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2" r:id="rId22"/>
    <p:sldId id="283" r:id="rId23"/>
  </p:sldIdLst>
  <p:sldSz cx="12192000" cy="6858000"/>
  <p:notesSz cx="6858000" cy="12192000"/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-7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history#pid=63b8fceeaecb85217585ab6d#tid=63d4f6a6680a4f00096fe6f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255,255,255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</a:t>
            </a:r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#df=edcf5a7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第5讲 三国两晋南北朝的政权更迭与民族交融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4873752" y="105156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4000" dirty="0"/>
          </a:p>
        </p:txBody>
      </p:sp>
      <p:sp>
        <p:nvSpPr>
          <p:cNvPr id="4" name="MasterShapeName"/>
          <p:cNvSpPr/>
          <p:nvPr/>
        </p:nvSpPr>
        <p:spPr>
          <a:xfrm>
            <a:off x="4873752" y="237744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4000" dirty="0"/>
          </a:p>
        </p:txBody>
      </p:sp>
      <p:sp>
        <p:nvSpPr>
          <p:cNvPr id="5" name="MasterShapeName"/>
          <p:cNvSpPr/>
          <p:nvPr/>
        </p:nvSpPr>
        <p:spPr>
          <a:xfrm>
            <a:off x="4873752" y="370332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4000" dirty="0"/>
          </a:p>
        </p:txBody>
      </p:sp>
      <p:sp>
        <p:nvSpPr>
          <p:cNvPr id="6" name="MasterShapeName"/>
          <p:cNvSpPr/>
          <p:nvPr/>
        </p:nvSpPr>
        <p:spPr>
          <a:xfrm>
            <a:off x="4873752" y="502920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4000" dirty="0"/>
          </a:p>
        </p:txBody>
      </p:sp>
      <p:sp>
        <p:nvSpPr>
          <p:cNvPr id="7" name="MasterShapeName?linknodeid=583b85761&amp;color=RGB(0,0,0)">
            <a:hlinkClick r:id="rId3" action="ppaction://hlinksldjump"/>
          </p:cNvPr>
          <p:cNvSpPr/>
          <p:nvPr/>
        </p:nvSpPr>
        <p:spPr>
          <a:xfrm>
            <a:off x="6007608" y="111556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教材帮 读透教材 融会贯通</a:t>
            </a:r>
            <a:endParaRPr lang="en-US" sz="3000" dirty="0"/>
          </a:p>
        </p:txBody>
      </p:sp>
      <p:sp>
        <p:nvSpPr>
          <p:cNvPr id="8" name="MasterShapeName?linknodeid=dd268a9c6&amp;color=RGB(0,0,0)">
            <a:hlinkClick r:id="rId4" action="ppaction://hlinksldjump"/>
          </p:cNvPr>
          <p:cNvSpPr/>
          <p:nvPr/>
        </p:nvSpPr>
        <p:spPr>
          <a:xfrm>
            <a:off x="6007608" y="244144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史料帮 挖掘史料 突破重难</a:t>
            </a:r>
            <a:endParaRPr lang="en-US" sz="3000" dirty="0"/>
          </a:p>
        </p:txBody>
      </p:sp>
      <p:sp>
        <p:nvSpPr>
          <p:cNvPr id="9" name="MasterShapeName?linknodeid=b84d3c82f&amp;color=RGB(0,0,0)">
            <a:hlinkClick r:id="" action="ppaction://noaction"/>
          </p:cNvPr>
          <p:cNvSpPr/>
          <p:nvPr/>
        </p:nvSpPr>
        <p:spPr>
          <a:xfrm>
            <a:off x="6007608" y="376732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高考帮 研透高考 明确方向</a:t>
            </a:r>
            <a:endParaRPr lang="en-US" sz="3000" dirty="0"/>
          </a:p>
        </p:txBody>
      </p:sp>
      <p:sp>
        <p:nvSpPr>
          <p:cNvPr id="10" name="MasterShapeName?linknodeid=45148ab2b&amp;color=RGB(0,0,0)">
            <a:hlinkClick r:id="" action="ppaction://noaction"/>
          </p:cNvPr>
          <p:cNvSpPr/>
          <p:nvPr/>
        </p:nvSpPr>
        <p:spPr>
          <a:xfrm>
            <a:off x="6007608" y="509320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作业帮 练透好题 精准分层</a:t>
            </a:r>
            <a:endParaRPr lang="en-US" sz="3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255,255,255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/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思维帮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583b85761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d268a9c6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b84d3c82f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45148ab2b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2_BD#b917f1d06?vbadefaultcenterpage=1&amp;parentnodeid=5eab062c5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3163824" cy="429768"/>
          </a:xfrm>
          <a:prstGeom prst="rect">
            <a:avLst/>
          </a:prstGeom>
        </p:spPr>
      </p:pic>
      <p:pic>
        <p:nvPicPr>
          <p:cNvPr id="3" name="C_3_BD#bf1212185?vbadefaultcenterpage=1&amp;parentnodeid=b917f1d06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282700"/>
            <a:ext cx="1655064" cy="429768"/>
          </a:xfrm>
          <a:prstGeom prst="rect">
            <a:avLst/>
          </a:prstGeom>
        </p:spPr>
      </p:pic>
      <p:pic>
        <p:nvPicPr>
          <p:cNvPr id="4" name="P_4_BD#0e34673ce?vbadefaultcenterpage=1&amp;parentnodeid=bf1212185&amp;vbahtmlprocessed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296" y="1841500"/>
            <a:ext cx="9747504" cy="38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3d9af23fe?segpoint=1&amp;vbadefaultcenterpage=1&amp;parentnodeid=2249020c9&amp;vbahtmlprocessed=1"/>
          <p:cNvSpPr/>
          <p:nvPr/>
        </p:nvSpPr>
        <p:spPr>
          <a:xfrm>
            <a:off x="502920" y="1763602"/>
            <a:ext cx="11328400" cy="10088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3.西晋的灭亡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：316年，西晋被内迁[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贵族所灭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。自此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,中国历史进入一个比较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长的政权分立时期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,起初是东晋十六国的割据，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后来演变为南北朝的对峙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3" name="P_6_BD#3d9af23fe?vbadefaultcenterpage=1&amp;parentnodeid=2249020c9&amp;vbahtmlprocessed=1" descr="preencoded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016" y="2908125"/>
            <a:ext cx="81360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P_6_BD#3d9af23fe?segpoint=1&amp;vbadefaultcenterpage=1&amp;parentnodeid=2249020c9&amp;vbahtmlprocessed=1"/>
          <p:cNvSpPr/>
          <p:nvPr/>
        </p:nvSpPr>
        <p:spPr>
          <a:xfrm>
            <a:off x="502920" y="3212925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西晋能够统一全国的原因</a:t>
            </a:r>
            <a:endParaRPr lang="en-US" altLang="zh-CN" sz="2400" dirty="0"/>
          </a:p>
        </p:txBody>
      </p:sp>
      <p:sp>
        <p:nvSpPr>
          <p:cNvPr id="5" name="P_6_BD#3d9af23fe?segpoint=1&amp;vbadefaultcenterpage=1&amp;parentnodeid=2249020c9&amp;vbahtmlprocessed=1"/>
          <p:cNvSpPr/>
          <p:nvPr/>
        </p:nvSpPr>
        <p:spPr>
          <a:xfrm>
            <a:off x="502920" y="376416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（1）北方经济得到迅速恢复和发展。</a:t>
            </a:r>
            <a:endParaRPr lang="en-US" altLang="zh-CN" sz="2400" dirty="0"/>
          </a:p>
        </p:txBody>
      </p:sp>
      <p:sp>
        <p:nvSpPr>
          <p:cNvPr id="6" name="P_6_BD#3d9af23fe?segpoint=1&amp;vbadefaultcenterpage=1&amp;parentnodeid=2249020c9&amp;vbahtmlprocessed=1"/>
          <p:cNvSpPr/>
          <p:nvPr/>
        </p:nvSpPr>
        <p:spPr>
          <a:xfrm>
            <a:off x="502920" y="431026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（2）西晋建立时，蜀国已经灭亡，吴国的统治也日益腐朽，国力衰弱。</a:t>
            </a:r>
            <a:endParaRPr lang="en-US" altLang="zh-CN" sz="2400" dirty="0"/>
          </a:p>
        </p:txBody>
      </p:sp>
      <p:sp>
        <p:nvSpPr>
          <p:cNvPr id="7" name="P_6_BD#3d9af23fe?segpoint=1&amp;vbadefaultcenterpage=1&amp;parentnodeid=2249020c9&amp;vbahtmlprocessed=1"/>
          <p:cNvSpPr/>
          <p:nvPr/>
        </p:nvSpPr>
        <p:spPr>
          <a:xfrm>
            <a:off x="502920" y="485636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（3）统一符合历史发展趋势，符合人民愿望。</a:t>
            </a:r>
            <a:endParaRPr lang="en-US" altLang="zh-CN" sz="2400" dirty="0"/>
          </a:p>
        </p:txBody>
      </p:sp>
      <p:sp>
        <p:nvSpPr>
          <p:cNvPr id="8" name="P_6_AN.4_1#3d9af23fe.blank?vbadefaultcenterpage=1&amp;parentnodeid=2249020c9&amp;vbapositionanswer=4&amp;vbahtmlprocessed=1"/>
          <p:cNvSpPr/>
          <p:nvPr/>
        </p:nvSpPr>
        <p:spPr>
          <a:xfrm>
            <a:off x="5633720" y="1725502"/>
            <a:ext cx="677863" cy="497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匈奴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43a672716?vbadefaultcenterpage=1&amp;parentnodeid=1434b00b4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知识点二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东晋与南朝（317—589年）</a:t>
            </a:r>
            <a:endParaRPr lang="en-US" altLang="zh-CN" sz="2600" dirty="0"/>
          </a:p>
        </p:txBody>
      </p:sp>
      <p:sp>
        <p:nvSpPr>
          <p:cNvPr id="3" name="P_6_BD#9da85e86e?segpoint=1&amp;vbadefaultcenterpage=1&amp;parentnodeid=43a672716&amp;vbahtmlprocessed=1"/>
          <p:cNvSpPr/>
          <p:nvPr/>
        </p:nvSpPr>
        <p:spPr>
          <a:xfrm>
            <a:off x="502920" y="1313243"/>
            <a:ext cx="11277600" cy="15636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1.政权的更迭：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317年，[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5]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6]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重建晋朝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，史称东晋。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420年刘裕夺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取皇位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，改国号宋。此后170年间，南方先后经历了宋、齐、梁、陈四个王朝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，合称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[7]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四个王朝均定都建康，加上先前在此定都的吴和东晋，又统称为六朝。</a:t>
            </a:r>
            <a:endParaRPr lang="en-US" altLang="zh-CN" sz="2400" dirty="0"/>
          </a:p>
        </p:txBody>
      </p:sp>
      <p:sp>
        <p:nvSpPr>
          <p:cNvPr id="4" name="P_6_BD#9da85e86e?segpoint=1&amp;vbadefaultcenterpage=1&amp;parentnodeid=43a672716&amp;vbahtmlprocessed=1"/>
          <p:cNvSpPr/>
          <p:nvPr/>
        </p:nvSpPr>
        <p:spPr>
          <a:xfrm>
            <a:off x="502920" y="2995676"/>
            <a:ext cx="11183112" cy="10048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2.士族的崛起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：自三国、两晋以来，一些声名显赫的士大夫家族世代把持官位，享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受政治、经济等方面特权，形成一个特殊的社会阶层，称为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[8]</a:t>
            </a:r>
            <a:r>
              <a:rPr lang="en-US" altLang="zh-CN" sz="240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5" name="P_6_AN.5_1#9da85e86e.blank?vbadefaultcenterpage=1&amp;parentnodeid=43a672716&amp;vbapositionanswer=5&amp;vbahtmlprocessed=1"/>
          <p:cNvSpPr/>
          <p:nvPr/>
        </p:nvSpPr>
        <p:spPr>
          <a:xfrm>
            <a:off x="4109720" y="1275143"/>
            <a:ext cx="982663" cy="497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司马睿</a:t>
            </a:r>
            <a:endParaRPr lang="en-US" altLang="zh-CN" sz="2400" dirty="0"/>
          </a:p>
        </p:txBody>
      </p:sp>
      <p:sp>
        <p:nvSpPr>
          <p:cNvPr id="6" name="P_6_AN.6_1#9da85e86e.blank?vbadefaultcenterpage=1&amp;parentnodeid=43a672716&amp;vbapositionanswer=6&amp;vbahtmlprocessed=1"/>
          <p:cNvSpPr/>
          <p:nvPr/>
        </p:nvSpPr>
        <p:spPr>
          <a:xfrm>
            <a:off x="5989320" y="1275143"/>
            <a:ext cx="677863" cy="497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建康</a:t>
            </a:r>
            <a:endParaRPr lang="en-US" altLang="zh-CN" sz="2400" dirty="0"/>
          </a:p>
        </p:txBody>
      </p:sp>
      <p:sp>
        <p:nvSpPr>
          <p:cNvPr id="7" name="P_6_AN.7_1#9da85e86e.blank?vbadefaultcenterpage=1&amp;parentnodeid=43a672716&amp;vbapositionanswer=7&amp;vbahtmlprocessed=1"/>
          <p:cNvSpPr/>
          <p:nvPr/>
        </p:nvSpPr>
        <p:spPr>
          <a:xfrm>
            <a:off x="985520" y="2392743"/>
            <a:ext cx="6778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南朝</a:t>
            </a:r>
            <a:endParaRPr lang="en-US" altLang="zh-CN" sz="2400" dirty="0"/>
          </a:p>
        </p:txBody>
      </p:sp>
      <p:sp>
        <p:nvSpPr>
          <p:cNvPr id="8" name="P_6_AN.8_1#9da85e86e.blank?vbadefaultcenterpage=1&amp;parentnodeid=43a672716&amp;vbapositionanswer=8&amp;vbahtmlprocessed=1"/>
          <p:cNvSpPr/>
          <p:nvPr/>
        </p:nvSpPr>
        <p:spPr>
          <a:xfrm>
            <a:off x="8910320" y="3516376"/>
            <a:ext cx="6778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士族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9da85e86e?vbadefaultcenterpage=1&amp;parentnodeid=43a672716&amp;vbahtmlprocessed=1" descr="preencoded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016" y="2198640"/>
            <a:ext cx="8136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P_6_BD#9da85e86e?segpoint=1&amp;vbadefaultcenterpage=1&amp;parentnodeid=43a672716&amp;vbahtmlprocessed=1"/>
          <p:cNvSpPr/>
          <p:nvPr/>
        </p:nvSpPr>
        <p:spPr>
          <a:xfrm>
            <a:off x="502920" y="2507504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士族制度形成的原因</a:t>
            </a:r>
            <a:endParaRPr lang="en-US" altLang="zh-CN" sz="2400" dirty="0"/>
          </a:p>
        </p:txBody>
      </p:sp>
      <p:graphicFrame>
        <p:nvGraphicFramePr>
          <p:cNvPr id="14" name="P_6_BD#9da85e86e?colgroup=4,31&amp;vbadefaultcenterpage=1&amp;parentnodeid=43a672716&amp;vbahtmlprocessed=1"/>
          <p:cNvGraphicFramePr>
            <a:graphicFrameLocks noGrp="1"/>
          </p:cNvGraphicFramePr>
          <p:nvPr/>
        </p:nvGraphicFramePr>
        <p:xfrm>
          <a:off x="502920" y="3129804"/>
          <a:ext cx="11155680" cy="1816100"/>
        </p:xfrm>
        <a:graphic>
          <a:graphicData uri="http://schemas.openxmlformats.org/drawingml/2006/table">
            <a:tbl>
              <a:tblPr/>
              <a:tblGrid>
                <a:gridCol w="1417320"/>
                <a:gridCol w="9738360"/>
              </a:tblGrid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历史根源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东汉以来豪强地主势力的发展。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经济原因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土地兼并严重，经营庄园，渐成割据。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政治原因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魏晋政权的统治基础是士族，皇帝依赖于士族的支持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；九品中正制是士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族制度的政治保障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9da85e86e?segpoint=1&amp;vbadefaultcenterpage=1&amp;parentnodeid=43a672716&amp;vbahtmlprocessed=1"/>
          <p:cNvSpPr/>
          <p:nvPr/>
        </p:nvSpPr>
        <p:spPr>
          <a:xfrm>
            <a:off x="502920" y="128992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3.江南地区的开发</a:t>
            </a:r>
            <a:endParaRPr lang="en-US" altLang="zh-CN" sz="2400" dirty="0"/>
          </a:p>
        </p:txBody>
      </p:sp>
      <p:graphicFrame>
        <p:nvGraphicFramePr>
          <p:cNvPr id="15" name="P_6_BD#9da85e86e?colgroup=1,34&amp;vbadefaultcenterpage=1&amp;parentnodeid=43a672716&amp;vbahtmlprocessed=1"/>
          <p:cNvGraphicFramePr>
            <a:graphicFrameLocks noGrp="1"/>
          </p:cNvGraphicFramePr>
          <p:nvPr/>
        </p:nvGraphicFramePr>
        <p:xfrm>
          <a:off x="502920" y="1911207"/>
          <a:ext cx="11155680" cy="2781300"/>
        </p:xfrm>
        <a:graphic>
          <a:graphicData uri="http://schemas.openxmlformats.org/drawingml/2006/table">
            <a:tbl>
              <a:tblPr/>
              <a:tblGrid>
                <a:gridCol w="585216"/>
                <a:gridCol w="10570464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背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景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从西晋末年起，北方人民为躲避战乱，大批流亡南下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，带来了先进的生产工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具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、技术和劳动力资源。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表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农业：南方土地大量开垦，农作物品种增加，产量提高。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手工业：纺织、矿冶、陶瓷、造船、造纸等行业有明显进步。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影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在江南开发的过程中，许多山区的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少数民族逐步与汉族交融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BD#9da85e86e?segpoint=1&amp;vbadefaultcenterpage=1&amp;parentnodeid=43a672716&amp;vbahtmlprocessed=1"/>
          <p:cNvSpPr/>
          <p:nvPr/>
        </p:nvSpPr>
        <p:spPr>
          <a:xfrm>
            <a:off x="502920" y="4781407"/>
            <a:ext cx="11183112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4.南北对峙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：东晋南朝之交，一度将势力范围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扩展到黄河南岸附近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,但随后在军事上渐处下风，又退回到淮水一线。陈朝时,在南北对峙中处于明显劣势。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81fbd4dd9?vbadefaultcenterpage=1&amp;parentnodeid=1434b00b4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知识点三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十六国与北朝（304—581年）</a:t>
            </a:r>
            <a:endParaRPr lang="en-US" altLang="zh-CN" sz="2600" dirty="0"/>
          </a:p>
        </p:txBody>
      </p:sp>
      <p:sp>
        <p:nvSpPr>
          <p:cNvPr id="3" name="P_6_BD#52993dae3?segpoint=1&amp;vbadefaultcenterpage=1&amp;parentnodeid=81fbd4dd9&amp;vbahtmlprocessed=1"/>
          <p:cNvSpPr/>
          <p:nvPr/>
        </p:nvSpPr>
        <p:spPr>
          <a:xfrm>
            <a:off x="502920" y="131740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1.十六国（304—439年）</a:t>
            </a:r>
            <a:endParaRPr lang="en-US" altLang="zh-CN" sz="2400" dirty="0"/>
          </a:p>
        </p:txBody>
      </p:sp>
      <p:sp>
        <p:nvSpPr>
          <p:cNvPr id="4" name="P_6_BD#52993dae3?segpoint=1&amp;vbadefaultcenterpage=1&amp;parentnodeid=81fbd4dd9&amp;vbahtmlprocessed=1"/>
          <p:cNvSpPr/>
          <p:nvPr/>
        </p:nvSpPr>
        <p:spPr>
          <a:xfrm>
            <a:off x="502920" y="1884870"/>
            <a:ext cx="11183112" cy="10048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（1）西晋末年到东晋时期，北方先后出现了一批割据政权，最主要的有15个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,加上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西南地区的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9]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合称“十六国”。</a:t>
            </a:r>
            <a:endParaRPr lang="en-US" altLang="zh-CN" sz="2400" dirty="0"/>
          </a:p>
        </p:txBody>
      </p:sp>
      <p:sp>
        <p:nvSpPr>
          <p:cNvPr id="5" name="P_6_BD#52993dae3?segpoint=1&amp;vbadefaultcenterpage=1&amp;parentnodeid=81fbd4dd9&amp;vbahtmlprocessed=1"/>
          <p:cNvSpPr/>
          <p:nvPr/>
        </p:nvSpPr>
        <p:spPr>
          <a:xfrm>
            <a:off x="502920" y="3008376"/>
            <a:ext cx="11303000" cy="10048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kern="300" dirty="0">
                <a:solidFill>
                  <a:srgbClr val="000000"/>
                </a:solidFill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（2）政治统治：内迁少数民族建立的政权采用中原模式的国号、年号,学习汉族的</a:t>
            </a:r>
          </a:p>
          <a:p>
            <a:pPr algn="l" latinLnBrk="1">
              <a:lnSpc>
                <a:spcPts val="4400"/>
              </a:lnSpc>
            </a:pPr>
            <a:r>
              <a:rPr lang="en-US" altLang="zh-CN" sz="2400" b="0" i="0" kern="300">
                <a:solidFill>
                  <a:srgbClr val="000000"/>
                </a:solidFill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[10]</a:t>
            </a:r>
            <a:r>
              <a:rPr lang="en-US" altLang="zh-CN" sz="2400" i="0" kern="30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400" b="0" i="0" kern="300">
                <a:solidFill>
                  <a:srgbClr val="000000"/>
                </a:solidFill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b="0" i="0" kern="300" dirty="0">
              <a:solidFill>
                <a:srgbClr val="000000"/>
              </a:solidFill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  <p:sp>
        <p:nvSpPr>
          <p:cNvPr id="6" name="P_6_BD#52993dae3?segpoint=1&amp;vbadefaultcenterpage=1&amp;parentnodeid=81fbd4dd9&amp;vbahtmlprocessed=1"/>
          <p:cNvSpPr/>
          <p:nvPr/>
        </p:nvSpPr>
        <p:spPr>
          <a:xfrm>
            <a:off x="502920" y="4115816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（3）民族关系：在长期混战中，各族之间频繁接触，差异慢慢缩小，但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民族隔阂仍然广泛存在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7" name="P_6_BD#52993dae3?segpoint=1&amp;vbadefaultcenterpage=1&amp;parentnodeid=81fbd4dd9&amp;vbahtmlprocessed=1"/>
          <p:cNvSpPr/>
          <p:nvPr/>
        </p:nvSpPr>
        <p:spPr>
          <a:xfrm>
            <a:off x="502920" y="5224780"/>
            <a:ext cx="11621897" cy="10090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（4）淝水之战：4世纪下半叶，[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11]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建立的前秦统一北方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后来大举进攻东晋，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被击败于淝水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。淝水之战后，前秦政权迅速崩溃。</a:t>
            </a:r>
            <a:endParaRPr lang="en-US" altLang="zh-CN" sz="2400" dirty="0"/>
          </a:p>
        </p:txBody>
      </p:sp>
      <p:sp>
        <p:nvSpPr>
          <p:cNvPr id="8" name="P_6_AN.9_1#52993dae3.blank?vbadefaultcenterpage=1&amp;parentnodeid=81fbd4dd9&amp;vbapositionanswer=9&amp;vbahtmlprocessed=1"/>
          <p:cNvSpPr/>
          <p:nvPr/>
        </p:nvSpPr>
        <p:spPr>
          <a:xfrm>
            <a:off x="2509520" y="2405570"/>
            <a:ext cx="6778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成汉</a:t>
            </a:r>
            <a:endParaRPr lang="en-US" altLang="zh-CN" sz="2400" dirty="0"/>
          </a:p>
        </p:txBody>
      </p:sp>
      <p:sp>
        <p:nvSpPr>
          <p:cNvPr id="9" name="P_6_AN.10_1#52993dae3.blank?vbadefaultcenterpage=1&amp;parentnodeid=81fbd4dd9&amp;vbapositionanswer=10&amp;vbahtmlprocessed=1"/>
          <p:cNvSpPr/>
          <p:nvPr/>
        </p:nvSpPr>
        <p:spPr>
          <a:xfrm>
            <a:off x="1116965" y="3562731"/>
            <a:ext cx="12874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典章制度</a:t>
            </a:r>
            <a:endParaRPr lang="en-US" altLang="zh-CN" sz="2400" dirty="0"/>
          </a:p>
        </p:txBody>
      </p:sp>
      <p:sp>
        <p:nvSpPr>
          <p:cNvPr id="10" name="P_6_AN.11_1#52993dae3.blank?vbadefaultcenterpage=1&amp;parentnodeid=81fbd4dd9&amp;vbapositionanswer=11&amp;vbahtmlprocessed=1"/>
          <p:cNvSpPr/>
          <p:nvPr/>
        </p:nvSpPr>
        <p:spPr>
          <a:xfrm>
            <a:off x="5393817" y="5186680"/>
            <a:ext cx="677863" cy="497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氐族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52993dae3?segpoint=1&amp;vbadefaultcenterpage=1&amp;parentnodeid=81fbd4dd9&amp;vbahtmlprocessed=1"/>
          <p:cNvSpPr/>
          <p:nvPr/>
        </p:nvSpPr>
        <p:spPr>
          <a:xfrm>
            <a:off x="502920" y="1358472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2.北朝（439—581年）</a:t>
            </a:r>
            <a:endParaRPr lang="en-US" altLang="zh-CN" sz="2400" dirty="0"/>
          </a:p>
        </p:txBody>
      </p:sp>
      <p:sp>
        <p:nvSpPr>
          <p:cNvPr id="3" name="P_6_BD#52993dae3?segpoint=1&amp;vbadefaultcenterpage=1&amp;parentnodeid=81fbd4dd9&amp;vbahtmlprocessed=1"/>
          <p:cNvSpPr/>
          <p:nvPr/>
        </p:nvSpPr>
        <p:spPr>
          <a:xfrm>
            <a:off x="502920" y="1852756"/>
            <a:ext cx="11498263" cy="446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1）统一北方：4世纪末，鲜卑拓跋部建立的北魏强大起来，于[</a:t>
            </a:r>
            <a:r>
              <a:rPr lang="en-US" altLang="zh-CN" sz="24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12]</a:t>
            </a:r>
            <a:r>
              <a:rPr lang="en-US" altLang="zh-CN" sz="24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4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年统一北方</a:t>
            </a:r>
            <a:r>
              <a:rPr lang="en-US" altLang="zh-CN" sz="24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spc="-50" dirty="0"/>
          </a:p>
        </p:txBody>
      </p:sp>
      <p:sp>
        <p:nvSpPr>
          <p:cNvPr id="4" name="P_6_BD#52993dae3?segpoint=1&amp;vbadefaultcenterpage=1&amp;parentnodeid=81fbd4dd9&amp;vbahtmlprocessed=1"/>
          <p:cNvSpPr/>
          <p:nvPr/>
        </p:nvSpPr>
        <p:spPr>
          <a:xfrm>
            <a:off x="502920" y="2353962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（2）北魏孝文帝改革</a:t>
            </a:r>
            <a:endParaRPr lang="en-US" altLang="zh-CN" sz="2400" dirty="0"/>
          </a:p>
        </p:txBody>
      </p:sp>
      <p:graphicFrame>
        <p:nvGraphicFramePr>
          <p:cNvPr id="17" name="P_6_BD#52993dae3?colgroup=2,33&amp;vbadefaultcenterpage=1&amp;parentnodeid=81fbd4dd9&amp;vbahtmlprocessed=1"/>
          <p:cNvGraphicFramePr>
            <a:graphicFrameLocks noGrp="1"/>
          </p:cNvGraphicFramePr>
          <p:nvPr/>
        </p:nvGraphicFramePr>
        <p:xfrm>
          <a:off x="502920" y="2983056"/>
          <a:ext cx="11155680" cy="2806700"/>
        </p:xfrm>
        <a:graphic>
          <a:graphicData uri="http://schemas.openxmlformats.org/drawingml/2006/table">
            <a:tbl>
              <a:tblPr/>
              <a:tblGrid>
                <a:gridCol w="905256"/>
                <a:gridCol w="10250424"/>
              </a:tblGrid>
              <a:tr h="1382141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内容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①将都城从平城迁到[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13]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②以汉族服饰取代鲜卑服饰。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③统一说汉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语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。④改鲜卑姓为汉姓。⑤将新改姓的部分鲜卑贵族定为一等高门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，并鼓励</a:t>
                      </a:r>
                    </a:p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他们与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14]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通婚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2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影响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顺应了北方民族交往交流交融的历史趋势，大大缓解了民族矛盾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,促进了北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魏的经济发展和社会繁荣，为以后</a:t>
                      </a: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北方统一南方以及隋唐盛世的出现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打下了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基础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_6_AN.12_1#52993dae3.blank?vbadefaultcenterpage=1&amp;parentnodeid=81fbd4dd9&amp;vbapositionanswer=12&amp;vbahtmlprocessed=1"/>
          <p:cNvSpPr/>
          <p:nvPr/>
        </p:nvSpPr>
        <p:spPr>
          <a:xfrm>
            <a:off x="9469120" y="1814656"/>
            <a:ext cx="500063" cy="450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spc="-5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439</a:t>
            </a:r>
            <a:endParaRPr lang="en-US" altLang="zh-CN" sz="2400" spc="-50" dirty="0"/>
          </a:p>
        </p:txBody>
      </p:sp>
      <p:sp>
        <p:nvSpPr>
          <p:cNvPr id="7" name="P_6_AN.13_1#52993dae3.blank?vbadefaultcenterpage=1&amp;parentnodeid=81fbd4dd9&amp;vbapositionanswer=13&amp;vbahtmlprocessed=1"/>
          <p:cNvSpPr/>
          <p:nvPr/>
        </p:nvSpPr>
        <p:spPr>
          <a:xfrm>
            <a:off x="4858376" y="2954227"/>
            <a:ext cx="6778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洛阳</a:t>
            </a:r>
            <a:endParaRPr lang="en-US" altLang="zh-CN" sz="2400" dirty="0"/>
          </a:p>
        </p:txBody>
      </p:sp>
      <p:sp>
        <p:nvSpPr>
          <p:cNvPr id="8" name="P_6_AN.14_1#52993dae3.blank?vbadefaultcenterpage=1&amp;parentnodeid=81fbd4dd9&amp;vbapositionanswer=14&amp;vbahtmlprocessed=1"/>
          <p:cNvSpPr/>
          <p:nvPr/>
        </p:nvSpPr>
        <p:spPr>
          <a:xfrm>
            <a:off x="3029576" y="3919427"/>
            <a:ext cx="18970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汉族高门士族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52993dae3?segpoint=1&amp;vbadefaultcenterpage=1&amp;parentnodeid=81fbd4dd9&amp;vbahtmlprocessed=1"/>
          <p:cNvSpPr/>
          <p:nvPr/>
        </p:nvSpPr>
        <p:spPr>
          <a:xfrm>
            <a:off x="502920" y="2499631"/>
            <a:ext cx="11277600" cy="15636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（3）政权更迭</a:t>
            </a:r>
            <a:endParaRPr lang="en-US" altLang="zh-CN" sz="2400" dirty="0"/>
          </a:p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①6世纪前期，北魏分裂为东魏和西魏，稍后又分别被北齐、北周取代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，上述五个王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朝合称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15]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P_6_BD#52993dae3?segpoint=1&amp;vbadefaultcenterpage=1&amp;parentnodeid=81fbd4dd9&amp;vbahtmlprocessed=1"/>
          <p:cNvSpPr/>
          <p:nvPr/>
        </p:nvSpPr>
        <p:spPr>
          <a:xfrm>
            <a:off x="502920" y="4120150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②北周灭掉北齐，不久，隋朝取代北周，统一全国。</a:t>
            </a:r>
            <a:endParaRPr lang="en-US" altLang="zh-CN" sz="2400" dirty="0"/>
          </a:p>
        </p:txBody>
      </p:sp>
      <p:sp>
        <p:nvSpPr>
          <p:cNvPr id="4" name="P_6_AN.15_1#52993dae3.blank?vbadefaultcenterpage=1&amp;parentnodeid=81fbd4dd9&amp;vbapositionanswer=15&amp;vbahtmlprocessed=1"/>
          <p:cNvSpPr/>
          <p:nvPr/>
        </p:nvSpPr>
        <p:spPr>
          <a:xfrm>
            <a:off x="2052320" y="3579131"/>
            <a:ext cx="6778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北朝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4_BD#ac3516563?vbadefaultcenterpage=1&amp;parentnodeid=583b85761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3163824" cy="429768"/>
          </a:xfrm>
          <a:prstGeom prst="rect">
            <a:avLst/>
          </a:prstGeom>
        </p:spPr>
      </p:pic>
      <p:sp>
        <p:nvSpPr>
          <p:cNvPr id="3" name="P_5_BD#3560c7eae?segpoint=1&amp;vbadefaultcenterpage=1&amp;parentnodeid=ac3516563&amp;vbahtmlprocessed=1"/>
          <p:cNvSpPr/>
          <p:nvPr/>
        </p:nvSpPr>
        <p:spPr>
          <a:xfrm>
            <a:off x="502920" y="1282700"/>
            <a:ext cx="11183112" cy="25110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易错</a:t>
            </a:r>
            <a:endParaRPr lang="en-US" altLang="zh-CN" sz="2400" dirty="0"/>
          </a:p>
          <a:p>
            <a:pPr algn="ctr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三国鼎立是历史的进步</a:t>
            </a:r>
            <a:endParaRPr lang="en-US" altLang="zh-CN" sz="2400" dirty="0"/>
          </a:p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三国鼎立局面出现前，尽管东汉王朝名义上还存在，但其统治实际上已经瓦解，军阀割据混战，国家分裂。三国鼎立实现了区域性的局部统一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，相对于东汉末年的割据混战来说是历史的进步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4" name="C_5_BD#c7d4013d4?vbadefaultcenterpage=1&amp;parentnodeid=ac3516563&amp;vbahtmlprocessed=1"/>
          <p:cNvSpPr/>
          <p:nvPr/>
        </p:nvSpPr>
        <p:spPr>
          <a:xfrm>
            <a:off x="502920" y="3853243"/>
            <a:ext cx="1118311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情境1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东晋时期的士族势力</a:t>
            </a:r>
            <a:endParaRPr lang="en-US" altLang="zh-CN" sz="2400" dirty="0"/>
          </a:p>
        </p:txBody>
      </p:sp>
      <p:sp>
        <p:nvSpPr>
          <p:cNvPr id="5" name="QO_6_BD.16_1#3c8cf75e8?vbadefaultcenterpage=1&amp;parentnodeid=c7d4013d4&amp;vbahtmlprocessed=1"/>
          <p:cNvSpPr/>
          <p:nvPr/>
        </p:nvSpPr>
        <p:spPr>
          <a:xfrm>
            <a:off x="502920" y="4373943"/>
            <a:ext cx="11183112" cy="14827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据史料记载:“晋中兴之功，（王）导实居其首。”王导匡时辅政，“业同伊尹、道隆姬旦”。司马睿即位接受百官朝贺时，甚至请王导与他并排上坐。</a:t>
            </a:r>
            <a:endParaRPr lang="en-US" altLang="zh-CN" sz="2400" dirty="0"/>
          </a:p>
          <a:p>
            <a:pPr marL="0"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这体现了东晋时期怎样的现象？</a:t>
            </a:r>
            <a:endParaRPr lang="en-US" altLang="zh-CN" sz="2400" dirty="0"/>
          </a:p>
        </p:txBody>
      </p:sp>
      <p:sp>
        <p:nvSpPr>
          <p:cNvPr id="6" name="QO_6_AN.17_1#3c8cf75e8?vbadefaultcenterpage=1&amp;parentnodeid=c7d4013d4&amp;vbahtmlprocessed=1"/>
          <p:cNvSpPr/>
          <p:nvPr/>
        </p:nvSpPr>
        <p:spPr>
          <a:xfrm>
            <a:off x="502920" y="5923343"/>
            <a:ext cx="11183112" cy="45859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400" b="1" i="0" dirty="0">
                <a:solidFill>
                  <a:srgbClr val="A0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东晋时期士族势力强大。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4b8366096?segpoint=1&amp;vbadefaultcenterpage=1&amp;parentnodeid=c7d4013d4&amp;vbahtmlprocessed=1"/>
          <p:cNvSpPr/>
          <p:nvPr/>
        </p:nvSpPr>
        <p:spPr>
          <a:xfrm>
            <a:off x="502920" y="813816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易错</a:t>
            </a:r>
            <a:endParaRPr lang="en-US" altLang="zh-CN" sz="2400" dirty="0"/>
          </a:p>
        </p:txBody>
      </p:sp>
      <p:sp>
        <p:nvSpPr>
          <p:cNvPr id="3" name="P_6_BD#4b8366096?segpoint=1&amp;vbadefaultcenterpage=1&amp;parentnodeid=c7d4013d4&amp;vbahtmlprocessed=1"/>
          <p:cNvSpPr/>
          <p:nvPr/>
        </p:nvSpPr>
        <p:spPr>
          <a:xfrm>
            <a:off x="502920" y="1366520"/>
            <a:ext cx="11183112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江南地区的开发≠南方经济发展</a:t>
            </a:r>
            <a:endParaRPr lang="en-US" altLang="zh-CN" sz="2400" dirty="0"/>
          </a:p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水平高于北方</a:t>
            </a:r>
            <a:endParaRPr lang="en-US" altLang="zh-CN" sz="2400" b="1" dirty="0"/>
          </a:p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东晋南朝时期，江南地区虽然得到了一定程度的开发，但是当时我国的经济重心仍然在黄河流域，南方的经济发展水平仍然落后于北方。</a:t>
            </a:r>
            <a:endParaRPr lang="en-US" altLang="zh-CN" sz="2400" dirty="0"/>
          </a:p>
        </p:txBody>
      </p:sp>
      <p:sp>
        <p:nvSpPr>
          <p:cNvPr id="4" name="C_5_BD#b749d7928?vbadefaultcenterpage=1&amp;parentnodeid=ac3516563&amp;vbahtmlprocessed=1"/>
          <p:cNvSpPr/>
          <p:nvPr/>
        </p:nvSpPr>
        <p:spPr>
          <a:xfrm>
            <a:off x="502920" y="3561143"/>
            <a:ext cx="1118311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情境2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前秦的败亡</a:t>
            </a:r>
            <a:endParaRPr lang="en-US" altLang="zh-CN" sz="2400" dirty="0"/>
          </a:p>
        </p:txBody>
      </p:sp>
      <p:sp>
        <p:nvSpPr>
          <p:cNvPr id="5" name="QO_6_BD.18_1#4b38ab9d5?vbadefaultcenterpage=1&amp;parentnodeid=b749d7928&amp;vbahtmlprocessed=1"/>
          <p:cNvSpPr/>
          <p:nvPr/>
        </p:nvSpPr>
        <p:spPr>
          <a:xfrm>
            <a:off x="502920" y="4107243"/>
            <a:ext cx="11183112" cy="15833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《资治通鉴》记载:“谢玄、谢琰、桓伊等引兵渡水击之。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秦兵遂溃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其走者闻风声鹤唳，皆以为晋兵且至，昼夜不敢息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死者什七八。”</a:t>
            </a:r>
            <a:endParaRPr lang="en-US" altLang="zh-CN" sz="2400" dirty="0"/>
          </a:p>
          <a:p>
            <a:pPr marL="0"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此战役后前秦迅速败亡的主要原因是什么？</a:t>
            </a:r>
            <a:endParaRPr lang="en-US" altLang="zh-CN" sz="2400" dirty="0"/>
          </a:p>
        </p:txBody>
      </p:sp>
      <p:sp>
        <p:nvSpPr>
          <p:cNvPr id="6" name="QO_6_AN.19_1#4b38ab9d5?vbadefaultcenterpage=1&amp;parentnodeid=b749d7928&amp;vbahtmlprocessed=1"/>
          <p:cNvSpPr/>
          <p:nvPr/>
        </p:nvSpPr>
        <p:spPr>
          <a:xfrm>
            <a:off x="502920" y="5758243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400" b="1" i="0" dirty="0">
                <a:solidFill>
                  <a:srgbClr val="A0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阶级与民族矛盾激化。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913a5abb0?vbadefaultcenterpage=1&amp;parentnodeid=f9b8eaaa2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f6466c0e5?segpoint=1&amp;vbadefaultcenterpage=1&amp;parentnodeid=913a5abb0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三国两晋南北朝时期江南开发的影响</a:t>
            </a:r>
            <a:endParaRPr lang="en-US" altLang="zh-CN" sz="2400" dirty="0"/>
          </a:p>
        </p:txBody>
      </p:sp>
      <p:sp>
        <p:nvSpPr>
          <p:cNvPr id="4" name="P_6_BD#f6466c0e5?segpoint=1&amp;vbadefaultcenterpage=1&amp;parentnodeid=913a5abb0&amp;vbahtmlprocessed=1"/>
          <p:cNvSpPr/>
          <p:nvPr/>
        </p:nvSpPr>
        <p:spPr>
          <a:xfrm>
            <a:off x="502920" y="1840611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（1）促进了南方经济的发展，使南北方的经济差距逐渐缩小，为经济重心的南移奠定了基础。</a:t>
            </a:r>
            <a:endParaRPr lang="en-US" altLang="zh-CN" sz="2400" dirty="0"/>
          </a:p>
        </p:txBody>
      </p:sp>
      <p:sp>
        <p:nvSpPr>
          <p:cNvPr id="5" name="P_6_BD#f6466c0e5?segpoint=1&amp;vbadefaultcenterpage=1&amp;parentnodeid=913a5abb0&amp;vbahtmlprocessed=1"/>
          <p:cNvSpPr/>
          <p:nvPr/>
        </p:nvSpPr>
        <p:spPr>
          <a:xfrm>
            <a:off x="502920" y="29388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（2）促进了南方地区文化教育事业的进步和发展。</a:t>
            </a:r>
            <a:endParaRPr lang="en-US" altLang="zh-CN" sz="2400" dirty="0"/>
          </a:p>
        </p:txBody>
      </p:sp>
      <p:sp>
        <p:nvSpPr>
          <p:cNvPr id="6" name="P_6_BD#f6466c0e5?segpoint=1&amp;vbadefaultcenterpage=1&amp;parentnodeid=913a5abb0&amp;vbahtmlprocessed=1"/>
          <p:cNvSpPr/>
          <p:nvPr/>
        </p:nvSpPr>
        <p:spPr>
          <a:xfrm>
            <a:off x="502920" y="34849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（3）促进了民族交融。</a:t>
            </a:r>
            <a:endParaRPr lang="en-US" altLang="zh-CN" sz="2400" dirty="0"/>
          </a:p>
        </p:txBody>
      </p:sp>
      <p:sp>
        <p:nvSpPr>
          <p:cNvPr id="7" name="P_6_BD#f6466c0e5?segpoint=1&amp;vbadefaultcenterpage=1&amp;parentnodeid=913a5abb0&amp;vbahtmlprocessed=1"/>
          <p:cNvSpPr/>
          <p:nvPr/>
        </p:nvSpPr>
        <p:spPr>
          <a:xfrm>
            <a:off x="502920" y="40310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（4）为后来隋唐经济繁荣奠定一定基础。</a:t>
            </a:r>
            <a:endParaRPr lang="en-US" altLang="zh-CN" sz="2400" dirty="0"/>
          </a:p>
        </p:txBody>
      </p:sp>
      <p:sp>
        <p:nvSpPr>
          <p:cNvPr id="8" name="P_6_BD#f6466c0e5?segpoint=1&amp;vbadefaultcenterpage=1&amp;parentnodeid=913a5abb0&amp;vbahtmlprocessed=1"/>
          <p:cNvSpPr/>
          <p:nvPr/>
        </p:nvSpPr>
        <p:spPr>
          <a:xfrm>
            <a:off x="502920" y="4577143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史论2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三国两晋南北朝时期江南经济发展的启示</a:t>
            </a:r>
            <a:endParaRPr lang="en-US" altLang="zh-CN" sz="2400" dirty="0"/>
          </a:p>
        </p:txBody>
      </p:sp>
      <p:sp>
        <p:nvSpPr>
          <p:cNvPr id="9" name="P_6_BD#f6466c0e5?segpoint=1&amp;vbadefaultcenterpage=1&amp;parentnodeid=913a5abb0&amp;vbahtmlprocessed=1"/>
          <p:cNvSpPr/>
          <p:nvPr/>
        </p:nvSpPr>
        <p:spPr>
          <a:xfrm>
            <a:off x="502920" y="5129911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（1）政治稳定是经济发展的前提和基础。南方经济的发展是在北方战乱而南方相对安定的条件下完成的。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01162d36b?vbadefaultcenterpage=1&amp;parentnodeid=b917f1d06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_4_BD#f78339688?vbadefaultcenterpage=1&amp;parentnodeid=01162d36b&amp;vbahtmlprocessed=1"/>
          <p:cNvSpPr/>
          <p:nvPr/>
        </p:nvSpPr>
        <p:spPr>
          <a:xfrm>
            <a:off x="502920" y="1282700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魏晋至隋唐时期（220—907年）是民族交融、统一多民族封建国家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进一步发展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的时期，这是中华文明的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时期，具体表现在：</a:t>
            </a:r>
            <a:endParaRPr lang="en-US" altLang="zh-CN" sz="2400" dirty="0"/>
          </a:p>
        </p:txBody>
      </p:sp>
      <p:sp>
        <p:nvSpPr>
          <p:cNvPr id="4" name="P_4_BD#f78339688?segpoint=1&amp;vbadefaultcenterpage=1&amp;parentnodeid=01162d36b&amp;vbahtmlprocessed=1"/>
          <p:cNvSpPr/>
          <p:nvPr/>
        </p:nvSpPr>
        <p:spPr>
          <a:xfrm>
            <a:off x="502920" y="2382520"/>
            <a:ext cx="11183112" cy="26847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1.政治上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：国家由分裂走向统一，君主专制中央集权制度得到发展。魏晋南北朝时期，国家分裂、社会动荡、政权分立,</a:t>
            </a: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三省制雏形出现；这一时期，士族阶层形成，九品中正制成为主要选官制度。隋唐时期,国家统一局面形成，三省六部制正式确立并得到发展；选官制度不断完善，科举制创立并发展，中国古代政治制度逐渐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；唐朝在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安史之乱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后政局动荡，唐后期形成藩镇割据局面，严重削弱了中央集权。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f6466c0e5?segpoint=1&amp;vbadefaultcenterpage=1&amp;parentnodeid=913a5abb0&amp;vbahtmlprocessed=1"/>
          <p:cNvSpPr/>
          <p:nvPr/>
        </p:nvSpPr>
        <p:spPr>
          <a:xfrm>
            <a:off x="502920" y="220810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（2）生产力的进步是经济发展的最重要因素。北方人民南下带去先进的生产工具和技术，促进了江南的开发。</a:t>
            </a:r>
            <a:endParaRPr lang="en-US" altLang="zh-CN" sz="2400" dirty="0"/>
          </a:p>
        </p:txBody>
      </p:sp>
      <p:sp>
        <p:nvSpPr>
          <p:cNvPr id="3" name="P_6_BD#f6466c0e5?segpoint=1&amp;vbadefaultcenterpage=1&amp;parentnodeid=913a5abb0&amp;vbahtmlprocessed=1"/>
          <p:cNvSpPr/>
          <p:nvPr/>
        </p:nvSpPr>
        <p:spPr>
          <a:xfrm>
            <a:off x="502920" y="3309446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（3）统治者的重视是经济发展的重要因素。南方统治者采取重视农桑、兴修水利等政策，促进了经济发展。</a:t>
            </a:r>
            <a:endParaRPr lang="en-US" altLang="zh-CN" sz="2400" dirty="0"/>
          </a:p>
        </p:txBody>
      </p:sp>
      <p:sp>
        <p:nvSpPr>
          <p:cNvPr id="4" name="P_6_BD#f6466c0e5?segpoint=1&amp;vbadefaultcenterpage=1&amp;parentnodeid=913a5abb0&amp;vbahtmlprocessed=1"/>
          <p:cNvSpPr/>
          <p:nvPr/>
        </p:nvSpPr>
        <p:spPr>
          <a:xfrm>
            <a:off x="502920" y="441186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spc="-1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（4）自然环境对经济的发展影响巨大。南方河流密布、水源充足，有利于经济的发展。</a:t>
            </a:r>
            <a:endParaRPr lang="en-US" altLang="zh-CN" sz="2400" spc="-100" dirty="0"/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a465e4f41?vbadefaultcenterpage=1&amp;parentnodeid=fe347dba7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dc6707d77?vbadefaultcenterpage=1&amp;parentnodeid=a465e4f41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三国两晋南北朝时期民族交融的表现</a:t>
            </a:r>
            <a:endParaRPr lang="en-US" altLang="zh-CN" sz="2400" dirty="0"/>
          </a:p>
        </p:txBody>
      </p:sp>
      <p:graphicFrame>
        <p:nvGraphicFramePr>
          <p:cNvPr id="28" name="P_6_BD#dc6707d77?colgroup=1,33&amp;vbadefaultcenterpage=1&amp;parentnodeid=a465e4f41&amp;vbahtmlprocessed=1"/>
          <p:cNvGraphicFramePr>
            <a:graphicFrameLocks noGrp="1"/>
          </p:cNvGraphicFramePr>
          <p:nvPr/>
        </p:nvGraphicFramePr>
        <p:xfrm>
          <a:off x="502920" y="1905000"/>
          <a:ext cx="11155680" cy="2781300"/>
        </p:xfrm>
        <a:graphic>
          <a:graphicData uri="http://schemas.openxmlformats.org/drawingml/2006/table">
            <a:tbl>
              <a:tblPr/>
              <a:tblGrid>
                <a:gridCol w="704088"/>
                <a:gridCol w="10451592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政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少数民族政权重用汉族人士，沿袭中原王朝典章制度，实行封建统治。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济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内迁各族人民与汉人错居杂处，过定居生活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，由从事畜牧业转变为从事农业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生产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；汉族人民向北方各族学习畜牧经验，接受他们的食物、服装等。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文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化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北魏孝文帝改革后，汉语、汉服成为北方生活习惯。西北民族的乐器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、歌舞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等也受到汉族人的喜爱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P_6_BD#dc6707d77?colgroup=1,33&amp;vbadefaultcenterpage=1&amp;parentnodeid=a465e4f41&amp;vbahtmlprocessed=1"/>
          <p:cNvGraphicFramePr>
            <a:graphicFrameLocks noGrp="1"/>
          </p:cNvGraphicFramePr>
          <p:nvPr/>
        </p:nvGraphicFramePr>
        <p:xfrm>
          <a:off x="502920" y="1614091"/>
          <a:ext cx="11155680" cy="850900"/>
        </p:xfrm>
        <a:graphic>
          <a:graphicData uri="http://schemas.openxmlformats.org/drawingml/2006/table">
            <a:tbl>
              <a:tblPr/>
              <a:tblGrid>
                <a:gridCol w="704088"/>
                <a:gridCol w="10451592"/>
              </a:tblGrid>
              <a:tr h="834962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</a:t>
                      </a:r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心理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随着经济、文化的交流与交融，“胡”“汉”观念逐渐淡薄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，民族之间的隔阂与偏见逐渐</a:t>
                      </a:r>
                    </a:p>
                    <a:p>
                      <a:pPr algn="l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减少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6_BD#dc6707d77?segpoint=1&amp;vbadefaultcenterpage=1&amp;parentnodeid=a465e4f41&amp;vbahtmlprocessed=1"/>
          <p:cNvSpPr/>
          <p:nvPr/>
        </p:nvSpPr>
        <p:spPr>
          <a:xfrm>
            <a:off x="502920" y="2579291"/>
            <a:ext cx="11183112" cy="4455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史论2</a:t>
            </a:r>
            <a:r>
              <a:rPr lang="en-US" altLang="zh-CN" sz="2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三国两晋南北朝时期分裂中孕育着统一的因素</a:t>
            </a:r>
            <a:endParaRPr lang="en-US" altLang="zh-CN" sz="2200" dirty="0"/>
          </a:p>
        </p:txBody>
      </p:sp>
      <p:sp>
        <p:nvSpPr>
          <p:cNvPr id="4" name="P_6_BD#dc6707d77?segpoint=1&amp;vbadefaultcenterpage=1&amp;parentnodeid=a465e4f41&amp;vbahtmlprocessed=1"/>
          <p:cNvSpPr/>
          <p:nvPr/>
        </p:nvSpPr>
        <p:spPr>
          <a:xfrm>
            <a:off x="502920" y="3093831"/>
            <a:ext cx="11183112" cy="952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（1）受民族迁徙、统治者的改革等的影响,北方出现民族大交融现象,南北对峙的民族矛盾逐渐减弱。</a:t>
            </a:r>
            <a:endParaRPr lang="en-US" altLang="zh-CN" sz="2200" dirty="0"/>
          </a:p>
        </p:txBody>
      </p:sp>
      <p:sp>
        <p:nvSpPr>
          <p:cNvPr id="5" name="P_6_BD#dc6707d77?segpoint=1&amp;vbadefaultcenterpage=1&amp;parentnodeid=a465e4f41&amp;vbahtmlprocessed=1"/>
          <p:cNvSpPr/>
          <p:nvPr/>
        </p:nvSpPr>
        <p:spPr>
          <a:xfrm>
            <a:off x="502920" y="4106021"/>
            <a:ext cx="11183112" cy="952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（2）局部统一的出现,如北方的曹魏、前秦、北魏、北周,南方的宋、齐、梁、陈。局部统一为全国统一奠定了基础。</a:t>
            </a:r>
            <a:endParaRPr lang="en-US" altLang="zh-CN" sz="2200" dirty="0"/>
          </a:p>
        </p:txBody>
      </p:sp>
      <p:sp>
        <p:nvSpPr>
          <p:cNvPr id="6" name="P_6_BD#dc6707d77?segpoint=1&amp;vbadefaultcenterpage=1&amp;parentnodeid=a465e4f41&amp;vbahtmlprocessed=1"/>
          <p:cNvSpPr/>
          <p:nvPr/>
        </p:nvSpPr>
        <p:spPr>
          <a:xfrm>
            <a:off x="502920" y="5124434"/>
            <a:ext cx="11183112" cy="449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（3）江南地区经济的发展,北方农业的恢复与发展,为统一奠定了经济基础。</a:t>
            </a:r>
            <a:endParaRPr lang="en-US" altLang="zh-CN" sz="2200" dirty="0"/>
          </a:p>
        </p:txBody>
      </p:sp>
      <p:sp>
        <p:nvSpPr>
          <p:cNvPr id="7" name="P_6_BD#dc6707d77?segpoint=1&amp;vbadefaultcenterpage=1&amp;parentnodeid=a465e4f41&amp;vbahtmlprocessed=1"/>
          <p:cNvSpPr/>
          <p:nvPr/>
        </p:nvSpPr>
        <p:spPr>
          <a:xfrm>
            <a:off x="502920" y="5632434"/>
            <a:ext cx="11183112" cy="449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（4）长期分裂割据混战使人民渴望统一,为结束分裂局面,统治阶级进行过不同程度的努力。</a:t>
            </a:r>
            <a:endParaRPr lang="en-US" altLang="zh-CN" sz="2200" dirty="0"/>
          </a:p>
        </p:txBody>
      </p:sp>
      <p:sp>
        <p:nvSpPr>
          <p:cNvPr id="2" name="P_6_BD#dc6707d77?colgroup=1,33&amp;vbadefaultcenterpage=1&amp;parentnodeid=a465e4f41&amp;vbahtmlprocessed=1"/>
          <p:cNvSpPr txBox="1"/>
          <p:nvPr/>
        </p:nvSpPr>
        <p:spPr>
          <a:xfrm>
            <a:off x="502920" y="1028367"/>
            <a:ext cx="11186160" cy="44989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2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f78339688?segpoint=1&amp;vbadefaultcenterpage=1&amp;parentnodeid=01162d36b&amp;vbahtmlprocessed=1"/>
          <p:cNvSpPr/>
          <p:nvPr/>
        </p:nvSpPr>
        <p:spPr>
          <a:xfrm>
            <a:off x="502920" y="1440727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2.经济上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：封建经济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由遭到破坏到繁荣发展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。魏晋南北朝时期，南方经济得到进一步发展，为经济重心的南移提供了条件；隋唐时期，生产关系和经济政策的调整,使农耕经济繁荣发展。</a:t>
            </a:r>
            <a:endParaRPr lang="en-US" altLang="zh-CN" sz="2400" dirty="0"/>
          </a:p>
        </p:txBody>
      </p:sp>
      <p:sp>
        <p:nvSpPr>
          <p:cNvPr id="3" name="P_4_BD#f78339688?segpoint=1&amp;vbadefaultcenterpage=1&amp;parentnodeid=01162d36b&amp;vbahtmlprocessed=1"/>
          <p:cNvSpPr/>
          <p:nvPr/>
        </p:nvSpPr>
        <p:spPr>
          <a:xfrm>
            <a:off x="502920" y="3214709"/>
            <a:ext cx="11183112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3.思想文化上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：封建思想文化繁荣发展，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兼容并蓄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魏晋南北朝时期道教发展，佛教盛行，儒学的正统地位受到佛教、道教冲击；隋朝时期，儒学家提出“三教合归儒”，唐朝统治者奉行三教并行政策；科举制度扩大了知识分子队伍，推动了书法、绘画、文学艺术的进步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f78339688?segpoint=1&amp;vbadefaultcenterpage=1&amp;parentnodeid=01162d36b&amp;vbahtmlprocessed=1"/>
          <p:cNvSpPr/>
          <p:nvPr/>
        </p:nvSpPr>
        <p:spPr>
          <a:xfrm>
            <a:off x="610986" y="3659119"/>
            <a:ext cx="11183112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5.对外交往上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：这一时期，中外经济文化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交流频繁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，异域文化对中国文化产生了深远影响；隋唐时期，在对外交往的过程中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，“中华文化圈”形成。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P_4_BD#f78339688?segpoint=1&amp;vbadefaultcenterpage=1&amp;parentnodeid=01162d36b&amp;vbahtmlprocessed=1"/>
          <p:cNvSpPr/>
          <p:nvPr/>
        </p:nvSpPr>
        <p:spPr>
          <a:xfrm>
            <a:off x="610986" y="1837337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4.民族关系上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：民族交融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不断加强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。魏晋南北朝时期，少数民族内迁和北民南迁，促进了民族交融；唐朝统治者实行比较开明的民族政策，民族间经济、文化交流大大加快，推动了统一多民族封建国家的新发展。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edcf5a717.fixed?vbadefaultcenterpage=1&amp;parentnodeid=5eab062c5&amp;vbahtmlprocessed=1"/>
          <p:cNvSpPr/>
          <p:nvPr/>
        </p:nvSpPr>
        <p:spPr>
          <a:xfrm>
            <a:off x="0" y="1519428"/>
            <a:ext cx="12188952" cy="1706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第二单元</a:t>
            </a:r>
            <a:r>
              <a:rPr lang="en-US" altLang="zh-CN" sz="5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三国两晋南北朝的民族交融与隋唐统一多民族封建国家的发展</a:t>
            </a:r>
            <a:endParaRPr lang="en-US" altLang="zh-CN" sz="5600" dirty="0"/>
          </a:p>
        </p:txBody>
      </p:sp>
      <p:sp>
        <p:nvSpPr>
          <p:cNvPr id="3" name="C_2_BD#edcf5a717.fixed?vbadefaultcenterpage=1&amp;parentnodeid=5eab062c5&amp;vbahtmlprocessed=1"/>
          <p:cNvSpPr/>
          <p:nvPr/>
        </p:nvSpPr>
        <p:spPr>
          <a:xfrm>
            <a:off x="0" y="3264408"/>
            <a:ext cx="12188952" cy="10149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第5讲</a:t>
            </a:r>
            <a:r>
              <a:rPr lang="en-US" altLang="zh-CN" sz="4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三国两晋南北朝的政权更迭与民族交融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b03d44651?vbadefaultcenterpage=1&amp;parentnodeid=edcf5a717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848" y="722376"/>
            <a:ext cx="3191256" cy="429768"/>
          </a:xfrm>
          <a:prstGeom prst="rect">
            <a:avLst/>
          </a:prstGeom>
        </p:spPr>
      </p:pic>
      <p:graphicFrame>
        <p:nvGraphicFramePr>
          <p:cNvPr id="9" name="P_4_BD#3c5c8091c?colgroup=9,6,7,11&amp;vbadefaultcenterpage=1&amp;parentnodeid=b03d44651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282700"/>
          <a:ext cx="10937875" cy="5074285"/>
        </p:xfrm>
        <a:graphic>
          <a:graphicData uri="http://schemas.openxmlformats.org/drawingml/2006/table">
            <a:tbl>
              <a:tblPr/>
              <a:tblGrid>
                <a:gridCol w="2204085"/>
                <a:gridCol w="2724150"/>
                <a:gridCol w="2561590"/>
                <a:gridCol w="3448050"/>
              </a:tblGrid>
              <a:tr h="3937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675">
                <a:tc rowSpan="3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通过了解三国两晋南北朝政权更迭的历史脉络，认识三国两晋南北朝时期的民族交融和区域开发的新成就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三国两晋南北朝时期的政权更迭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2021福建T3；</a:t>
                      </a:r>
                      <a:endParaRPr lang="en-US" altLang="zh-CN" sz="2200" dirty="0"/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2021河北T3；</a:t>
                      </a:r>
                      <a:endParaRPr lang="en-US" altLang="zh-CN" sz="2200" dirty="0"/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2021广东T2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1.立足时空观念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，了解三国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两晋南北朝的政权更迭和北方少数民族的内迁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200" dirty="0"/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.从史料实证的角度认识江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南区域经济的发展成就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200" dirty="0"/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3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.结合北魏孝文帝改革的内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容和影响，从历史解释的角度认识民族交融在统一多民族国家发展中的意义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江南地区的开发与经济发展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2022北京T2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327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三国两晋南北朝时期的民族交融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2022广东T20；</a:t>
                      </a:r>
                      <a:endParaRPr lang="en-US" altLang="zh-CN" sz="2200" dirty="0"/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2022海南T3；</a:t>
                      </a:r>
                      <a:endParaRPr lang="en-US" altLang="zh-CN" sz="2200" dirty="0"/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全国卷甲T45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</a:t>
                      </a:r>
                      <a:endParaRPr lang="en-US" altLang="zh-CN" sz="2200" dirty="0"/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2020北京T2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_4_BD#3c5c8091c?colgroup=9,6,7,11&amp;vbadefaultcenterpage=1&amp;parentnodeid=b03d44651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239788"/>
          <a:ext cx="11137392" cy="2857500"/>
        </p:xfrm>
        <a:graphic>
          <a:graphicData uri="http://schemas.openxmlformats.org/drawingml/2006/table">
            <a:tbl>
              <a:tblPr/>
              <a:tblGrid>
                <a:gridCol w="2980944"/>
                <a:gridCol w="8156448"/>
              </a:tblGrid>
              <a:tr h="281279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命题分析预测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1.分析：本讲知识在高考中的考查频率为中等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,三国两晋南北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朝时期的政权更迭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、经济发展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、民族交融是高考基本考查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点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，选择题和非选择题均有考查。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2.预测：要重点关注士族专权对政权的重要影响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,北民南迁对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区域开发的推动作用，以及北魏孝文帝改革对民族交融的推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动作用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3c5c8091c?colgroup=9,6,7,11&amp;vbadefaultcenterpage=1&amp;parentnodeid=b03d44651&amp;vbahtmlprocessed=1"/>
          <p:cNvSpPr txBox="1"/>
          <p:nvPr/>
        </p:nvSpPr>
        <p:spPr>
          <a:xfrm>
            <a:off x="502920" y="1615964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583b85761?vbadefaultcenterpage=1&amp;parentnodeid=edcf5a717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722376"/>
            <a:ext cx="10927080" cy="466344"/>
          </a:xfrm>
          <a:prstGeom prst="rect">
            <a:avLst/>
          </a:prstGeom>
        </p:spPr>
      </p:pic>
      <p:pic>
        <p:nvPicPr>
          <p:cNvPr id="3" name="C_4_BD#1434b00b4?vbadefaultcenterpage=1&amp;parentnodeid=583b85761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320800"/>
            <a:ext cx="3163824" cy="429768"/>
          </a:xfrm>
          <a:prstGeom prst="rect">
            <a:avLst/>
          </a:prstGeom>
        </p:spPr>
      </p:pic>
      <p:sp>
        <p:nvSpPr>
          <p:cNvPr id="4" name="C_5_BD#2249020c9?vbadefaultcenterpage=1&amp;parentnodeid=1434b00b4&amp;vbahtmlprocessed=1"/>
          <p:cNvSpPr/>
          <p:nvPr/>
        </p:nvSpPr>
        <p:spPr>
          <a:xfrm>
            <a:off x="502920" y="1879600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知识点一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三国与两晋</a:t>
            </a:r>
            <a:endParaRPr lang="en-US" altLang="zh-CN" sz="2600" dirty="0"/>
          </a:p>
        </p:txBody>
      </p:sp>
      <p:sp>
        <p:nvSpPr>
          <p:cNvPr id="5" name="P_6_BD#3d9af23fe?segpoint=1&amp;vbadefaultcenterpage=1&amp;parentnodeid=2249020c9&amp;vbahtmlprocessed=1"/>
          <p:cNvSpPr/>
          <p:nvPr/>
        </p:nvSpPr>
        <p:spPr>
          <a:xfrm>
            <a:off x="502920" y="247310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1.三国鼎立（220—280年）</a:t>
            </a:r>
            <a:endParaRPr lang="en-US" altLang="zh-CN" sz="2400" dirty="0"/>
          </a:p>
        </p:txBody>
      </p:sp>
      <p:graphicFrame>
        <p:nvGraphicFramePr>
          <p:cNvPr id="11" name="P_6_BD#3d9af23fe?colgroup=1,34&amp;vbadefaultcenterpage=1&amp;parentnodeid=2249020c9&amp;vbahtmlprocessed=1"/>
          <p:cNvGraphicFramePr>
            <a:graphicFrameLocks noGrp="1"/>
          </p:cNvGraphicFramePr>
          <p:nvPr/>
        </p:nvGraphicFramePr>
        <p:xfrm>
          <a:off x="502920" y="3098800"/>
          <a:ext cx="11155680" cy="1333500"/>
        </p:xfrm>
        <a:graphic>
          <a:graphicData uri="http://schemas.openxmlformats.org/drawingml/2006/table">
            <a:tbl>
              <a:tblPr/>
              <a:tblGrid>
                <a:gridCol w="576072"/>
                <a:gridCol w="10579608"/>
              </a:tblGrid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魏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220年，[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称帝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，定都洛阳，国号魏。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221年，刘备称帝，定都成都，国号汉，史称[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吴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229年，孙权称帝，定都建业，国号吴。三国鼎立局面形成。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_6_BD#3d9af23fe?segpoint=1&amp;vbadefaultcenterpage=1&amp;parentnodeid=2249020c9&amp;vbahtmlprocessed=1"/>
          <p:cNvSpPr/>
          <p:nvPr/>
        </p:nvSpPr>
        <p:spPr>
          <a:xfrm>
            <a:off x="502920" y="4533900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2.西晋的统治（266—316年）</a:t>
            </a:r>
            <a:endParaRPr lang="en-US" altLang="zh-CN" sz="2400" dirty="0"/>
          </a:p>
        </p:txBody>
      </p:sp>
      <p:sp>
        <p:nvSpPr>
          <p:cNvPr id="8" name="P_6_BD#3d9af23fe?segpoint=1&amp;vbadefaultcenterpage=1&amp;parentnodeid=2249020c9&amp;vbahtmlprocessed=1"/>
          <p:cNvSpPr/>
          <p:nvPr/>
        </p:nvSpPr>
        <p:spPr>
          <a:xfrm>
            <a:off x="502920" y="5029200"/>
            <a:ext cx="11183112" cy="446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（1）建立：266年，[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代魏称帝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，国号晋，史称西晋。</a:t>
            </a:r>
            <a:endParaRPr lang="en-US" altLang="zh-CN" sz="2400" dirty="0"/>
          </a:p>
        </p:txBody>
      </p:sp>
      <p:sp>
        <p:nvSpPr>
          <p:cNvPr id="9" name="P_6_BD#3d9af23fe?segpoint=1&amp;vbadefaultcenterpage=1&amp;parentnodeid=2249020c9&amp;vbahtmlprocessed=1"/>
          <p:cNvSpPr/>
          <p:nvPr/>
        </p:nvSpPr>
        <p:spPr>
          <a:xfrm>
            <a:off x="502920" y="5530406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（2）统一：280年，西晋灭吴，完成统一。</a:t>
            </a:r>
            <a:endParaRPr lang="en-US" altLang="zh-CN" sz="2400" dirty="0"/>
          </a:p>
        </p:txBody>
      </p:sp>
      <p:sp>
        <p:nvSpPr>
          <p:cNvPr id="10" name="P_6_AN.1_1#3d9af23fe.blank?vbadefaultcenterpage=1&amp;parentnodeid=2249020c9&amp;vbapositionanswer=1&amp;vbahtmlprocessed=1"/>
          <p:cNvSpPr/>
          <p:nvPr/>
        </p:nvSpPr>
        <p:spPr>
          <a:xfrm>
            <a:off x="2700392" y="3079179"/>
            <a:ext cx="6778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曹丕</a:t>
            </a:r>
            <a:endParaRPr lang="en-US" altLang="zh-CN" sz="2400" dirty="0"/>
          </a:p>
        </p:txBody>
      </p:sp>
      <p:sp>
        <p:nvSpPr>
          <p:cNvPr id="6" name="P_6_AN.2_1#3d9af23fe.blank?vbadefaultcenterpage=1&amp;parentnodeid=2249020c9&amp;vbapositionanswer=2&amp;vbahtmlprocessed=1"/>
          <p:cNvSpPr/>
          <p:nvPr/>
        </p:nvSpPr>
        <p:spPr>
          <a:xfrm>
            <a:off x="7577192" y="3514534"/>
            <a:ext cx="6778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蜀汉</a:t>
            </a:r>
            <a:endParaRPr lang="en-US" altLang="zh-CN" sz="2400" dirty="0"/>
          </a:p>
        </p:txBody>
      </p:sp>
      <p:sp>
        <p:nvSpPr>
          <p:cNvPr id="12" name="P_6_AN.3_1#3d9af23fe.blank?vbadefaultcenterpage=1&amp;parentnodeid=2249020c9&amp;vbapositionanswer=3&amp;vbahtmlprocessed=1"/>
          <p:cNvSpPr/>
          <p:nvPr/>
        </p:nvSpPr>
        <p:spPr>
          <a:xfrm>
            <a:off x="3728720" y="4991100"/>
            <a:ext cx="9826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司马炎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build="p" animBg="1"/>
      <p:bldP spid="1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93c83c1-bc5a-43cb-a7d3-e6029d339fe4"/>
  <p:tag name="COMMONDATA" val="eyJoZGlkIjoiZjlhNjRiYTNkZjQ1MTdmNGRjNmY3MzNiYjEzYTRi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5931f06-d916-48a3-a2a5-6c0bfdf67a02}"/>
  <p:tag name="TABLE_ENDDRAG_ORIGIN_RECT" val="861*395"/>
  <p:tag name="TABLE_ENDDRAG_RECT" val="39*101*861*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35db81d-e4a3-4a1b-ad15-20f1e0f0940b}"/>
</p:tagLst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1000</Words>
  <Application>Microsoft Office PowerPoint</Application>
  <PresentationFormat>自定义</PresentationFormat>
  <Paragraphs>190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合心科技出品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合心科技出品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creator>合心科技出品</dc:creator>
  <cp:lastModifiedBy>Sky123.Org</cp:lastModifiedBy>
  <cp:revision>10</cp:revision>
  <dcterms:created xsi:type="dcterms:W3CDTF">2023-01-30T03:41:00Z</dcterms:created>
  <dcterms:modified xsi:type="dcterms:W3CDTF">2009-12-31T16:10:43Z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A4334991DF6E4817B71BA46E2B8971B7</vt:lpwstr>
  </property>
  <property fmtid="{D5CDD505-2E9C-101B-9397-08002B2CF9AE}" pid="3" name="KSOProductBuildVer">
    <vt:lpwstr>2052-11.1.0.13703</vt:lpwstr>
  </property>
</Properties>
</file>