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318" r:id="rId3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9" r:id="rId31"/>
    <p:sldId id="350" r:id="rId32"/>
    <p:sldId id="351" r:id="rId33"/>
    <p:sldId id="348" r:id="rId34"/>
    <p:sldId id="354" r:id="rId35"/>
    <p:sldId id="353" r:id="rId36"/>
    <p:sldId id="287" r:id="rId37"/>
    <p:sldId id="288" r:id="rId38"/>
    <p:sldId id="356" r:id="rId39"/>
    <p:sldId id="357" r:id="rId40"/>
    <p:sldId id="289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 cy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86" d="100"/>
          <a:sy n="86" d="100"/>
        </p:scale>
        <p:origin x="36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92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11:125:29.720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0" Type="http://schemas.openxmlformats.org/officeDocument/2006/relationships/image" Target="../media/image40.wmf"/><Relationship Id="rId2" Type="http://schemas.openxmlformats.org/officeDocument/2006/relationships/image" Target="../media/image22.wmf"/><Relationship Id="rId19" Type="http://schemas.openxmlformats.org/officeDocument/2006/relationships/image" Target="../media/image39.wmf"/><Relationship Id="rId18" Type="http://schemas.openxmlformats.org/officeDocument/2006/relationships/image" Target="../media/image38.wmf"/><Relationship Id="rId17" Type="http://schemas.openxmlformats.org/officeDocument/2006/relationships/image" Target="../media/image37.wmf"/><Relationship Id="rId16" Type="http://schemas.openxmlformats.org/officeDocument/2006/relationships/image" Target="../media/image36.wmf"/><Relationship Id="rId15" Type="http://schemas.openxmlformats.org/officeDocument/2006/relationships/image" Target="../media/image35.wmf"/><Relationship Id="rId14" Type="http://schemas.openxmlformats.org/officeDocument/2006/relationships/image" Target="../media/image34.wmf"/><Relationship Id="rId13" Type="http://schemas.openxmlformats.org/officeDocument/2006/relationships/image" Target="../media/image33.wmf"/><Relationship Id="rId12" Type="http://schemas.openxmlformats.org/officeDocument/2006/relationships/image" Target="../media/image32.wmf"/><Relationship Id="rId11" Type="http://schemas.openxmlformats.org/officeDocument/2006/relationships/image" Target="../media/image31.wmf"/><Relationship Id="rId10" Type="http://schemas.openxmlformats.org/officeDocument/2006/relationships/image" Target="../media/image30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物体的运动总是在一定的空间和时间的背景下发生的，所以要做探讨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95A9-BA3D-49BE-B867-1063105A30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95A9-BA3D-49BE-B867-1063105A30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有方向不一定是矢量，比如电流，有大小，有方向，却遵循代数运算法则，所以是标量</a:t>
            </a:r>
            <a:endParaRPr lang="en-US" altLang="zh-CN" dirty="0" smtClean="0"/>
          </a:p>
          <a:p>
            <a:r>
              <a:rPr lang="zh-CN" altLang="en-US" dirty="0" smtClean="0"/>
              <a:t>所以区分方法在于：遵循什么法则？几何还是代数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95A9-BA3D-49BE-B867-1063105A30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50713" t="-39313" b="-393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-1" y="1213589"/>
            <a:ext cx="12190776" cy="5649308"/>
          </a:xfrm>
          <a:custGeom>
            <a:avLst/>
            <a:gdLst>
              <a:gd name="connsiteX0" fmla="*/ 0 w 12190776"/>
              <a:gd name="connsiteY0" fmla="*/ 0 h 5649308"/>
              <a:gd name="connsiteX1" fmla="*/ 4503451 w 12190776"/>
              <a:gd name="connsiteY1" fmla="*/ 2715046 h 5649308"/>
              <a:gd name="connsiteX2" fmla="*/ 6682343 w 12190776"/>
              <a:gd name="connsiteY2" fmla="*/ 1380781 h 5649308"/>
              <a:gd name="connsiteX3" fmla="*/ 12190776 w 12190776"/>
              <a:gd name="connsiteY3" fmla="*/ 3787354 h 5649308"/>
              <a:gd name="connsiteX4" fmla="*/ 12190776 w 12190776"/>
              <a:gd name="connsiteY4" fmla="*/ 3996777 h 5649308"/>
              <a:gd name="connsiteX5" fmla="*/ 12190776 w 12190776"/>
              <a:gd name="connsiteY5" fmla="*/ 5439885 h 5649308"/>
              <a:gd name="connsiteX6" fmla="*/ 12190776 w 12190776"/>
              <a:gd name="connsiteY6" fmla="*/ 5649308 h 5649308"/>
              <a:gd name="connsiteX7" fmla="*/ 0 w 12190776"/>
              <a:gd name="connsiteY7" fmla="*/ 5649308 h 5649308"/>
              <a:gd name="connsiteX8" fmla="*/ 0 w 12190776"/>
              <a:gd name="connsiteY8" fmla="*/ 5439885 h 5649308"/>
              <a:gd name="connsiteX9" fmla="*/ 0 w 12190776"/>
              <a:gd name="connsiteY9" fmla="*/ 209423 h 564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0776" h="5649308">
                <a:moveTo>
                  <a:pt x="0" y="0"/>
                </a:moveTo>
                <a:cubicBezTo>
                  <a:pt x="0" y="0"/>
                  <a:pt x="2794612" y="2656289"/>
                  <a:pt x="4503451" y="2715046"/>
                </a:cubicBezTo>
                <a:cubicBezTo>
                  <a:pt x="5568415" y="2751769"/>
                  <a:pt x="5641860" y="1539913"/>
                  <a:pt x="6682343" y="1380781"/>
                </a:cubicBezTo>
                <a:cubicBezTo>
                  <a:pt x="8328752" y="1128617"/>
                  <a:pt x="12190776" y="3787354"/>
                  <a:pt x="12190776" y="3787354"/>
                </a:cubicBezTo>
                <a:lnTo>
                  <a:pt x="12190776" y="3996777"/>
                </a:lnTo>
                <a:lnTo>
                  <a:pt x="12190776" y="5439885"/>
                </a:lnTo>
                <a:lnTo>
                  <a:pt x="12190776" y="5649308"/>
                </a:lnTo>
                <a:lnTo>
                  <a:pt x="0" y="5649308"/>
                </a:lnTo>
                <a:lnTo>
                  <a:pt x="0" y="5439885"/>
                </a:lnTo>
                <a:lnTo>
                  <a:pt x="0" y="20942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2330679" y="2577590"/>
            <a:ext cx="8409542" cy="1505639"/>
          </a:xfrm>
          <a:custGeom>
            <a:avLst/>
            <a:gdLst>
              <a:gd name="connsiteX0" fmla="*/ 2172771 w 8409542"/>
              <a:gd name="connsiteY0" fmla="*/ 1510178 h 1505638"/>
              <a:gd name="connsiteX1" fmla="*/ 4400627 w 8409542"/>
              <a:gd name="connsiteY1" fmla="*/ 126949 h 1505638"/>
              <a:gd name="connsiteX2" fmla="*/ 8419335 w 8409542"/>
              <a:gd name="connsiteY2" fmla="*/ 1517522 h 1505638"/>
              <a:gd name="connsiteX3" fmla="*/ 4351663 w 8409542"/>
              <a:gd name="connsiteY3" fmla="*/ 16780 h 1505638"/>
              <a:gd name="connsiteX4" fmla="*/ 2172771 w 8409542"/>
              <a:gd name="connsiteY4" fmla="*/ 1351045 h 1505638"/>
              <a:gd name="connsiteX5" fmla="*/ 0 w 8409542"/>
              <a:gd name="connsiteY5" fmla="*/ 468472 h 1505638"/>
              <a:gd name="connsiteX6" fmla="*/ 2172771 w 8409542"/>
              <a:gd name="connsiteY6" fmla="*/ 1510178 h 150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9542" h="1505638">
                <a:moveTo>
                  <a:pt x="2172771" y="1510178"/>
                </a:moveTo>
                <a:cubicBezTo>
                  <a:pt x="3237735" y="1546901"/>
                  <a:pt x="3360145" y="286081"/>
                  <a:pt x="4400627" y="126949"/>
                </a:cubicBezTo>
                <a:cubicBezTo>
                  <a:pt x="5389697" y="-24839"/>
                  <a:pt x="7162188" y="819787"/>
                  <a:pt x="8419335" y="1517522"/>
                </a:cubicBezTo>
                <a:cubicBezTo>
                  <a:pt x="7147499" y="773272"/>
                  <a:pt x="5345629" y="-135008"/>
                  <a:pt x="4351663" y="16780"/>
                </a:cubicBezTo>
                <a:cubicBezTo>
                  <a:pt x="3311181" y="175913"/>
                  <a:pt x="3237735" y="1387768"/>
                  <a:pt x="2172771" y="1351045"/>
                </a:cubicBezTo>
                <a:cubicBezTo>
                  <a:pt x="1532569" y="1329012"/>
                  <a:pt x="740578" y="942197"/>
                  <a:pt x="0" y="468472"/>
                </a:cubicBezTo>
                <a:cubicBezTo>
                  <a:pt x="740578" y="1031556"/>
                  <a:pt x="1533793" y="1488144"/>
                  <a:pt x="2172771" y="1510178"/>
                </a:cubicBezTo>
                <a:close/>
              </a:path>
            </a:pathLst>
          </a:custGeom>
          <a:solidFill>
            <a:schemeClr val="bg1"/>
          </a:solid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2411470" y="1774104"/>
            <a:ext cx="9780530" cy="2888867"/>
          </a:xfrm>
          <a:custGeom>
            <a:avLst/>
            <a:gdLst>
              <a:gd name="connsiteX0" fmla="*/ 4148463 w 9780530"/>
              <a:gd name="connsiteY0" fmla="*/ 17974 h 2888867"/>
              <a:gd name="connsiteX1" fmla="*/ 1845937 w 9780530"/>
              <a:gd name="connsiteY1" fmla="*/ 1446494 h 2888867"/>
              <a:gd name="connsiteX2" fmla="*/ 0 w 9780530"/>
              <a:gd name="connsiteY2" fmla="*/ 829549 h 2888867"/>
              <a:gd name="connsiteX3" fmla="*/ 1920607 w 9780530"/>
              <a:gd name="connsiteY3" fmla="*/ 1630109 h 2888867"/>
              <a:gd name="connsiteX4" fmla="*/ 4186410 w 9780530"/>
              <a:gd name="connsiteY4" fmla="*/ 240759 h 2888867"/>
              <a:gd name="connsiteX5" fmla="*/ 9780530 w 9780530"/>
              <a:gd name="connsiteY5" fmla="*/ 2895824 h 2888867"/>
              <a:gd name="connsiteX6" fmla="*/ 9780530 w 9780530"/>
              <a:gd name="connsiteY6" fmla="*/ 2594697 h 2888867"/>
              <a:gd name="connsiteX7" fmla="*/ 4148463 w 9780530"/>
              <a:gd name="connsiteY7" fmla="*/ 17974 h 288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0530" h="2888867">
                <a:moveTo>
                  <a:pt x="4148463" y="17974"/>
                </a:moveTo>
                <a:cubicBezTo>
                  <a:pt x="3084723" y="188123"/>
                  <a:pt x="2934159" y="1485665"/>
                  <a:pt x="1845937" y="1446494"/>
                </a:cubicBezTo>
                <a:cubicBezTo>
                  <a:pt x="1293870" y="1426908"/>
                  <a:pt x="637754" y="1171072"/>
                  <a:pt x="0" y="829549"/>
                </a:cubicBezTo>
                <a:cubicBezTo>
                  <a:pt x="667133" y="1273896"/>
                  <a:pt x="1352627" y="1609299"/>
                  <a:pt x="1920607" y="1630109"/>
                </a:cubicBezTo>
                <a:cubicBezTo>
                  <a:pt x="3010053" y="1669280"/>
                  <a:pt x="3122670" y="410909"/>
                  <a:pt x="4186410" y="240759"/>
                </a:cubicBezTo>
                <a:cubicBezTo>
                  <a:pt x="5869542" y="-28542"/>
                  <a:pt x="9780530" y="2895824"/>
                  <a:pt x="9780530" y="2895824"/>
                </a:cubicBezTo>
                <a:lnTo>
                  <a:pt x="9780530" y="2594697"/>
                </a:lnTo>
                <a:cubicBezTo>
                  <a:pt x="9779306" y="2594697"/>
                  <a:pt x="5831596" y="-251328"/>
                  <a:pt x="4148463" y="1797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3099" y="5644410"/>
            <a:ext cx="8940801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2029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3099" y="2457450"/>
            <a:ext cx="8940801" cy="31869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029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zh-CN" altLang="en-US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33975" y="5642870"/>
            <a:ext cx="638492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rgbClr val="2029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Signature</a:t>
            </a:r>
            <a:endParaRPr lang="en-US" altLang="zh-CN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33975" y="5939141"/>
            <a:ext cx="638492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rgbClr val="2029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Date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104698" y="268426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zh-CN" altLang="en-US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105814" y="357961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ct val="0"/>
              </a:spcBef>
              <a:buNone/>
              <a:defRPr sz="11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1" y="3110682"/>
            <a:ext cx="12192001" cy="3747318"/>
          </a:xfrm>
          <a:custGeom>
            <a:avLst/>
            <a:gdLst>
              <a:gd name="connsiteX0" fmla="*/ 6724173 w 12192001"/>
              <a:gd name="connsiteY0" fmla="*/ 562187 h 3747318"/>
              <a:gd name="connsiteX1" fmla="*/ 12192001 w 12192001"/>
              <a:gd name="connsiteY1" fmla="*/ 3155212 h 3747318"/>
              <a:gd name="connsiteX2" fmla="*/ 12192001 w 12192001"/>
              <a:gd name="connsiteY2" fmla="*/ 3456339 h 3747318"/>
              <a:gd name="connsiteX3" fmla="*/ 6597881 w 12192001"/>
              <a:gd name="connsiteY3" fmla="*/ 801274 h 3747318"/>
              <a:gd name="connsiteX4" fmla="*/ 4332078 w 12192001"/>
              <a:gd name="connsiteY4" fmla="*/ 2190624 h 3747318"/>
              <a:gd name="connsiteX5" fmla="*/ 2411471 w 12192001"/>
              <a:gd name="connsiteY5" fmla="*/ 1390064 h 3747318"/>
              <a:gd name="connsiteX6" fmla="*/ 4257409 w 12192001"/>
              <a:gd name="connsiteY6" fmla="*/ 2007009 h 3747318"/>
              <a:gd name="connsiteX7" fmla="*/ 6559934 w 12192001"/>
              <a:gd name="connsiteY7" fmla="*/ 578489 h 3747318"/>
              <a:gd name="connsiteX8" fmla="*/ 6724173 w 12192001"/>
              <a:gd name="connsiteY8" fmla="*/ 562187 h 3747318"/>
              <a:gd name="connsiteX9" fmla="*/ 0 w 12192001"/>
              <a:gd name="connsiteY9" fmla="*/ 0 h 3747318"/>
              <a:gd name="connsiteX10" fmla="*/ 4503451 w 12192001"/>
              <a:gd name="connsiteY10" fmla="*/ 2715046 h 3747318"/>
              <a:gd name="connsiteX11" fmla="*/ 6682344 w 12192001"/>
              <a:gd name="connsiteY11" fmla="*/ 1380781 h 3747318"/>
              <a:gd name="connsiteX12" fmla="*/ 12093953 w 12192001"/>
              <a:gd name="connsiteY12" fmla="*/ 3721840 h 3747318"/>
              <a:gd name="connsiteX13" fmla="*/ 12131795 w 12192001"/>
              <a:gd name="connsiteY13" fmla="*/ 3747318 h 3747318"/>
              <a:gd name="connsiteX14" fmla="*/ 0 w 12192001"/>
              <a:gd name="connsiteY14" fmla="*/ 3747318 h 3747318"/>
              <a:gd name="connsiteX15" fmla="*/ 0 w 12192001"/>
              <a:gd name="connsiteY15" fmla="*/ 209423 h 37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3747317">
                <a:moveTo>
                  <a:pt x="6724173" y="562187"/>
                </a:moveTo>
                <a:cubicBezTo>
                  <a:pt x="8485945" y="484284"/>
                  <a:pt x="12190815" y="3155212"/>
                  <a:pt x="12192001" y="3155212"/>
                </a:cubicBezTo>
                <a:lnTo>
                  <a:pt x="12192001" y="3456339"/>
                </a:lnTo>
                <a:cubicBezTo>
                  <a:pt x="12192001" y="3456339"/>
                  <a:pt x="8281013" y="531973"/>
                  <a:pt x="6597881" y="801274"/>
                </a:cubicBezTo>
                <a:cubicBezTo>
                  <a:pt x="5534141" y="971424"/>
                  <a:pt x="5421525" y="2229795"/>
                  <a:pt x="4332078" y="2190624"/>
                </a:cubicBezTo>
                <a:cubicBezTo>
                  <a:pt x="3764098" y="2169814"/>
                  <a:pt x="3078604" y="1834411"/>
                  <a:pt x="2411471" y="1390064"/>
                </a:cubicBezTo>
                <a:cubicBezTo>
                  <a:pt x="3049225" y="1731587"/>
                  <a:pt x="3705341" y="1987423"/>
                  <a:pt x="4257409" y="2007009"/>
                </a:cubicBezTo>
                <a:cubicBezTo>
                  <a:pt x="5345632" y="2046180"/>
                  <a:pt x="5496195" y="748638"/>
                  <a:pt x="6559934" y="578489"/>
                </a:cubicBezTo>
                <a:cubicBezTo>
                  <a:pt x="6612533" y="570073"/>
                  <a:pt x="6667342" y="564700"/>
                  <a:pt x="6724173" y="562187"/>
                </a:cubicBezTo>
                <a:close/>
                <a:moveTo>
                  <a:pt x="0" y="0"/>
                </a:moveTo>
                <a:cubicBezTo>
                  <a:pt x="0" y="0"/>
                  <a:pt x="2794612" y="2656289"/>
                  <a:pt x="4503451" y="2715046"/>
                </a:cubicBezTo>
                <a:cubicBezTo>
                  <a:pt x="5568415" y="2751769"/>
                  <a:pt x="5641860" y="1539913"/>
                  <a:pt x="6682344" y="1380781"/>
                </a:cubicBezTo>
                <a:cubicBezTo>
                  <a:pt x="8174402" y="1152257"/>
                  <a:pt x="11486120" y="3314425"/>
                  <a:pt x="12093953" y="3721840"/>
                </a:cubicBezTo>
                <a:lnTo>
                  <a:pt x="12131795" y="3747318"/>
                </a:lnTo>
                <a:lnTo>
                  <a:pt x="0" y="3747318"/>
                </a:lnTo>
                <a:lnTo>
                  <a:pt x="0" y="209423"/>
                </a:lnTo>
                <a:close/>
              </a:path>
            </a:pathLst>
          </a:custGeom>
          <a:solidFill>
            <a:srgbClr val="E0E0E0"/>
          </a:solid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045"/>
            <a:ext cx="289368" cy="972274"/>
          </a:xfrm>
          <a:prstGeom prst="rect">
            <a:avLst/>
          </a:prstGeom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8518694" y="5648446"/>
            <a:ext cx="3673306" cy="1209554"/>
          </a:xfrm>
          <a:custGeom>
            <a:avLst/>
            <a:gdLst>
              <a:gd name="connsiteX0" fmla="*/ 0 w 3592010"/>
              <a:gd name="connsiteY0" fmla="*/ 1209554 h 1209554"/>
              <a:gd name="connsiteX1" fmla="*/ 3592010 w 3592010"/>
              <a:gd name="connsiteY1" fmla="*/ 0 h 1209554"/>
              <a:gd name="connsiteX2" fmla="*/ 3592010 w 3592010"/>
              <a:gd name="connsiteY2" fmla="*/ 1209554 h 1209554"/>
              <a:gd name="connsiteX3" fmla="*/ 0 w 3592010"/>
              <a:gd name="connsiteY3" fmla="*/ 1209554 h 1209554"/>
              <a:gd name="connsiteX0-1" fmla="*/ 0 w 3592010"/>
              <a:gd name="connsiteY0-2" fmla="*/ 1209554 h 1209554"/>
              <a:gd name="connsiteX1-3" fmla="*/ 2303362 w 3592010"/>
              <a:gd name="connsiteY1-4" fmla="*/ 763929 h 1209554"/>
              <a:gd name="connsiteX2-5" fmla="*/ 3592010 w 3592010"/>
              <a:gd name="connsiteY2-6" fmla="*/ 0 h 1209554"/>
              <a:gd name="connsiteX3-7" fmla="*/ 3592010 w 3592010"/>
              <a:gd name="connsiteY3-8" fmla="*/ 1209554 h 1209554"/>
              <a:gd name="connsiteX4" fmla="*/ 0 w 3592010"/>
              <a:gd name="connsiteY4" fmla="*/ 1209554 h 1209554"/>
              <a:gd name="connsiteX0-9" fmla="*/ 81296 w 3673306"/>
              <a:gd name="connsiteY0-10" fmla="*/ 1209554 h 1209554"/>
              <a:gd name="connsiteX1-11" fmla="*/ 1273488 w 3673306"/>
              <a:gd name="connsiteY1-12" fmla="*/ 1064870 h 1209554"/>
              <a:gd name="connsiteX2-13" fmla="*/ 2384658 w 3673306"/>
              <a:gd name="connsiteY2-14" fmla="*/ 763929 h 1209554"/>
              <a:gd name="connsiteX3-15" fmla="*/ 3673306 w 3673306"/>
              <a:gd name="connsiteY3-16" fmla="*/ 0 h 1209554"/>
              <a:gd name="connsiteX4-17" fmla="*/ 3673306 w 3673306"/>
              <a:gd name="connsiteY4-18" fmla="*/ 1209554 h 1209554"/>
              <a:gd name="connsiteX5" fmla="*/ 81296 w 3673306"/>
              <a:gd name="connsiteY5" fmla="*/ 1209554 h 1209554"/>
              <a:gd name="connsiteX0-19" fmla="*/ 81296 w 3673306"/>
              <a:gd name="connsiteY0-20" fmla="*/ 1209554 h 1209554"/>
              <a:gd name="connsiteX1-21" fmla="*/ 1273488 w 3673306"/>
              <a:gd name="connsiteY1-22" fmla="*/ 1064870 h 1209554"/>
              <a:gd name="connsiteX2-23" fmla="*/ 2870795 w 3673306"/>
              <a:gd name="connsiteY2-24" fmla="*/ 532435 h 1209554"/>
              <a:gd name="connsiteX3-25" fmla="*/ 3673306 w 3673306"/>
              <a:gd name="connsiteY3-26" fmla="*/ 0 h 1209554"/>
              <a:gd name="connsiteX4-27" fmla="*/ 3673306 w 3673306"/>
              <a:gd name="connsiteY4-28" fmla="*/ 1209554 h 1209554"/>
              <a:gd name="connsiteX5-29" fmla="*/ 81296 w 3673306"/>
              <a:gd name="connsiteY5-30" fmla="*/ 1209554 h 1209554"/>
              <a:gd name="connsiteX0-31" fmla="*/ 81296 w 3673306"/>
              <a:gd name="connsiteY0-32" fmla="*/ 1209554 h 1209554"/>
              <a:gd name="connsiteX1-33" fmla="*/ 1273488 w 3673306"/>
              <a:gd name="connsiteY1-34" fmla="*/ 1064870 h 1209554"/>
              <a:gd name="connsiteX2-35" fmla="*/ 2870795 w 3673306"/>
              <a:gd name="connsiteY2-36" fmla="*/ 532435 h 1209554"/>
              <a:gd name="connsiteX3-37" fmla="*/ 3673306 w 3673306"/>
              <a:gd name="connsiteY3-38" fmla="*/ 0 h 1209554"/>
              <a:gd name="connsiteX4-39" fmla="*/ 3673306 w 3673306"/>
              <a:gd name="connsiteY4-40" fmla="*/ 1209554 h 1209554"/>
              <a:gd name="connsiteX5-41" fmla="*/ 81296 w 3673306"/>
              <a:gd name="connsiteY5-42" fmla="*/ 1209554 h 1209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</a:cxnLst>
            <a:rect l="l" t="t" r="r" b="b"/>
            <a:pathLst>
              <a:path w="3673306" h="1209554">
                <a:moveTo>
                  <a:pt x="81296" y="1209554"/>
                </a:moveTo>
                <a:cubicBezTo>
                  <a:pt x="-322532" y="1175795"/>
                  <a:pt x="889594" y="1139141"/>
                  <a:pt x="1273488" y="1064870"/>
                </a:cubicBezTo>
                <a:cubicBezTo>
                  <a:pt x="1657382" y="990599"/>
                  <a:pt x="2501691" y="723417"/>
                  <a:pt x="2870795" y="532435"/>
                </a:cubicBezTo>
                <a:lnTo>
                  <a:pt x="3673306" y="0"/>
                </a:lnTo>
                <a:lnTo>
                  <a:pt x="3673306" y="1209554"/>
                </a:lnTo>
                <a:lnTo>
                  <a:pt x="81296" y="12095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045"/>
            <a:ext cx="289368" cy="972274"/>
          </a:xfrm>
          <a:prstGeom prst="rect">
            <a:avLst/>
          </a:prstGeom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 userDrawn="1"/>
        </p:nvSpPr>
        <p:spPr>
          <a:xfrm>
            <a:off x="0" y="4753594"/>
            <a:ext cx="1435261" cy="2104406"/>
          </a:xfrm>
          <a:custGeom>
            <a:avLst/>
            <a:gdLst>
              <a:gd name="connsiteX0" fmla="*/ 0 w 1435261"/>
              <a:gd name="connsiteY0" fmla="*/ 2077656 h 2077656"/>
              <a:gd name="connsiteX1" fmla="*/ 0 w 1435261"/>
              <a:gd name="connsiteY1" fmla="*/ 0 h 2077656"/>
              <a:gd name="connsiteX2" fmla="*/ 1435261 w 1435261"/>
              <a:gd name="connsiteY2" fmla="*/ 2077656 h 2077656"/>
              <a:gd name="connsiteX3" fmla="*/ 0 w 1435261"/>
              <a:gd name="connsiteY3" fmla="*/ 2077656 h 2077656"/>
              <a:gd name="connsiteX0-1" fmla="*/ 0 w 1435261"/>
              <a:gd name="connsiteY0-2" fmla="*/ 2077656 h 2077656"/>
              <a:gd name="connsiteX1-3" fmla="*/ 0 w 1435261"/>
              <a:gd name="connsiteY1-4" fmla="*/ 0 h 2077656"/>
              <a:gd name="connsiteX2-5" fmla="*/ 312516 w 1435261"/>
              <a:gd name="connsiteY2-6" fmla="*/ 1307940 h 2077656"/>
              <a:gd name="connsiteX3-7" fmla="*/ 1435261 w 1435261"/>
              <a:gd name="connsiteY3-8" fmla="*/ 2077656 h 2077656"/>
              <a:gd name="connsiteX4" fmla="*/ 0 w 1435261"/>
              <a:gd name="connsiteY4" fmla="*/ 2077656 h 2077656"/>
              <a:gd name="connsiteX0-9" fmla="*/ 0 w 1435261"/>
              <a:gd name="connsiteY0-10" fmla="*/ 2077656 h 2077656"/>
              <a:gd name="connsiteX1-11" fmla="*/ 0 w 1435261"/>
              <a:gd name="connsiteY1-12" fmla="*/ 0 h 2077656"/>
              <a:gd name="connsiteX2-13" fmla="*/ 648182 w 1435261"/>
              <a:gd name="connsiteY2-14" fmla="*/ 1678330 h 2077656"/>
              <a:gd name="connsiteX3-15" fmla="*/ 1435261 w 1435261"/>
              <a:gd name="connsiteY3-16" fmla="*/ 2077656 h 2077656"/>
              <a:gd name="connsiteX4-17" fmla="*/ 0 w 1435261"/>
              <a:gd name="connsiteY4-18" fmla="*/ 2077656 h 2077656"/>
              <a:gd name="connsiteX0-19" fmla="*/ 0 w 1435261"/>
              <a:gd name="connsiteY0-20" fmla="*/ 2104406 h 2104406"/>
              <a:gd name="connsiteX1-21" fmla="*/ 0 w 1435261"/>
              <a:gd name="connsiteY1-22" fmla="*/ 26750 h 2104406"/>
              <a:gd name="connsiteX2-23" fmla="*/ 266218 w 1435261"/>
              <a:gd name="connsiteY2-24" fmla="*/ 1195793 h 2104406"/>
              <a:gd name="connsiteX3-25" fmla="*/ 648182 w 1435261"/>
              <a:gd name="connsiteY3-26" fmla="*/ 1705080 h 2104406"/>
              <a:gd name="connsiteX4-27" fmla="*/ 1435261 w 1435261"/>
              <a:gd name="connsiteY4-28" fmla="*/ 2104406 h 2104406"/>
              <a:gd name="connsiteX5" fmla="*/ 0 w 1435261"/>
              <a:gd name="connsiteY5" fmla="*/ 2104406 h 2104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" y="connsiteY5"/>
              </a:cxn>
            </a:cxnLst>
            <a:rect l="l" t="t" r="r" b="b"/>
            <a:pathLst>
              <a:path w="1435261" h="2104406">
                <a:moveTo>
                  <a:pt x="0" y="2104406"/>
                </a:moveTo>
                <a:lnTo>
                  <a:pt x="0" y="26750"/>
                </a:lnTo>
                <a:cubicBezTo>
                  <a:pt x="48228" y="-184488"/>
                  <a:pt x="158188" y="916071"/>
                  <a:pt x="266218" y="1195793"/>
                </a:cubicBezTo>
                <a:cubicBezTo>
                  <a:pt x="374248" y="1475515"/>
                  <a:pt x="457200" y="1493842"/>
                  <a:pt x="648182" y="1705080"/>
                </a:cubicBezTo>
                <a:lnTo>
                  <a:pt x="1435261" y="2104406"/>
                </a:lnTo>
                <a:lnTo>
                  <a:pt x="0" y="21044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 userDrawn="1"/>
        </p:nvSpPr>
        <p:spPr>
          <a:xfrm>
            <a:off x="10880203" y="2372811"/>
            <a:ext cx="1292507" cy="4485190"/>
          </a:xfrm>
          <a:prstGeom prst="triangle">
            <a:avLst>
              <a:gd name="adj" fmla="val 100000"/>
            </a:avLst>
          </a:prstGeom>
          <a:solidFill>
            <a:srgbClr val="FEC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162045"/>
            <a:ext cx="289368" cy="972274"/>
          </a:xfrm>
          <a:prstGeom prst="rect">
            <a:avLst/>
          </a:prstGeom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 userDrawn="1"/>
        </p:nvSpPr>
        <p:spPr>
          <a:xfrm>
            <a:off x="10270603" y="4583575"/>
            <a:ext cx="1292507" cy="2274426"/>
          </a:xfrm>
          <a:prstGeom prst="triangle">
            <a:avLst>
              <a:gd name="adj" fmla="val 100000"/>
            </a:avLst>
          </a:prstGeom>
          <a:solidFill>
            <a:srgbClr val="FEC95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1215868" y="2129742"/>
            <a:ext cx="976133" cy="4728258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9587696" y="4896091"/>
            <a:ext cx="1801793" cy="1993741"/>
          </a:xfrm>
          <a:prstGeom prst="triangle">
            <a:avLst>
              <a:gd name="adj" fmla="val 100000"/>
            </a:avLst>
          </a:prstGeom>
          <a:solidFill>
            <a:srgbClr val="FEC95E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 userDrawn="1"/>
        </p:nvSpPr>
        <p:spPr>
          <a:xfrm>
            <a:off x="-1" y="3093190"/>
            <a:ext cx="12177572" cy="3778325"/>
          </a:xfrm>
          <a:custGeom>
            <a:avLst/>
            <a:gdLst>
              <a:gd name="connsiteX0" fmla="*/ 0 w 12177572"/>
              <a:gd name="connsiteY0" fmla="*/ 0 h 3778325"/>
              <a:gd name="connsiteX1" fmla="*/ 4503451 w 12177572"/>
              <a:gd name="connsiteY1" fmla="*/ 2715046 h 3778325"/>
              <a:gd name="connsiteX2" fmla="*/ 6682343 w 12177572"/>
              <a:gd name="connsiteY2" fmla="*/ 1380781 h 3778325"/>
              <a:gd name="connsiteX3" fmla="*/ 12147002 w 12177572"/>
              <a:gd name="connsiteY3" fmla="*/ 3757557 h 3778325"/>
              <a:gd name="connsiteX4" fmla="*/ 12177572 w 12177572"/>
              <a:gd name="connsiteY4" fmla="*/ 3778325 h 3778325"/>
              <a:gd name="connsiteX5" fmla="*/ 0 w 12177572"/>
              <a:gd name="connsiteY5" fmla="*/ 3778325 h 3778325"/>
              <a:gd name="connsiteX6" fmla="*/ 0 w 12177572"/>
              <a:gd name="connsiteY6" fmla="*/ 209423 h 37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572" h="3778325">
                <a:moveTo>
                  <a:pt x="0" y="0"/>
                </a:moveTo>
                <a:cubicBezTo>
                  <a:pt x="0" y="0"/>
                  <a:pt x="2794612" y="2656289"/>
                  <a:pt x="4503451" y="2715046"/>
                </a:cubicBezTo>
                <a:cubicBezTo>
                  <a:pt x="5568416" y="2751769"/>
                  <a:pt x="5641861" y="1539913"/>
                  <a:pt x="6682343" y="1380781"/>
                </a:cubicBezTo>
                <a:cubicBezTo>
                  <a:pt x="8225852" y="1144378"/>
                  <a:pt x="11716678" y="3466383"/>
                  <a:pt x="12147002" y="3757557"/>
                </a:cubicBezTo>
                <a:lnTo>
                  <a:pt x="12177572" y="3778325"/>
                </a:lnTo>
                <a:lnTo>
                  <a:pt x="0" y="3778325"/>
                </a:lnTo>
                <a:lnTo>
                  <a:pt x="0" y="209423"/>
                </a:lnTo>
                <a:close/>
              </a:path>
            </a:pathLst>
          </a:custGeom>
          <a:blipFill>
            <a:blip r:embed="rId2"/>
            <a:stretch>
              <a:fillRect t="-70207" b="-44661"/>
            </a:stretch>
          </a:blip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2411470" y="3653704"/>
            <a:ext cx="9780530" cy="2888867"/>
          </a:xfrm>
          <a:custGeom>
            <a:avLst/>
            <a:gdLst>
              <a:gd name="connsiteX0" fmla="*/ 4148463 w 9780530"/>
              <a:gd name="connsiteY0" fmla="*/ 17974 h 2888867"/>
              <a:gd name="connsiteX1" fmla="*/ 1845937 w 9780530"/>
              <a:gd name="connsiteY1" fmla="*/ 1446494 h 2888867"/>
              <a:gd name="connsiteX2" fmla="*/ 0 w 9780530"/>
              <a:gd name="connsiteY2" fmla="*/ 829549 h 2888867"/>
              <a:gd name="connsiteX3" fmla="*/ 1920607 w 9780530"/>
              <a:gd name="connsiteY3" fmla="*/ 1630109 h 2888867"/>
              <a:gd name="connsiteX4" fmla="*/ 4186410 w 9780530"/>
              <a:gd name="connsiteY4" fmla="*/ 240759 h 2888867"/>
              <a:gd name="connsiteX5" fmla="*/ 9780530 w 9780530"/>
              <a:gd name="connsiteY5" fmla="*/ 2895824 h 2888867"/>
              <a:gd name="connsiteX6" fmla="*/ 9780530 w 9780530"/>
              <a:gd name="connsiteY6" fmla="*/ 2594697 h 2888867"/>
              <a:gd name="connsiteX7" fmla="*/ 4148463 w 9780530"/>
              <a:gd name="connsiteY7" fmla="*/ 17974 h 288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0530" h="2888867">
                <a:moveTo>
                  <a:pt x="4148463" y="17974"/>
                </a:moveTo>
                <a:cubicBezTo>
                  <a:pt x="3084723" y="188123"/>
                  <a:pt x="2934159" y="1485665"/>
                  <a:pt x="1845937" y="1446494"/>
                </a:cubicBezTo>
                <a:cubicBezTo>
                  <a:pt x="1293870" y="1426908"/>
                  <a:pt x="637754" y="1171072"/>
                  <a:pt x="0" y="829549"/>
                </a:cubicBezTo>
                <a:cubicBezTo>
                  <a:pt x="667133" y="1273896"/>
                  <a:pt x="1352627" y="1609299"/>
                  <a:pt x="1920607" y="1630109"/>
                </a:cubicBezTo>
                <a:cubicBezTo>
                  <a:pt x="3010053" y="1669280"/>
                  <a:pt x="3122670" y="410909"/>
                  <a:pt x="4186410" y="240759"/>
                </a:cubicBezTo>
                <a:cubicBezTo>
                  <a:pt x="5869542" y="-28542"/>
                  <a:pt x="9780530" y="2895824"/>
                  <a:pt x="9780530" y="2895824"/>
                </a:cubicBezTo>
                <a:lnTo>
                  <a:pt x="9780530" y="2594697"/>
                </a:lnTo>
                <a:cubicBezTo>
                  <a:pt x="9779306" y="2594697"/>
                  <a:pt x="5831596" y="-251328"/>
                  <a:pt x="4148463" y="17974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2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095500" y="1135063"/>
            <a:ext cx="9423398" cy="2293937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90204" pitchFamily="34" charset="0"/>
              <a:buNone/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altLang="zh-CN"/>
              <a:t>Conclusion</a:t>
            </a:r>
            <a:endParaRPr lang="zh-CN" altLang="en-US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95500" y="4092314"/>
            <a:ext cx="94233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2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ct val="0"/>
              </a:spcAft>
              <a:buClrTx/>
              <a:buSzTx/>
            </a:pPr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2" y="3796043"/>
            <a:ext cx="94233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Signature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hyperlink" Target="http://image.baidu.com/i?ct=503316480&amp;z=0&amp;tn=baiduimagedetail&amp;word=%D0%A6%C1%B3+%CA%B8%C1%BF%CD%BC&amp;in=3324&amp;cl=2&amp;cm=1&amp;sc=0&amp;lm=-1&amp;pn=37&amp;rn=1&amp;di=473005780&amp;ln=192&amp;fr=ala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7" Type="http://schemas.openxmlformats.org/officeDocument/2006/relationships/comments" Target="../comments/comment1.xml"/><Relationship Id="rId46" Type="http://schemas.openxmlformats.org/officeDocument/2006/relationships/vmlDrawing" Target="../drawings/vmlDrawing1.vml"/><Relationship Id="rId45" Type="http://schemas.openxmlformats.org/officeDocument/2006/relationships/slideLayout" Target="../slideLayouts/slideLayout5.xml"/><Relationship Id="rId44" Type="http://schemas.openxmlformats.org/officeDocument/2006/relationships/oleObject" Target="../embeddings/oleObject21.bin"/><Relationship Id="rId43" Type="http://schemas.openxmlformats.org/officeDocument/2006/relationships/image" Target="../media/image43.pn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wmf"/><Relationship Id="rId4" Type="http://schemas.openxmlformats.org/officeDocument/2006/relationships/image" Target="../media/image22.wmf"/><Relationship Id="rId39" Type="http://schemas.openxmlformats.org/officeDocument/2006/relationships/oleObject" Target="../embeddings/oleObject20.bin"/><Relationship Id="rId38" Type="http://schemas.openxmlformats.org/officeDocument/2006/relationships/image" Target="../media/image39.wmf"/><Relationship Id="rId37" Type="http://schemas.openxmlformats.org/officeDocument/2006/relationships/oleObject" Target="../embeddings/oleObject19.bin"/><Relationship Id="rId36" Type="http://schemas.openxmlformats.org/officeDocument/2006/relationships/image" Target="../media/image38.wmf"/><Relationship Id="rId35" Type="http://schemas.openxmlformats.org/officeDocument/2006/relationships/oleObject" Target="../embeddings/oleObject18.bin"/><Relationship Id="rId34" Type="http://schemas.openxmlformats.org/officeDocument/2006/relationships/image" Target="../media/image37.wmf"/><Relationship Id="rId33" Type="http://schemas.openxmlformats.org/officeDocument/2006/relationships/oleObject" Target="../embeddings/oleObject17.bin"/><Relationship Id="rId32" Type="http://schemas.openxmlformats.org/officeDocument/2006/relationships/image" Target="../media/image36.wmf"/><Relationship Id="rId31" Type="http://schemas.openxmlformats.org/officeDocument/2006/relationships/oleObject" Target="../embeddings/oleObject16.bin"/><Relationship Id="rId30" Type="http://schemas.openxmlformats.org/officeDocument/2006/relationships/image" Target="../media/image35.wmf"/><Relationship Id="rId3" Type="http://schemas.openxmlformats.org/officeDocument/2006/relationships/oleObject" Target="../embeddings/oleObject2.bin"/><Relationship Id="rId29" Type="http://schemas.openxmlformats.org/officeDocument/2006/relationships/oleObject" Target="../embeddings/oleObject15.bin"/><Relationship Id="rId28" Type="http://schemas.openxmlformats.org/officeDocument/2006/relationships/image" Target="../media/image34.wmf"/><Relationship Id="rId27" Type="http://schemas.openxmlformats.org/officeDocument/2006/relationships/oleObject" Target="../embeddings/oleObject14.bin"/><Relationship Id="rId26" Type="http://schemas.openxmlformats.org/officeDocument/2006/relationships/image" Target="../media/image33.wmf"/><Relationship Id="rId25" Type="http://schemas.openxmlformats.org/officeDocument/2006/relationships/oleObject" Target="../embeddings/oleObject13.bin"/><Relationship Id="rId24" Type="http://schemas.openxmlformats.org/officeDocument/2006/relationships/image" Target="../media/image32.wmf"/><Relationship Id="rId23" Type="http://schemas.openxmlformats.org/officeDocument/2006/relationships/oleObject" Target="../embeddings/oleObject12.bin"/><Relationship Id="rId22" Type="http://schemas.openxmlformats.org/officeDocument/2006/relationships/image" Target="../media/image31.wmf"/><Relationship Id="rId21" Type="http://schemas.openxmlformats.org/officeDocument/2006/relationships/oleObject" Target="../embeddings/oleObject11.bin"/><Relationship Id="rId20" Type="http://schemas.openxmlformats.org/officeDocument/2006/relationships/image" Target="../media/image30.wmf"/><Relationship Id="rId2" Type="http://schemas.openxmlformats.org/officeDocument/2006/relationships/image" Target="../media/image21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29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28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25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2.bin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5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26.bin"/><Relationship Id="rId1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G:\..\..\..\&#12304;4&#12289;&#22806;&#21253;&#36164;&#26009;&#12305;\&#12304;&#30456;&#20851;&#25991;&#20214;&#12305;\&#20061;&#24180;&#32423;\&#21442;&#32771;ppt\&#20061;&#24180;&#32423;&#19978;\&#19971;&#21916;&#30005;&#33041;\Local Settings\Temporary Internet Files\Content.IE5\KXCZGV07\&#22402;&#30452;&#20110;&#24358;&#30340;&#30452;&#24452;\&#20363;3.gsp" TargetMode="External"/><Relationship Id="rId3" Type="http://schemas.openxmlformats.org/officeDocument/2006/relationships/image" Target="../media/image7.jpeg"/><Relationship Id="rId2" Type="http://schemas.openxmlformats.org/officeDocument/2006/relationships/hyperlink" Target="http://image.baidu.com/i?ct=503316480&amp;z=0&amp;tn=baiduimagedetail&amp;word=%CE%CA%BA%C5+%CA%B8%C1%BF%CD%BC&amp;in=355&amp;cl=2&amp;cm=1&amp;sc=0&amp;lm=-1&amp;pn=18&amp;rn=1&amp;di=1088795492&amp;ln=70&amp;fr=" TargetMode="External"/><Relationship Id="rId1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r>
              <a:rPr lang="zh-CN" altLang="en-US" sz="6600" dirty="0"/>
              <a:t>第二节　时间和</a:t>
            </a:r>
            <a:r>
              <a:rPr lang="zh-CN" altLang="en-US" sz="6600" dirty="0" smtClean="0"/>
              <a:t>位移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组合 25601"/>
          <p:cNvGrpSpPr/>
          <p:nvPr/>
        </p:nvGrpSpPr>
        <p:grpSpPr>
          <a:xfrm>
            <a:off x="2782888" y="1557338"/>
            <a:ext cx="1006475" cy="1511300"/>
            <a:chOff x="0" y="0"/>
            <a:chExt cx="634" cy="952"/>
          </a:xfrm>
        </p:grpSpPr>
        <p:sp>
          <p:nvSpPr>
            <p:cNvPr id="34819" name="矩形 25602"/>
            <p:cNvSpPr/>
            <p:nvPr/>
          </p:nvSpPr>
          <p:spPr>
            <a:xfrm>
              <a:off x="0" y="0"/>
              <a:ext cx="499" cy="952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0" name="矩形 25603"/>
            <p:cNvSpPr/>
            <p:nvPr/>
          </p:nvSpPr>
          <p:spPr>
            <a:xfrm>
              <a:off x="91" y="4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1" name="矩形 25604"/>
            <p:cNvSpPr/>
            <p:nvPr/>
          </p:nvSpPr>
          <p:spPr>
            <a:xfrm>
              <a:off x="272" y="4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2" name="矩形 25605"/>
            <p:cNvSpPr/>
            <p:nvPr/>
          </p:nvSpPr>
          <p:spPr>
            <a:xfrm>
              <a:off x="91" y="317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3" name="矩形 25606"/>
            <p:cNvSpPr/>
            <p:nvPr/>
          </p:nvSpPr>
          <p:spPr>
            <a:xfrm>
              <a:off x="272" y="317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4" name="矩形 25607"/>
            <p:cNvSpPr/>
            <p:nvPr/>
          </p:nvSpPr>
          <p:spPr>
            <a:xfrm>
              <a:off x="91" y="63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5" name="矩形 25608"/>
            <p:cNvSpPr/>
            <p:nvPr/>
          </p:nvSpPr>
          <p:spPr>
            <a:xfrm>
              <a:off x="272" y="635"/>
              <a:ext cx="136" cy="226"/>
            </a:xfrm>
            <a:prstGeom prst="rect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6" name="矩形 25609"/>
            <p:cNvSpPr/>
            <p:nvPr/>
          </p:nvSpPr>
          <p:spPr>
            <a:xfrm>
              <a:off x="453" y="226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7" name="矩形 25610"/>
            <p:cNvSpPr/>
            <p:nvPr/>
          </p:nvSpPr>
          <p:spPr>
            <a:xfrm>
              <a:off x="453" y="544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28" name="矩形 25611"/>
            <p:cNvSpPr/>
            <p:nvPr/>
          </p:nvSpPr>
          <p:spPr>
            <a:xfrm>
              <a:off x="453" y="861"/>
              <a:ext cx="181" cy="91"/>
            </a:xfrm>
            <a:prstGeom prst="rect">
              <a:avLst/>
            </a:prstGeom>
            <a:solidFill>
              <a:srgbClr val="C0C0C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</p:grpSp>
      <p:pic>
        <p:nvPicPr>
          <p:cNvPr id="25613" name="图片 25612" descr="j02129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799013" y="2420938"/>
            <a:ext cx="936625" cy="633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直接连接符 25613"/>
          <p:cNvSpPr/>
          <p:nvPr/>
        </p:nvSpPr>
        <p:spPr>
          <a:xfrm>
            <a:off x="1774825" y="3070225"/>
            <a:ext cx="792162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5" name="文本框 25614"/>
          <p:cNvSpPr txBox="1"/>
          <p:nvPr/>
        </p:nvSpPr>
        <p:spPr>
          <a:xfrm>
            <a:off x="9625013" y="2997200"/>
            <a:ext cx="7921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00"/>
                </a:solidFill>
                <a:latin typeface="Times New Roman" panose="02020503050405090304" pitchFamily="18" charset="0"/>
                <a:ea typeface="宋体" pitchFamily="2" charset="-122"/>
              </a:rPr>
              <a:t>x</a:t>
            </a:r>
            <a:endParaRPr lang="en-US" altLang="zh-CN" sz="3200" i="1">
              <a:solidFill>
                <a:srgbClr val="FF0000"/>
              </a:solidFill>
              <a:latin typeface="Times New Roman" panose="02020503050405090304" pitchFamily="18" charset="0"/>
              <a:ea typeface="宋体" pitchFamily="2" charset="-122"/>
            </a:endParaRPr>
          </a:p>
        </p:txBody>
      </p:sp>
      <p:sp>
        <p:nvSpPr>
          <p:cNvPr id="25616" name="文本框 25615"/>
          <p:cNvSpPr txBox="1"/>
          <p:nvPr/>
        </p:nvSpPr>
        <p:spPr>
          <a:xfrm>
            <a:off x="3000375" y="2997200"/>
            <a:ext cx="7921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503050405090304" pitchFamily="18" charset="0"/>
                <a:ea typeface="宋体" pitchFamily="2" charset="-122"/>
              </a:rPr>
              <a:t>o</a:t>
            </a:r>
            <a:endParaRPr lang="en-US" altLang="zh-CN" sz="3200">
              <a:solidFill>
                <a:srgbClr val="FF0000"/>
              </a:solidFill>
              <a:latin typeface="Times New Roman" panose="02020503050405090304" pitchFamily="18" charset="0"/>
              <a:ea typeface="宋体" pitchFamily="2" charset="-122"/>
            </a:endParaRPr>
          </a:p>
        </p:txBody>
      </p:sp>
      <p:sp>
        <p:nvSpPr>
          <p:cNvPr id="25617" name="椭圆 25616"/>
          <p:cNvSpPr/>
          <p:nvPr/>
        </p:nvSpPr>
        <p:spPr>
          <a:xfrm>
            <a:off x="3143250" y="2997200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noFill/>
          </a:ln>
        </p:spPr>
        <p:txBody>
          <a:bodyPr anchor="t"/>
          <a:p>
            <a:endParaRPr lang="zh-CN" altLang="en-US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grpSp>
        <p:nvGrpSpPr>
          <p:cNvPr id="25618" name="组合 25617"/>
          <p:cNvGrpSpPr/>
          <p:nvPr/>
        </p:nvGrpSpPr>
        <p:grpSpPr>
          <a:xfrm>
            <a:off x="7680325" y="1560513"/>
            <a:ext cx="863600" cy="644525"/>
            <a:chOff x="0" y="0"/>
            <a:chExt cx="544" cy="406"/>
          </a:xfrm>
        </p:grpSpPr>
        <p:sp>
          <p:nvSpPr>
            <p:cNvPr id="34835" name="直接连接符 25618"/>
            <p:cNvSpPr/>
            <p:nvPr/>
          </p:nvSpPr>
          <p:spPr>
            <a:xfrm>
              <a:off x="0" y="40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6" name="直接连接符 25619"/>
            <p:cNvSpPr/>
            <p:nvPr/>
          </p:nvSpPr>
          <p:spPr>
            <a:xfrm flipV="1">
              <a:off x="0" y="27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7" name="直接连接符 25620"/>
            <p:cNvSpPr/>
            <p:nvPr/>
          </p:nvSpPr>
          <p:spPr>
            <a:xfrm flipV="1">
              <a:off x="544" y="27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8" name="文本框 25621"/>
            <p:cNvSpPr txBox="1"/>
            <p:nvPr/>
          </p:nvSpPr>
          <p:spPr>
            <a:xfrm>
              <a:off x="28" y="0"/>
              <a:ext cx="44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503050405090304" pitchFamily="18" charset="0"/>
                  <a:ea typeface="宋体" pitchFamily="2" charset="-122"/>
                </a:rPr>
                <a:t>5m</a:t>
              </a:r>
              <a:endParaRPr lang="en-US" altLang="zh-CN" sz="3200">
                <a:solidFill>
                  <a:srgbClr val="FF0000"/>
                </a:solidFill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</p:grpSp>
      <p:grpSp>
        <p:nvGrpSpPr>
          <p:cNvPr id="25623" name="组合 25622"/>
          <p:cNvGrpSpPr/>
          <p:nvPr/>
        </p:nvGrpSpPr>
        <p:grpSpPr>
          <a:xfrm>
            <a:off x="3216275" y="2854325"/>
            <a:ext cx="863600" cy="215900"/>
            <a:chOff x="0" y="0"/>
            <a:chExt cx="544" cy="136"/>
          </a:xfrm>
        </p:grpSpPr>
        <p:sp>
          <p:nvSpPr>
            <p:cNvPr id="34840" name="直接连接符 25623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1" name="直接连接符 25624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2" name="直接连接符 25625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27" name="组合 25626"/>
          <p:cNvGrpSpPr/>
          <p:nvPr/>
        </p:nvGrpSpPr>
        <p:grpSpPr>
          <a:xfrm>
            <a:off x="4079875" y="2852738"/>
            <a:ext cx="863600" cy="215900"/>
            <a:chOff x="0" y="0"/>
            <a:chExt cx="544" cy="136"/>
          </a:xfrm>
        </p:grpSpPr>
        <p:sp>
          <p:nvSpPr>
            <p:cNvPr id="34844" name="直接连接符 25627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5" name="直接连接符 25628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6" name="直接连接符 25629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1" name="组合 25630"/>
          <p:cNvGrpSpPr/>
          <p:nvPr/>
        </p:nvGrpSpPr>
        <p:grpSpPr>
          <a:xfrm>
            <a:off x="4943475" y="2852738"/>
            <a:ext cx="863600" cy="215900"/>
            <a:chOff x="0" y="0"/>
            <a:chExt cx="544" cy="136"/>
          </a:xfrm>
        </p:grpSpPr>
        <p:sp>
          <p:nvSpPr>
            <p:cNvPr id="34848" name="直接连接符 25631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49" name="直接连接符 25632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0" name="直接连接符 25633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5" name="组合 25634"/>
          <p:cNvGrpSpPr/>
          <p:nvPr/>
        </p:nvGrpSpPr>
        <p:grpSpPr>
          <a:xfrm>
            <a:off x="5808663" y="2852738"/>
            <a:ext cx="863600" cy="215900"/>
            <a:chOff x="0" y="0"/>
            <a:chExt cx="544" cy="136"/>
          </a:xfrm>
        </p:grpSpPr>
        <p:sp>
          <p:nvSpPr>
            <p:cNvPr id="34852" name="直接连接符 25635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3" name="直接连接符 25636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4" name="直接连接符 25637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39" name="组合 25638"/>
          <p:cNvGrpSpPr/>
          <p:nvPr/>
        </p:nvGrpSpPr>
        <p:grpSpPr>
          <a:xfrm>
            <a:off x="6672263" y="2852738"/>
            <a:ext cx="863600" cy="215900"/>
            <a:chOff x="0" y="0"/>
            <a:chExt cx="544" cy="136"/>
          </a:xfrm>
        </p:grpSpPr>
        <p:sp>
          <p:nvSpPr>
            <p:cNvPr id="34856" name="直接连接符 25639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7" name="直接连接符 25640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58" name="直接连接符 25641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43" name="组合 25642"/>
          <p:cNvGrpSpPr/>
          <p:nvPr/>
        </p:nvGrpSpPr>
        <p:grpSpPr>
          <a:xfrm>
            <a:off x="7535863" y="2852738"/>
            <a:ext cx="863600" cy="215900"/>
            <a:chOff x="0" y="0"/>
            <a:chExt cx="544" cy="136"/>
          </a:xfrm>
        </p:grpSpPr>
        <p:sp>
          <p:nvSpPr>
            <p:cNvPr id="34860" name="直接连接符 25643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1" name="直接连接符 25644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2" name="直接连接符 25645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47" name="组合 25646"/>
          <p:cNvGrpSpPr/>
          <p:nvPr/>
        </p:nvGrpSpPr>
        <p:grpSpPr>
          <a:xfrm>
            <a:off x="8401050" y="2852738"/>
            <a:ext cx="863600" cy="215900"/>
            <a:chOff x="0" y="0"/>
            <a:chExt cx="544" cy="136"/>
          </a:xfrm>
        </p:grpSpPr>
        <p:sp>
          <p:nvSpPr>
            <p:cNvPr id="34864" name="直接连接符 25647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5" name="直接连接符 25648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6" name="直接连接符 25649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51" name="组合 25650"/>
          <p:cNvGrpSpPr/>
          <p:nvPr/>
        </p:nvGrpSpPr>
        <p:grpSpPr>
          <a:xfrm>
            <a:off x="2351088" y="2854325"/>
            <a:ext cx="863600" cy="215900"/>
            <a:chOff x="0" y="0"/>
            <a:chExt cx="544" cy="136"/>
          </a:xfrm>
        </p:grpSpPr>
        <p:sp>
          <p:nvSpPr>
            <p:cNvPr id="34868" name="直接连接符 25651"/>
            <p:cNvSpPr/>
            <p:nvPr/>
          </p:nvSpPr>
          <p:spPr>
            <a:xfrm>
              <a:off x="0" y="136"/>
              <a:ext cx="544" cy="0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69" name="直接连接符 25652"/>
            <p:cNvSpPr/>
            <p:nvPr/>
          </p:nvSpPr>
          <p:spPr>
            <a:xfrm flipV="1">
              <a:off x="0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70" name="直接连接符 25653"/>
            <p:cNvSpPr/>
            <p:nvPr/>
          </p:nvSpPr>
          <p:spPr>
            <a:xfrm flipV="1">
              <a:off x="544" y="0"/>
              <a:ext cx="0" cy="136"/>
            </a:xfrm>
            <a:prstGeom prst="line">
              <a:avLst/>
            </a:prstGeom>
            <a:ln w="381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5655" name="直接连接符 25654"/>
          <p:cNvSpPr/>
          <p:nvPr/>
        </p:nvSpPr>
        <p:spPr>
          <a:xfrm>
            <a:off x="9407525" y="3070225"/>
            <a:ext cx="504825" cy="0"/>
          </a:xfrm>
          <a:prstGeom prst="line">
            <a:avLst/>
          </a:prstGeom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stealth" w="lg" len="lg"/>
          </a:ln>
        </p:spPr>
      </p:sp>
      <p:grpSp>
        <p:nvGrpSpPr>
          <p:cNvPr id="34872" name="组合 25655"/>
          <p:cNvGrpSpPr/>
          <p:nvPr/>
        </p:nvGrpSpPr>
        <p:grpSpPr>
          <a:xfrm>
            <a:off x="4440238" y="1628775"/>
            <a:ext cx="3384550" cy="576263"/>
            <a:chOff x="0" y="0"/>
            <a:chExt cx="2132" cy="363"/>
          </a:xfrm>
        </p:grpSpPr>
        <p:sp>
          <p:nvSpPr>
            <p:cNvPr id="34873" name="矩形 25656"/>
            <p:cNvSpPr/>
            <p:nvPr/>
          </p:nvSpPr>
          <p:spPr>
            <a:xfrm>
              <a:off x="0" y="0"/>
              <a:ext cx="213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400">
                  <a:latin typeface="Times New Roman" panose="02020503050405090304" pitchFamily="18" charset="0"/>
                  <a:ea typeface="楷体_GB2312" pitchFamily="49" charset="-122"/>
                </a:rPr>
                <a:t>物体沿直线运动</a:t>
              </a:r>
              <a:endParaRPr lang="zh-CN" altLang="en-US" sz="2400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4874" name="直接连接符 25657"/>
            <p:cNvSpPr/>
            <p:nvPr/>
          </p:nvSpPr>
          <p:spPr>
            <a:xfrm>
              <a:off x="90" y="363"/>
              <a:ext cx="113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25659" name="文本框 25658"/>
          <p:cNvSpPr txBox="1"/>
          <p:nvPr/>
        </p:nvSpPr>
        <p:spPr>
          <a:xfrm>
            <a:off x="1703388" y="3860800"/>
            <a:ext cx="8748712" cy="112458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503050405090304" pitchFamily="18" charset="0"/>
                <a:ea typeface="楷体_GB2312" pitchFamily="49" charset="-122"/>
              </a:rPr>
              <a:t>        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为了定量地描述物体的位置及位置的变化，需要在</a:t>
            </a:r>
            <a:r>
              <a:rPr lang="zh-CN" altLang="en-US" sz="280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参考系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上建立适当的</a:t>
            </a:r>
            <a:r>
              <a:rPr lang="zh-CN" altLang="en-US" sz="280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坐标系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（</a:t>
            </a:r>
            <a:r>
              <a:rPr lang="en-US" altLang="zh-CN" sz="2800">
                <a:latin typeface="Times New Roman" panose="02020503050405090304" pitchFamily="18" charset="0"/>
                <a:ea typeface="楷体_GB2312" pitchFamily="49" charset="-122"/>
              </a:rPr>
              <a:t>coordinate system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）。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sp>
        <p:nvSpPr>
          <p:cNvPr id="34876" name="矩形 25659"/>
          <p:cNvSpPr/>
          <p:nvPr/>
        </p:nvSpPr>
        <p:spPr>
          <a:xfrm>
            <a:off x="366713" y="487363"/>
            <a:ext cx="39608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（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1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）坐标系</a:t>
            </a:r>
            <a:endParaRPr lang="zh-CN" altLang="en-US" sz="3600" b="1">
              <a:solidFill>
                <a:srgbClr val="0000FF"/>
              </a:solidFill>
              <a:latin typeface="Times New Roman" panose="02020503050405090304" pitchFamily="18" charset="0"/>
              <a:ea typeface="华文行楷" pitchFamily="2" charset="-122"/>
            </a:endParaRPr>
          </a:p>
        </p:txBody>
      </p:sp>
      <p:sp>
        <p:nvSpPr>
          <p:cNvPr id="25664" name="矩形 25663"/>
          <p:cNvSpPr/>
          <p:nvPr/>
        </p:nvSpPr>
        <p:spPr>
          <a:xfrm>
            <a:off x="4079875" y="5373688"/>
            <a:ext cx="633730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        </a:t>
            </a:r>
            <a:r>
              <a:rPr lang="zh-CN" altLang="en-US" sz="280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坐标系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是在参考系的基础上抽象出来的概念，是</a:t>
            </a:r>
            <a:r>
              <a:rPr lang="zh-CN" altLang="en-US" sz="2800" i="1">
                <a:solidFill>
                  <a:srgbClr val="CC00CC"/>
                </a:solidFill>
                <a:latin typeface="Times New Roman" panose="02020503050405090304" pitchFamily="18" charset="0"/>
                <a:ea typeface="楷体_GB2312" pitchFamily="49" charset="-122"/>
              </a:rPr>
              <a:t>抽象化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的</a:t>
            </a:r>
            <a:r>
              <a:rPr lang="zh-CN" altLang="en-US" sz="280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参考系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。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grpSp>
        <p:nvGrpSpPr>
          <p:cNvPr id="25665" name="组合 25664"/>
          <p:cNvGrpSpPr/>
          <p:nvPr/>
        </p:nvGrpSpPr>
        <p:grpSpPr>
          <a:xfrm>
            <a:off x="1524000" y="5229225"/>
            <a:ext cx="2520950" cy="1211263"/>
            <a:chOff x="0" y="0"/>
            <a:chExt cx="1588" cy="763"/>
          </a:xfrm>
        </p:grpSpPr>
        <p:pic>
          <p:nvPicPr>
            <p:cNvPr id="34882" name="图片 25665" descr="DRAW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" y="146"/>
              <a:ext cx="922" cy="460"/>
            </a:xfrm>
            <a:prstGeom prst="rect">
              <a:avLst/>
            </a:prstGeom>
            <a:noFill/>
            <a:ln w="9525"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5667" name="文本框 25666"/>
            <p:cNvSpPr txBox="1"/>
            <p:nvPr/>
          </p:nvSpPr>
          <p:spPr>
            <a:xfrm>
              <a:off x="590" y="136"/>
              <a:ext cx="907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18" charset="0"/>
                  <a:ea typeface="幼圆" pitchFamily="1" charset="-122"/>
                  <a:cs typeface="+mn-cs"/>
                </a:rPr>
                <a:t>  </a:t>
              </a:r>
              <a:r>
                <a:rPr lang="zh-CN" altLang="en-US" sz="3600" noProof="1">
                  <a:solidFill>
                    <a:srgbClr val="FF33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503050405090304" pitchFamily="18" charset="0"/>
                  <a:ea typeface="幼圆" pitchFamily="1" charset="-122"/>
                  <a:cs typeface="+mn-cs"/>
                </a:rPr>
                <a:t>注意</a:t>
              </a:r>
              <a:endParaRPr lang="zh-CN" altLang="en-US" sz="3600" noProof="1">
                <a:solidFill>
                  <a:srgbClr val="FF33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503050405090304" pitchFamily="18" charset="0"/>
                <a:ea typeface="幼圆" pitchFamily="1" charset="-122"/>
              </a:endParaRPr>
            </a:p>
          </p:txBody>
        </p:sp>
        <p:pic>
          <p:nvPicPr>
            <p:cNvPr id="34884" name="图片 25667" descr="illusticon209429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26" cy="7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  <p:bldP spid="25659" grpId="0" bldLvl="0" animBg="1"/>
      <p:bldP spid="2566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26625" descr="图片1"/>
          <p:cNvPicPr>
            <a:picLocks noChangeAspect="1"/>
          </p:cNvPicPr>
          <p:nvPr/>
        </p:nvPicPr>
        <p:blipFill>
          <a:blip r:embed="rId1"/>
          <a:srcRect b="28572"/>
          <a:stretch>
            <a:fillRect/>
          </a:stretch>
        </p:blipFill>
        <p:spPr>
          <a:xfrm>
            <a:off x="2927350" y="2852738"/>
            <a:ext cx="6548438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矩形 26626"/>
          <p:cNvSpPr/>
          <p:nvPr/>
        </p:nvSpPr>
        <p:spPr>
          <a:xfrm>
            <a:off x="2640013" y="620713"/>
            <a:ext cx="8027987" cy="755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（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）坐标系的构成要素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4" name="文本框 26627"/>
          <p:cNvSpPr txBox="1"/>
          <p:nvPr/>
        </p:nvSpPr>
        <p:spPr>
          <a:xfrm>
            <a:off x="4943475" y="5373688"/>
            <a:ext cx="2592388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>
                <a:solidFill>
                  <a:srgbClr val="008000"/>
                </a:solidFill>
                <a:latin typeface="Times New Roman" panose="02020503050405090304" pitchFamily="18" charset="0"/>
                <a:ea typeface="黑体" pitchFamily="49" charset="-122"/>
              </a:rPr>
              <a:t>   </a:t>
            </a:r>
            <a:r>
              <a:rPr lang="zh-CN" altLang="en-US" sz="3200">
                <a:solidFill>
                  <a:srgbClr val="008000"/>
                </a:solidFill>
                <a:latin typeface="Times New Roman" panose="02020503050405090304" pitchFamily="18" charset="0"/>
                <a:ea typeface="黑体" pitchFamily="49" charset="-122"/>
              </a:rPr>
              <a:t>直线坐标系</a:t>
            </a:r>
            <a:endParaRPr lang="zh-CN" altLang="en-US" sz="3200">
              <a:solidFill>
                <a:srgbClr val="008000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3935413" y="3644900"/>
            <a:ext cx="1152525" cy="52197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数字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4872038" y="2347913"/>
            <a:ext cx="1060450" cy="52197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原点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6167438" y="2347913"/>
            <a:ext cx="1644650" cy="52197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单位长度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32" name="右大括号 26631"/>
          <p:cNvSpPr/>
          <p:nvPr/>
        </p:nvSpPr>
        <p:spPr>
          <a:xfrm rot="-5371273">
            <a:off x="6748463" y="2566988"/>
            <a:ext cx="215900" cy="927100"/>
          </a:xfrm>
          <a:prstGeom prst="rightBrace">
            <a:avLst>
              <a:gd name="adj1" fmla="val 3576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sp>
        <p:nvSpPr>
          <p:cNvPr id="26633" name="文本框 26632"/>
          <p:cNvSpPr txBox="1"/>
          <p:nvPr/>
        </p:nvSpPr>
        <p:spPr>
          <a:xfrm>
            <a:off x="8401050" y="2347913"/>
            <a:ext cx="1289050" cy="52197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正方向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34" name="文本框 26633"/>
          <p:cNvSpPr txBox="1"/>
          <p:nvPr/>
        </p:nvSpPr>
        <p:spPr>
          <a:xfrm>
            <a:off x="6959600" y="4076700"/>
            <a:ext cx="1728788" cy="953135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物理量的符号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  <p:sp>
        <p:nvSpPr>
          <p:cNvPr id="26635" name="矩形 26634"/>
          <p:cNvSpPr/>
          <p:nvPr/>
        </p:nvSpPr>
        <p:spPr>
          <a:xfrm>
            <a:off x="8904288" y="4076700"/>
            <a:ext cx="1079500" cy="521970"/>
          </a:xfrm>
          <a:prstGeom prst="rect">
            <a:avLst/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ctr"/>
            <a:r>
              <a:rPr lang="zh-CN" altLang="en-US" sz="2800">
                <a:solidFill>
                  <a:srgbClr val="66FF33"/>
                </a:solidFill>
                <a:latin typeface="Times New Roman" panose="02020503050405090304" pitchFamily="18" charset="0"/>
                <a:ea typeface="黑体" pitchFamily="49" charset="-122"/>
              </a:rPr>
              <a:t>单位</a:t>
            </a:r>
            <a:endParaRPr lang="zh-CN" altLang="en-US" sz="2800">
              <a:solidFill>
                <a:srgbClr val="66FF33"/>
              </a:solidFill>
              <a:latin typeface="Times New Roman" panose="02020503050405090304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nimBg="1"/>
      <p:bldP spid="26630" grpId="0" bldLvl="0" animBg="1"/>
      <p:bldP spid="26631" grpId="0" bldLvl="0" animBg="1"/>
      <p:bldP spid="26633" grpId="0" bldLvl="0" animBg="1"/>
      <p:bldP spid="26634" grpId="0" bldLvl="0" animBg="1"/>
      <p:bldP spid="2663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27649" descr="u=4242136576,3724545559&amp;fm=0&amp;gp=30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850" y="0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27650"/>
          <p:cNvSpPr/>
          <p:nvPr/>
        </p:nvSpPr>
        <p:spPr>
          <a:xfrm>
            <a:off x="2424113" y="549275"/>
            <a:ext cx="7848600" cy="4678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503050405090304" pitchFamily="18" charset="0"/>
                <a:ea typeface="华文行楷" pitchFamily="2" charset="-122"/>
              </a:rPr>
              <a:t>（3）坐标系的种类</a:t>
            </a:r>
            <a:endParaRPr lang="zh-CN" altLang="en-US" sz="3600" dirty="0">
              <a:solidFill>
                <a:srgbClr val="0000FF"/>
              </a:solidFill>
              <a:latin typeface="Times New Roman" panose="02020503050405090304" pitchFamily="18" charset="0"/>
              <a:ea typeface="华文行楷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 dirty="0">
                <a:solidFill>
                  <a:srgbClr val="CC0066"/>
                </a:solidFill>
                <a:latin typeface="Times New Roman" panose="02020503050405090304" pitchFamily="18" charset="0"/>
                <a:ea typeface="楷体_GB2312" pitchFamily="49" charset="-122"/>
              </a:rPr>
              <a:t>      </a:t>
            </a:r>
            <a:r>
              <a:rPr lang="zh-CN" altLang="en-US" sz="2800" b="1" dirty="0">
                <a:solidFill>
                  <a:srgbClr val="CC0066"/>
                </a:solidFill>
                <a:latin typeface="Times New Roman" panose="02020503050405090304" pitchFamily="18" charset="0"/>
                <a:ea typeface="楷体_GB2312" pitchFamily="49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①一维坐标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ea typeface="华文行楷" pitchFamily="2" charset="-122"/>
              </a:rPr>
              <a:t>（直线坐标系）</a:t>
            </a:r>
            <a:endParaRPr lang="zh-CN" altLang="en-US" sz="2800" b="0" dirty="0">
              <a:solidFill>
                <a:srgbClr val="FF0000"/>
              </a:solidFill>
              <a:latin typeface="Times New Roman" panose="02020503050405090304" pitchFamily="18" charset="0"/>
              <a:ea typeface="华文行楷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        描述物体在一条直线上运动，即物体做一维运动时，可以以这条直线为 </a:t>
            </a:r>
            <a:r>
              <a:rPr lang="zh-CN" altLang="en-US" sz="2800" i="1" dirty="0">
                <a:latin typeface="Times New Roman" panose="02020503050405090304" pitchFamily="18" charset="0"/>
                <a:ea typeface="楷体_GB2312" pitchFamily="49" charset="-122"/>
              </a:rPr>
              <a:t>x </a:t>
            </a: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轴，在直线上规定原点、正方向和单位长度，建立直线坐标系。如图所示，若某一物体运动到A点，此时它的位置坐标 </a:t>
            </a:r>
            <a:r>
              <a:rPr lang="zh-CN" altLang="en-US" sz="2800" i="1" dirty="0">
                <a:latin typeface="Times New Roman" panose="02020503050405090304" pitchFamily="18" charset="0"/>
                <a:ea typeface="楷体_GB2312" pitchFamily="49" charset="-122"/>
              </a:rPr>
              <a:t>x</a:t>
            </a:r>
            <a:r>
              <a:rPr lang="zh-CN" altLang="en-US" sz="2800" baseline="-25000" dirty="0">
                <a:latin typeface="Times New Roman" panose="02020503050405090304" pitchFamily="18" charset="0"/>
                <a:ea typeface="楷体_GB2312" pitchFamily="49" charset="-122"/>
              </a:rPr>
              <a:t>A</a:t>
            </a: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＝3m，若它运动到B点，则此时它的坐标 </a:t>
            </a:r>
            <a:r>
              <a:rPr lang="zh-CN" altLang="en-US" sz="2800" i="1" dirty="0">
                <a:latin typeface="Times New Roman" panose="02020503050405090304" pitchFamily="18" charset="0"/>
                <a:ea typeface="楷体_GB2312" pitchFamily="49" charset="-122"/>
              </a:rPr>
              <a:t>x</a:t>
            </a:r>
            <a:r>
              <a:rPr lang="zh-CN" altLang="en-US" sz="2800" baseline="-25000" dirty="0">
                <a:latin typeface="Times New Roman" panose="02020503050405090304" pitchFamily="18" charset="0"/>
                <a:ea typeface="楷体_GB2312" pitchFamily="49" charset="-122"/>
              </a:rPr>
              <a:t>B</a:t>
            </a: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＝</a:t>
            </a:r>
            <a:r>
              <a:rPr lang="en-US" altLang="zh-CN" sz="2800" dirty="0">
                <a:latin typeface="Times New Roman" panose="02020503050405090304" pitchFamily="18" charset="0"/>
                <a:ea typeface="楷体_GB2312" pitchFamily="49" charset="-122"/>
              </a:rPr>
              <a:t>－</a:t>
            </a: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2m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（“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－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”表示沿 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x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轴负方向）</a:t>
            </a:r>
            <a:r>
              <a:rPr lang="zh-CN" altLang="en-US" sz="2800" dirty="0">
                <a:latin typeface="Times New Roman" panose="02020503050405090304" pitchFamily="18" charset="0"/>
                <a:ea typeface="楷体_GB2312" pitchFamily="49" charset="-122"/>
              </a:rPr>
              <a:t>。</a:t>
            </a:r>
            <a:endParaRPr lang="zh-CN" altLang="en-US" sz="2800" dirty="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3359150" y="5373688"/>
            <a:ext cx="5761038" cy="949325"/>
            <a:chOff x="0" y="0"/>
            <a:chExt cx="3629" cy="598"/>
          </a:xfrm>
        </p:grpSpPr>
        <p:pic>
          <p:nvPicPr>
            <p:cNvPr id="36869" name="图片 27652" descr="图片1"/>
            <p:cNvPicPr>
              <a:picLocks noChangeAspect="1"/>
            </p:cNvPicPr>
            <p:nvPr/>
          </p:nvPicPr>
          <p:blipFill>
            <a:blip r:embed="rId3"/>
            <a:srcRect b="28572"/>
            <a:stretch>
              <a:fillRect/>
            </a:stretch>
          </p:blipFill>
          <p:spPr>
            <a:xfrm>
              <a:off x="0" y="0"/>
              <a:ext cx="3629" cy="5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0" name="椭圆 27653"/>
            <p:cNvSpPr/>
            <p:nvPr/>
          </p:nvSpPr>
          <p:spPr>
            <a:xfrm>
              <a:off x="2903" y="31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  <p:sp>
          <p:nvSpPr>
            <p:cNvPr id="36871" name="椭圆 27654"/>
            <p:cNvSpPr/>
            <p:nvPr/>
          </p:nvSpPr>
          <p:spPr>
            <a:xfrm>
              <a:off x="318" y="317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anchor="t"/>
            <a:p>
              <a:endParaRPr lang="zh-CN" altLang="en-US">
                <a:latin typeface="Times New Roman" panose="0202050305040509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>
                                            <p:txEl>
                                              <p:charRg st="3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2208213" y="620713"/>
            <a:ext cx="7848600" cy="18237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        ②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二维坐标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503050405090304" pitchFamily="18" charset="0"/>
                <a:ea typeface="华文行楷" pitchFamily="2" charset="-122"/>
              </a:rPr>
              <a:t>（平面直角坐标系）</a:t>
            </a:r>
            <a:endParaRPr lang="zh-CN" altLang="en-US">
              <a:solidFill>
                <a:srgbClr val="FF0000"/>
              </a:solidFill>
              <a:latin typeface="Times New Roman" panose="0202050305040509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>
                <a:latin typeface="Times New Roman" panose="02020503050405090304" pitchFamily="18" charset="0"/>
                <a:ea typeface="楷体_GB2312" pitchFamily="49" charset="-122"/>
              </a:rPr>
              <a:t>       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 描述物体在一平面内运动，即二维运动时，需采用两个坐标确定它的位置。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11450" y="2443481"/>
            <a:ext cx="3889375" cy="4030663"/>
            <a:chOff x="4270" y="3043"/>
            <a:chExt cx="6125" cy="6348"/>
          </a:xfrm>
        </p:grpSpPr>
        <p:sp>
          <p:nvSpPr>
            <p:cNvPr id="28675" name="直接连接符 28674"/>
            <p:cNvSpPr/>
            <p:nvPr/>
          </p:nvSpPr>
          <p:spPr>
            <a:xfrm>
              <a:off x="5515" y="5285"/>
              <a:ext cx="1703" cy="0"/>
            </a:xfrm>
            <a:prstGeom prst="line">
              <a:avLst/>
            </a:prstGeom>
            <a:ln w="5715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8676" name="直接连接符 28675"/>
            <p:cNvSpPr/>
            <p:nvPr/>
          </p:nvSpPr>
          <p:spPr>
            <a:xfrm flipV="1">
              <a:off x="7218" y="5285"/>
              <a:ext cx="0" cy="1248"/>
            </a:xfrm>
            <a:prstGeom prst="line">
              <a:avLst/>
            </a:prstGeom>
            <a:ln w="5715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grpSp>
          <p:nvGrpSpPr>
            <p:cNvPr id="28677" name="组合 28676"/>
            <p:cNvGrpSpPr/>
            <p:nvPr/>
          </p:nvGrpSpPr>
          <p:grpSpPr>
            <a:xfrm>
              <a:off x="7103" y="4833"/>
              <a:ext cx="940" cy="580"/>
              <a:chOff x="0" y="0"/>
              <a:chExt cx="376" cy="232"/>
            </a:xfrm>
          </p:grpSpPr>
          <p:sp>
            <p:nvSpPr>
              <p:cNvPr id="37894" name="文本框 28677"/>
              <p:cNvSpPr txBox="1"/>
              <p:nvPr/>
            </p:nvSpPr>
            <p:spPr>
              <a:xfrm>
                <a:off x="46" y="0"/>
                <a:ext cx="33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>
                    <a:latin typeface="Times New Roman" panose="02020503050405090304" pitchFamily="18" charset="0"/>
                    <a:ea typeface="楷体_GB2312" pitchFamily="49" charset="-122"/>
                  </a:rPr>
                  <a:t>A</a:t>
                </a:r>
                <a:endParaRPr lang="en-US" altLang="zh-CN">
                  <a:latin typeface="Times New Roman" panose="0202050305040509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37895" name="椭圆 28678"/>
              <p:cNvSpPr/>
              <p:nvPr/>
            </p:nvSpPr>
            <p:spPr>
              <a:xfrm>
                <a:off x="0" y="13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Times New Roman" panose="02020503050405090304" pitchFamily="18" charset="0"/>
                  <a:ea typeface="楷体_GB2312" pitchFamily="49" charset="-122"/>
                </a:endParaRPr>
              </a:p>
            </p:txBody>
          </p:sp>
        </p:grpSp>
        <p:grpSp>
          <p:nvGrpSpPr>
            <p:cNvPr id="28680" name="组合 28679"/>
            <p:cNvGrpSpPr/>
            <p:nvPr/>
          </p:nvGrpSpPr>
          <p:grpSpPr>
            <a:xfrm>
              <a:off x="4270" y="3043"/>
              <a:ext cx="6125" cy="6348"/>
              <a:chOff x="0" y="-317"/>
              <a:chExt cx="2450" cy="2539"/>
            </a:xfrm>
          </p:grpSpPr>
          <p:sp>
            <p:nvSpPr>
              <p:cNvPr id="37897" name="文本框 28680"/>
              <p:cNvSpPr txBox="1"/>
              <p:nvPr/>
            </p:nvSpPr>
            <p:spPr>
              <a:xfrm>
                <a:off x="1951" y="1089"/>
                <a:ext cx="499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503050405090304" pitchFamily="18" charset="0"/>
                    <a:ea typeface="宋体" pitchFamily="2" charset="-122"/>
                  </a:rPr>
                  <a:t>x</a:t>
                </a:r>
                <a:endParaRPr lang="en-US" altLang="zh-CN" sz="2400" i="1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  <p:sp>
            <p:nvSpPr>
              <p:cNvPr id="37898" name="文本框 28681"/>
              <p:cNvSpPr txBox="1"/>
              <p:nvPr/>
            </p:nvSpPr>
            <p:spPr>
              <a:xfrm>
                <a:off x="182" y="0"/>
                <a:ext cx="317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i="1">
                    <a:latin typeface="Times New Roman" panose="02020503050405090304" pitchFamily="18" charset="0"/>
                    <a:ea typeface="宋体" pitchFamily="2" charset="-122"/>
                  </a:rPr>
                  <a:t>y</a:t>
                </a:r>
                <a:endParaRPr lang="en-US" altLang="zh-CN" i="1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  <p:sp>
            <p:nvSpPr>
              <p:cNvPr id="37899" name="直接连接符 28682"/>
              <p:cNvSpPr/>
              <p:nvPr/>
            </p:nvSpPr>
            <p:spPr>
              <a:xfrm flipV="1">
                <a:off x="0" y="1089"/>
                <a:ext cx="2132" cy="1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37900" name="直接连接符 28683"/>
              <p:cNvSpPr/>
              <p:nvPr/>
            </p:nvSpPr>
            <p:spPr>
              <a:xfrm>
                <a:off x="816" y="998"/>
                <a:ext cx="0" cy="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1" name="直接连接符 28684"/>
              <p:cNvSpPr/>
              <p:nvPr/>
            </p:nvSpPr>
            <p:spPr>
              <a:xfrm>
                <a:off x="1179" y="998"/>
                <a:ext cx="0" cy="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2" name="直接连接符 28685"/>
              <p:cNvSpPr/>
              <p:nvPr/>
            </p:nvSpPr>
            <p:spPr>
              <a:xfrm>
                <a:off x="1542" y="998"/>
                <a:ext cx="1" cy="6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3" name="直接连接符 28686"/>
              <p:cNvSpPr/>
              <p:nvPr/>
            </p:nvSpPr>
            <p:spPr>
              <a:xfrm>
                <a:off x="1905" y="998"/>
                <a:ext cx="0" cy="9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4" name="直接连接符 28687"/>
              <p:cNvSpPr/>
              <p:nvPr/>
            </p:nvSpPr>
            <p:spPr>
              <a:xfrm flipH="1" flipV="1">
                <a:off x="454" y="-317"/>
                <a:ext cx="1" cy="253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37905" name="直接连接符 28688"/>
              <p:cNvSpPr/>
              <p:nvPr/>
            </p:nvSpPr>
            <p:spPr>
              <a:xfrm>
                <a:off x="455" y="878"/>
                <a:ext cx="9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6" name="直接连接符 28689"/>
              <p:cNvSpPr/>
              <p:nvPr/>
            </p:nvSpPr>
            <p:spPr>
              <a:xfrm>
                <a:off x="453" y="589"/>
                <a:ext cx="9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07" name="文本框 28690"/>
              <p:cNvSpPr txBox="1"/>
              <p:nvPr/>
            </p:nvSpPr>
            <p:spPr>
              <a:xfrm>
                <a:off x="226" y="1088"/>
                <a:ext cx="40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503050405090304" pitchFamily="18" charset="0"/>
                    <a:ea typeface="宋体" pitchFamily="2" charset="-122"/>
                  </a:rPr>
                  <a:t>O</a:t>
                </a:r>
                <a:endParaRPr lang="en-US" altLang="zh-CN" sz="2400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  <p:sp>
            <p:nvSpPr>
              <p:cNvPr id="37908" name="文本框 28691"/>
              <p:cNvSpPr txBox="1"/>
              <p:nvPr/>
            </p:nvSpPr>
            <p:spPr>
              <a:xfrm>
                <a:off x="1088" y="1088"/>
                <a:ext cx="363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>
                    <a:latin typeface="Times New Roman" panose="02020503050405090304" pitchFamily="18" charset="0"/>
                    <a:ea typeface="楷体_GB2312" pitchFamily="49" charset="-122"/>
                  </a:rPr>
                  <a:t>2</a:t>
                </a:r>
                <a:endParaRPr lang="en-US" altLang="zh-CN">
                  <a:latin typeface="Times New Roman" panose="0202050305040509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37909" name="文本框 28692"/>
              <p:cNvSpPr txBox="1"/>
              <p:nvPr/>
            </p:nvSpPr>
            <p:spPr>
              <a:xfrm>
                <a:off x="226" y="408"/>
                <a:ext cx="590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en-US" altLang="zh-CN">
                    <a:latin typeface="Times New Roman" panose="02020503050405090304" pitchFamily="18" charset="0"/>
                    <a:ea typeface="楷体_GB2312" pitchFamily="49" charset="-122"/>
                  </a:rPr>
                  <a:t>2</a:t>
                </a:r>
                <a:endParaRPr lang="en-US" altLang="zh-CN">
                  <a:latin typeface="Times New Roman" panose="02020503050405090304" pitchFamily="18" charset="0"/>
                  <a:ea typeface="楷体_GB2312" pitchFamily="49" charset="-122"/>
                </a:endParaRPr>
              </a:p>
            </p:txBody>
          </p:sp>
        </p:grpSp>
      </p:grpSp>
      <p:pic>
        <p:nvPicPr>
          <p:cNvPr id="28694" name="图片 28693" descr="喷水抛物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5108" y="2420938"/>
            <a:ext cx="1482725" cy="2089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96" name="组合 28695"/>
          <p:cNvGrpSpPr/>
          <p:nvPr/>
        </p:nvGrpSpPr>
        <p:grpSpPr>
          <a:xfrm>
            <a:off x="6944995" y="2101533"/>
            <a:ext cx="3352800" cy="3162300"/>
            <a:chOff x="0" y="0"/>
            <a:chExt cx="1920" cy="1776"/>
          </a:xfrm>
        </p:grpSpPr>
        <p:sp>
          <p:nvSpPr>
            <p:cNvPr id="37913" name="直接连接符 28696"/>
            <p:cNvSpPr/>
            <p:nvPr/>
          </p:nvSpPr>
          <p:spPr>
            <a:xfrm flipH="1" flipV="1">
              <a:off x="622" y="725"/>
              <a:ext cx="8" cy="704"/>
            </a:xfrm>
            <a:prstGeom prst="line">
              <a:avLst/>
            </a:prstGeom>
            <a:ln w="3810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7914" name="直接连接符 28697"/>
            <p:cNvSpPr/>
            <p:nvPr/>
          </p:nvSpPr>
          <p:spPr>
            <a:xfrm flipH="1">
              <a:off x="244" y="725"/>
              <a:ext cx="362" cy="0"/>
            </a:xfrm>
            <a:prstGeom prst="line">
              <a:avLst/>
            </a:prstGeom>
            <a:ln w="38100" cap="flat" cmpd="sng">
              <a:solidFill>
                <a:srgbClr val="9900FF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7915" name="文本框 28698"/>
            <p:cNvSpPr txBox="1"/>
            <p:nvPr/>
          </p:nvSpPr>
          <p:spPr>
            <a:xfrm>
              <a:off x="472" y="1433"/>
              <a:ext cx="78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i="1">
                  <a:latin typeface="Times New Roman" panose="02020503050405090304" pitchFamily="18" charset="0"/>
                  <a:ea typeface="宋体" pitchFamily="2" charset="-122"/>
                </a:rPr>
                <a:t>x</a:t>
              </a:r>
              <a:r>
                <a:rPr lang="en-US" altLang="zh-CN" baseline="-25000">
                  <a:latin typeface="Times New Roman" panose="02020503050405090304" pitchFamily="18" charset="0"/>
                  <a:ea typeface="宋体" pitchFamily="2" charset="-122"/>
                </a:rPr>
                <a:t>1</a:t>
              </a:r>
              <a:endParaRPr lang="en-US" altLang="zh-CN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  <p:sp>
          <p:nvSpPr>
            <p:cNvPr id="37916" name="文本框 28699"/>
            <p:cNvSpPr txBox="1"/>
            <p:nvPr/>
          </p:nvSpPr>
          <p:spPr>
            <a:xfrm>
              <a:off x="0" y="542"/>
              <a:ext cx="78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just"/>
              <a:r>
                <a:rPr lang="en-US" altLang="zh-CN" i="1">
                  <a:latin typeface="Times New Roman" panose="02020503050405090304" pitchFamily="18" charset="0"/>
                  <a:ea typeface="宋体" pitchFamily="2" charset="-122"/>
                </a:rPr>
                <a:t>y</a:t>
              </a:r>
              <a:r>
                <a:rPr lang="en-US" altLang="zh-CN" baseline="-25000">
                  <a:latin typeface="Times New Roman" panose="02020503050405090304" pitchFamily="18" charset="0"/>
                  <a:ea typeface="宋体" pitchFamily="2" charset="-122"/>
                </a:rPr>
                <a:t>1</a:t>
              </a:r>
              <a:endParaRPr lang="en-US" altLang="zh-CN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  <p:sp>
          <p:nvSpPr>
            <p:cNvPr id="37917" name="直接连接符 28700"/>
            <p:cNvSpPr/>
            <p:nvPr/>
          </p:nvSpPr>
          <p:spPr>
            <a:xfrm flipV="1">
              <a:off x="264" y="96"/>
              <a:ext cx="0" cy="13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sp>
          <p:nvSpPr>
            <p:cNvPr id="37918" name="直接连接符 28701"/>
            <p:cNvSpPr/>
            <p:nvPr/>
          </p:nvSpPr>
          <p:spPr>
            <a:xfrm>
              <a:off x="270" y="1449"/>
              <a:ext cx="131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</p:spPr>
        </p:sp>
        <p:grpSp>
          <p:nvGrpSpPr>
            <p:cNvPr id="37919" name="组合 28702"/>
            <p:cNvGrpSpPr/>
            <p:nvPr/>
          </p:nvGrpSpPr>
          <p:grpSpPr>
            <a:xfrm>
              <a:off x="270" y="1395"/>
              <a:ext cx="1098" cy="54"/>
              <a:chOff x="0" y="0"/>
              <a:chExt cx="480" cy="120"/>
            </a:xfrm>
          </p:grpSpPr>
          <p:sp>
            <p:nvSpPr>
              <p:cNvPr id="37920" name="直接连接符 28703"/>
              <p:cNvSpPr/>
              <p:nvPr/>
            </p:nvSpPr>
            <p:spPr>
              <a:xfrm>
                <a:off x="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1" name="直接连接符 28704"/>
              <p:cNvSpPr/>
              <p:nvPr/>
            </p:nvSpPr>
            <p:spPr>
              <a:xfrm>
                <a:off x="16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2" name="直接连接符 28705"/>
              <p:cNvSpPr/>
              <p:nvPr/>
            </p:nvSpPr>
            <p:spPr>
              <a:xfrm>
                <a:off x="32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3" name="直接连接符 28706"/>
              <p:cNvSpPr/>
              <p:nvPr/>
            </p:nvSpPr>
            <p:spPr>
              <a:xfrm>
                <a:off x="480" y="0"/>
                <a:ext cx="0" cy="12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7924" name="组合 28707"/>
            <p:cNvGrpSpPr/>
            <p:nvPr/>
          </p:nvGrpSpPr>
          <p:grpSpPr>
            <a:xfrm rot="-5400000">
              <a:off x="-245" y="872"/>
              <a:ext cx="1087" cy="56"/>
              <a:chOff x="0" y="0"/>
              <a:chExt cx="480" cy="120"/>
            </a:xfrm>
          </p:grpSpPr>
          <p:sp>
            <p:nvSpPr>
              <p:cNvPr id="37925" name="直接连接符 28708"/>
              <p:cNvSpPr/>
              <p:nvPr/>
            </p:nvSpPr>
            <p:spPr>
              <a:xfrm>
                <a:off x="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6" name="直接连接符 28709"/>
              <p:cNvSpPr/>
              <p:nvPr/>
            </p:nvSpPr>
            <p:spPr>
              <a:xfrm>
                <a:off x="160" y="0"/>
                <a:ext cx="0" cy="12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7" name="直接连接符 28710"/>
              <p:cNvSpPr/>
              <p:nvPr/>
            </p:nvSpPr>
            <p:spPr>
              <a:xfrm>
                <a:off x="320" y="0"/>
                <a:ext cx="0" cy="12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7928" name="直接连接符 28711"/>
              <p:cNvSpPr/>
              <p:nvPr/>
            </p:nvSpPr>
            <p:spPr>
              <a:xfrm>
                <a:off x="480" y="0"/>
                <a:ext cx="0" cy="12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7929" name="文本框 28712"/>
            <p:cNvSpPr txBox="1"/>
            <p:nvPr/>
          </p:nvSpPr>
          <p:spPr>
            <a:xfrm>
              <a:off x="48" y="0"/>
              <a:ext cx="427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 i="1">
                  <a:latin typeface="Times New Roman" panose="02020503050405090304" pitchFamily="18" charset="0"/>
                  <a:ea typeface="宋体" pitchFamily="2" charset="-122"/>
                </a:rPr>
                <a:t>y</a:t>
              </a:r>
              <a:endParaRPr lang="en-US" altLang="zh-CN" i="1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  <p:sp>
          <p:nvSpPr>
            <p:cNvPr id="37930" name="文本框 28713"/>
            <p:cNvSpPr txBox="1"/>
            <p:nvPr/>
          </p:nvSpPr>
          <p:spPr>
            <a:xfrm>
              <a:off x="132" y="1467"/>
              <a:ext cx="189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>
                  <a:latin typeface="Times New Roman" panose="02020503050405090304" pitchFamily="18" charset="0"/>
                  <a:ea typeface="宋体" pitchFamily="2" charset="-122"/>
                </a:rPr>
                <a:t>o</a:t>
              </a:r>
              <a:endParaRPr lang="en-US" altLang="zh-CN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  <p:grpSp>
          <p:nvGrpSpPr>
            <p:cNvPr id="37931" name="组合 28714"/>
            <p:cNvGrpSpPr/>
            <p:nvPr/>
          </p:nvGrpSpPr>
          <p:grpSpPr>
            <a:xfrm rot="429167">
              <a:off x="197" y="638"/>
              <a:ext cx="1206" cy="795"/>
              <a:chOff x="0" y="0"/>
              <a:chExt cx="2300" cy="1460"/>
            </a:xfrm>
          </p:grpSpPr>
          <p:sp>
            <p:nvSpPr>
              <p:cNvPr id="37932" name="未知"/>
              <p:cNvSpPr/>
              <p:nvPr/>
            </p:nvSpPr>
            <p:spPr>
              <a:xfrm>
                <a:off x="1020" y="0"/>
                <a:ext cx="1280" cy="1280"/>
              </a:xfrm>
              <a:custGeom>
                <a:avLst/>
                <a:gdLst/>
                <a:ahLst/>
                <a:cxnLst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7933" name="未知"/>
              <p:cNvSpPr/>
              <p:nvPr/>
            </p:nvSpPr>
            <p:spPr>
              <a:xfrm rot="-1182179" flipH="1">
                <a:off x="0" y="180"/>
                <a:ext cx="1280" cy="1280"/>
              </a:xfrm>
              <a:custGeom>
                <a:avLst/>
                <a:gdLst/>
                <a:ahLst/>
                <a:cxnLst/>
                <a:pathLst>
                  <a:path w="1280" h="1280">
                    <a:moveTo>
                      <a:pt x="0" y="0"/>
                    </a:moveTo>
                    <a:cubicBezTo>
                      <a:pt x="53" y="3"/>
                      <a:pt x="107" y="7"/>
                      <a:pt x="160" y="20"/>
                    </a:cubicBezTo>
                    <a:cubicBezTo>
                      <a:pt x="213" y="33"/>
                      <a:pt x="267" y="53"/>
                      <a:pt x="320" y="80"/>
                    </a:cubicBezTo>
                    <a:cubicBezTo>
                      <a:pt x="373" y="107"/>
                      <a:pt x="427" y="140"/>
                      <a:pt x="480" y="180"/>
                    </a:cubicBezTo>
                    <a:cubicBezTo>
                      <a:pt x="533" y="220"/>
                      <a:pt x="587" y="267"/>
                      <a:pt x="640" y="320"/>
                    </a:cubicBezTo>
                    <a:cubicBezTo>
                      <a:pt x="693" y="373"/>
                      <a:pt x="747" y="433"/>
                      <a:pt x="800" y="500"/>
                    </a:cubicBezTo>
                    <a:cubicBezTo>
                      <a:pt x="853" y="567"/>
                      <a:pt x="907" y="640"/>
                      <a:pt x="960" y="720"/>
                    </a:cubicBezTo>
                    <a:cubicBezTo>
                      <a:pt x="1013" y="800"/>
                      <a:pt x="1067" y="887"/>
                      <a:pt x="1120" y="980"/>
                    </a:cubicBezTo>
                    <a:cubicBezTo>
                      <a:pt x="1173" y="1073"/>
                      <a:pt x="1226" y="1176"/>
                      <a:pt x="1280" y="1280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7934" name="文本框 28717"/>
            <p:cNvSpPr txBox="1"/>
            <p:nvPr/>
          </p:nvSpPr>
          <p:spPr>
            <a:xfrm>
              <a:off x="1489" y="1495"/>
              <a:ext cx="431" cy="25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p>
              <a:pPr algn="just"/>
              <a:r>
                <a:rPr lang="en-US" altLang="zh-CN" i="1">
                  <a:latin typeface="Times New Roman" panose="02020503050405090304" pitchFamily="18" charset="0"/>
                  <a:ea typeface="宋体" pitchFamily="2" charset="-122"/>
                </a:rPr>
                <a:t>x</a:t>
              </a:r>
              <a:endParaRPr lang="en-US" altLang="zh-CN" i="1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</p:grpSp>
      <p:sp>
        <p:nvSpPr>
          <p:cNvPr id="28719" name="任意多边形 28718"/>
          <p:cNvSpPr/>
          <p:nvPr/>
        </p:nvSpPr>
        <p:spPr>
          <a:xfrm rot="5400000">
            <a:off x="8778558" y="2927033"/>
            <a:ext cx="504825" cy="288925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29697" descr="u=4242136576,3724545559&amp;fm=0&amp;gp=30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9825" y="260350"/>
            <a:ext cx="133350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29698"/>
          <p:cNvSpPr/>
          <p:nvPr/>
        </p:nvSpPr>
        <p:spPr>
          <a:xfrm>
            <a:off x="2855913" y="1078865"/>
            <a:ext cx="7031037" cy="13042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503050405090304" pitchFamily="18" charset="0"/>
                <a:ea typeface="楷体_GB2312" pitchFamily="49" charset="-122"/>
              </a:rPr>
              <a:t>三维坐标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503050405090304" pitchFamily="18" charset="0"/>
                <a:ea typeface="华文行楷" pitchFamily="2" charset="-122"/>
              </a:rPr>
              <a:t>（立体坐标系）</a:t>
            </a:r>
            <a:endParaRPr lang="zh-CN" altLang="en-US" sz="2800">
              <a:solidFill>
                <a:srgbClr val="FF0000"/>
              </a:solidFill>
              <a:latin typeface="Times New Roman" panose="0202050305040509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    描述物体在空间的运动。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grpSp>
        <p:nvGrpSpPr>
          <p:cNvPr id="38916" name="组合 29699"/>
          <p:cNvGrpSpPr/>
          <p:nvPr/>
        </p:nvGrpSpPr>
        <p:grpSpPr>
          <a:xfrm>
            <a:off x="3790950" y="2205038"/>
            <a:ext cx="5040313" cy="3681413"/>
            <a:chOff x="0" y="0"/>
            <a:chExt cx="3175" cy="2319"/>
          </a:xfrm>
        </p:grpSpPr>
        <p:grpSp>
          <p:nvGrpSpPr>
            <p:cNvPr id="38917" name="组合 29700"/>
            <p:cNvGrpSpPr/>
            <p:nvPr/>
          </p:nvGrpSpPr>
          <p:grpSpPr>
            <a:xfrm>
              <a:off x="0" y="0"/>
              <a:ext cx="3175" cy="2319"/>
              <a:chOff x="0" y="0"/>
              <a:chExt cx="3175" cy="2319"/>
            </a:xfrm>
          </p:grpSpPr>
          <p:grpSp>
            <p:nvGrpSpPr>
              <p:cNvPr id="38918" name="组合 29701"/>
              <p:cNvGrpSpPr/>
              <p:nvPr/>
            </p:nvGrpSpPr>
            <p:grpSpPr>
              <a:xfrm>
                <a:off x="363" y="182"/>
                <a:ext cx="2268" cy="2132"/>
                <a:chOff x="0" y="0"/>
                <a:chExt cx="2268" cy="2132"/>
              </a:xfrm>
            </p:grpSpPr>
            <p:sp>
              <p:nvSpPr>
                <p:cNvPr id="38919" name="直接连接符 29702"/>
                <p:cNvSpPr/>
                <p:nvPr/>
              </p:nvSpPr>
              <p:spPr>
                <a:xfrm flipV="1">
                  <a:off x="1089" y="0"/>
                  <a:ext cx="0" cy="1724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grpSp>
              <p:nvGrpSpPr>
                <p:cNvPr id="38920" name="组合 29703"/>
                <p:cNvGrpSpPr/>
                <p:nvPr/>
              </p:nvGrpSpPr>
              <p:grpSpPr>
                <a:xfrm>
                  <a:off x="0" y="1724"/>
                  <a:ext cx="2268" cy="408"/>
                  <a:chOff x="0" y="0"/>
                  <a:chExt cx="2268" cy="408"/>
                </a:xfrm>
              </p:grpSpPr>
              <p:sp>
                <p:nvSpPr>
                  <p:cNvPr id="38921" name="直接连接符 29704"/>
                  <p:cNvSpPr/>
                  <p:nvPr/>
                </p:nvSpPr>
                <p:spPr>
                  <a:xfrm>
                    <a:off x="1089" y="0"/>
                    <a:ext cx="1179" cy="272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38922" name="直接连接符 29705"/>
                  <p:cNvSpPr/>
                  <p:nvPr/>
                </p:nvSpPr>
                <p:spPr>
                  <a:xfrm flipH="1">
                    <a:off x="0" y="0"/>
                    <a:ext cx="1089" cy="408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</p:sp>
            </p:grpSp>
          </p:grpSp>
          <p:sp>
            <p:nvSpPr>
              <p:cNvPr id="38923" name="文本框 29706"/>
              <p:cNvSpPr txBox="1"/>
              <p:nvPr/>
            </p:nvSpPr>
            <p:spPr>
              <a:xfrm>
                <a:off x="2676" y="1905"/>
                <a:ext cx="499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18" charset="0"/>
                    <a:ea typeface="宋体" pitchFamily="2" charset="-122"/>
                  </a:rPr>
                  <a:t>x</a:t>
                </a:r>
                <a:endParaRPr lang="en-US" altLang="zh-CN" sz="3200" i="1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  <p:sp>
            <p:nvSpPr>
              <p:cNvPr id="38924" name="文本框 29707"/>
              <p:cNvSpPr txBox="1"/>
              <p:nvPr/>
            </p:nvSpPr>
            <p:spPr>
              <a:xfrm>
                <a:off x="0" y="1951"/>
                <a:ext cx="363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18" charset="0"/>
                    <a:ea typeface="宋体" pitchFamily="2" charset="-122"/>
                  </a:rPr>
                  <a:t>y</a:t>
                </a:r>
                <a:endParaRPr lang="en-US" altLang="zh-CN" sz="3200" i="1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  <p:sp>
            <p:nvSpPr>
              <p:cNvPr id="38925" name="文本框 29708"/>
              <p:cNvSpPr txBox="1"/>
              <p:nvPr/>
            </p:nvSpPr>
            <p:spPr>
              <a:xfrm>
                <a:off x="1587" y="0"/>
                <a:ext cx="499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i="1">
                    <a:latin typeface="Times New Roman" panose="02020503050405090304" pitchFamily="18" charset="0"/>
                    <a:ea typeface="宋体" pitchFamily="2" charset="-122"/>
                  </a:rPr>
                  <a:t>z</a:t>
                </a:r>
                <a:endParaRPr lang="en-US" altLang="zh-CN" sz="3200" i="1">
                  <a:latin typeface="Times New Roman" panose="02020503050405090304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38926" name="文本框 29709"/>
            <p:cNvSpPr txBox="1"/>
            <p:nvPr/>
          </p:nvSpPr>
          <p:spPr>
            <a:xfrm>
              <a:off x="1315" y="1905"/>
              <a:ext cx="68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503050405090304" pitchFamily="18" charset="0"/>
                  <a:ea typeface="宋体" pitchFamily="2" charset="-122"/>
                </a:rPr>
                <a:t>O</a:t>
              </a:r>
              <a:endParaRPr lang="en-US" altLang="zh-CN" sz="2400">
                <a:latin typeface="Times New Roman" panose="02020503050405090304" pitchFamily="18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三、路程和位移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1639341"/>
            <a:ext cx="868680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预习题：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</a:rPr>
              <a:t>、物理学中用什么量来描述物体位置的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变化？</a:t>
            </a:r>
            <a:endParaRPr lang="zh-CN" altLang="en-US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从铁一中出发去怀化南站，我们应如何前往？</a:t>
            </a:r>
            <a:endParaRPr lang="zh-CN" altLang="en-US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 descr="WechatIMG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-63500"/>
            <a:ext cx="3362960" cy="7000875"/>
          </a:xfrm>
          <a:prstGeom prst="rect">
            <a:avLst/>
          </a:prstGeom>
        </p:spPr>
      </p:pic>
      <p:pic>
        <p:nvPicPr>
          <p:cNvPr id="5" name="图片 4" descr="WechatIMG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55" y="-62865"/>
            <a:ext cx="3372485" cy="7005955"/>
          </a:xfrm>
          <a:prstGeom prst="rect">
            <a:avLst/>
          </a:prstGeom>
        </p:spPr>
      </p:pic>
      <p:pic>
        <p:nvPicPr>
          <p:cNvPr id="6" name="图片 5" descr="WechatIMG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25" y="-62865"/>
            <a:ext cx="3430905" cy="7003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31904" y="1844824"/>
            <a:ext cx="518457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从铁一中到怀化南站，路线之间</a:t>
            </a:r>
            <a:r>
              <a:rPr lang="zh-CN" altLang="en-US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有什么不同点和相同点？</a:t>
            </a:r>
            <a:endParaRPr lang="zh-CN" altLang="en-US" sz="3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519936" y="3751232"/>
            <a:ext cx="4680520" cy="1476375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/>
              <a:t>运动轨迹不同</a:t>
            </a:r>
            <a:r>
              <a:rPr lang="zh-CN" altLang="en-US" sz="3600" dirty="0" smtClean="0"/>
              <a:t>：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路程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sz="3600" dirty="0" smtClean="0"/>
              <a:t>初末位置相同：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位移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WechatIMG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-63500"/>
            <a:ext cx="3671570" cy="70008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4430" y="1623695"/>
            <a:ext cx="5588000" cy="498284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路程（</a:t>
            </a:r>
            <a:r>
              <a:rPr lang="en-US" altLang="zh-CN" sz="2800" b="1" i="1" dirty="0">
                <a:solidFill>
                  <a:srgbClr val="FF0000"/>
                </a:solidFill>
              </a:rPr>
              <a:t>Path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）</a:t>
            </a:r>
            <a:r>
              <a:rPr lang="en-US" altLang="zh-CN" sz="2800" dirty="0" smtClean="0">
                <a:solidFill>
                  <a:srgbClr val="FF0000"/>
                </a:solidFill>
              </a:rPr>
              <a:t>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概念：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物体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运动轨迹的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长度。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 smtClean="0"/>
              <a:t>2.</a:t>
            </a:r>
            <a:r>
              <a:rPr lang="zh-CN" altLang="en-US" sz="2800" dirty="0" smtClean="0"/>
              <a:t>单位：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800" dirty="0"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ea typeface="楷体" panose="02010609060101010101" pitchFamily="49" charset="-122"/>
              </a:rPr>
              <a:t>m</a:t>
            </a:r>
            <a:r>
              <a:rPr lang="zh-CN" altLang="en-US" sz="2800" dirty="0">
                <a:ea typeface="楷体" panose="02010609060101010101" pitchFamily="49" charset="-122"/>
              </a:rPr>
              <a:t>）</a:t>
            </a:r>
            <a:endParaRPr lang="zh-CN" altLang="en-US" sz="2800" dirty="0"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pic>
        <p:nvPicPr>
          <p:cNvPr id="4" name="图片 3" descr="WechatIMG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3575" y="-63500"/>
            <a:ext cx="3362960" cy="70008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965" y="1600200"/>
            <a:ext cx="6872605" cy="5074285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预习题：</a:t>
            </a:r>
            <a:r>
              <a:rPr lang="en-US" altLang="zh-CN" sz="2800" b="1" dirty="0">
                <a:solidFill>
                  <a:srgbClr val="0000FF"/>
                </a:solidFill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</a:rPr>
              <a:t>怎样表示位移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？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位移</a:t>
            </a:r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displacement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）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en-US" sz="2800" dirty="0"/>
              <a:t>概念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初位置指向末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向线段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）物理意义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质点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变化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和方向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0000FF"/>
              </a:solidFill>
            </a:endParaRPr>
          </a:p>
          <a:p>
            <a:endParaRPr lang="zh-CN" altLang="en-US" sz="2800" dirty="0"/>
          </a:p>
        </p:txBody>
      </p:sp>
      <p:pic>
        <p:nvPicPr>
          <p:cNvPr id="4" name="图片 3" descr="WechatIMG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-63500"/>
            <a:ext cx="3362960" cy="700087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1770380" y="1623695"/>
            <a:ext cx="1247140" cy="3286125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59496" y="1477228"/>
            <a:ext cx="4176464" cy="42983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8:00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8:40   </a:t>
            </a:r>
            <a:r>
              <a:rPr lang="zh-CN" altLang="en-US" sz="3200" dirty="0">
                <a:latin typeface="Times New Roman" panose="02020503050405090304" pitchFamily="18" charset="0"/>
                <a:ea typeface="宋体" pitchFamily="2" charset="-122"/>
              </a:rPr>
              <a:t>第一</a:t>
            </a:r>
            <a:r>
              <a:rPr lang="zh-CN" altLang="en-US" sz="3200" dirty="0" smtClean="0">
                <a:latin typeface="Times New Roman" panose="02020503050405090304" pitchFamily="18" charset="0"/>
                <a:ea typeface="宋体" pitchFamily="2" charset="-122"/>
              </a:rPr>
              <a:t>节</a:t>
            </a:r>
            <a:endParaRPr lang="en-US" altLang="zh-CN" sz="3200" dirty="0" smtClean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8:50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9:30   </a:t>
            </a:r>
            <a:r>
              <a:rPr lang="zh-CN" altLang="en-US" sz="3200" dirty="0">
                <a:latin typeface="Times New Roman" panose="02020503050405090304" pitchFamily="18" charset="0"/>
                <a:ea typeface="宋体" pitchFamily="2" charset="-122"/>
              </a:rPr>
              <a:t>第二</a:t>
            </a:r>
            <a:r>
              <a:rPr lang="zh-CN" altLang="en-US" sz="3200" dirty="0" smtClean="0">
                <a:latin typeface="Times New Roman" panose="02020503050405090304" pitchFamily="18" charset="0"/>
                <a:ea typeface="宋体" pitchFamily="2" charset="-122"/>
              </a:rPr>
              <a:t>节</a:t>
            </a:r>
            <a:endParaRPr lang="en-US" altLang="zh-CN" sz="3200" dirty="0" smtClean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12:20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13:00   </a:t>
            </a:r>
            <a:r>
              <a:rPr lang="zh-CN" altLang="en-US" sz="3200" dirty="0" smtClean="0">
                <a:latin typeface="Times New Roman" panose="02020503050405090304" pitchFamily="18" charset="0"/>
                <a:ea typeface="宋体" pitchFamily="2" charset="-122"/>
              </a:rPr>
              <a:t>午餐</a:t>
            </a:r>
            <a:endParaRPr lang="en-US" altLang="zh-CN" sz="3200" dirty="0" smtClean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zh-CN" altLang="en-US" sz="3200" dirty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13:00</a:t>
            </a:r>
            <a:r>
              <a:rPr lang="en-US" altLang="zh-CN" sz="3200" dirty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>
                <a:latin typeface="Times New Roman" panose="02020503050405090304" pitchFamily="18" charset="0"/>
                <a:ea typeface="宋体" pitchFamily="2" charset="-122"/>
              </a:rPr>
              <a:t>13:</a:t>
            </a:r>
            <a:r>
              <a:rPr lang="en-US" altLang="zh-CN" sz="3200" dirty="0" smtClean="0">
                <a:latin typeface="Times New Roman" panose="02020503050405090304" pitchFamily="18" charset="0"/>
                <a:ea typeface="宋体" pitchFamily="2" charset="-122"/>
              </a:rPr>
              <a:t>20  </a:t>
            </a:r>
            <a:r>
              <a:rPr lang="zh-CN" altLang="en-US" sz="3200" dirty="0" smtClean="0">
                <a:latin typeface="Times New Roman" panose="02020503050405090304" pitchFamily="18" charset="0"/>
                <a:ea typeface="宋体" pitchFamily="2" charset="-122"/>
              </a:rPr>
              <a:t>午自习</a:t>
            </a:r>
            <a:endParaRPr lang="en-US" altLang="zh-CN" sz="3200" dirty="0" smtClean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endParaRPr lang="en-US" altLang="zh-CN" sz="3200" dirty="0">
              <a:latin typeface="Times New Roman" panose="02020503050405090304" pitchFamily="18" charset="0"/>
              <a:ea typeface="宋体" pitchFamily="2" charset="-122"/>
            </a:endParaRPr>
          </a:p>
          <a:p>
            <a:pPr algn="l" eaLnBrk="1" hangingPunct="1">
              <a:lnSpc>
                <a:spcPct val="95000"/>
              </a:lnSpc>
              <a:buClrTx/>
              <a:buFontTx/>
              <a:buNone/>
            </a:pPr>
            <a:r>
              <a:rPr lang="en-US" altLang="zh-CN" sz="3200" dirty="0" smtClean="0">
                <a:latin typeface="Times New Roman" panose="02020503050405090304" pitchFamily="18" charset="0"/>
                <a:ea typeface="宋体" pitchFamily="2" charset="-122"/>
              </a:rPr>
              <a:t>13:30</a:t>
            </a:r>
            <a:r>
              <a:rPr lang="en-US" altLang="zh-CN" sz="3200" dirty="0" smtClean="0">
                <a:latin typeface="Arial" panose="020B0604020202090204" pitchFamily="34" charset="0"/>
                <a:ea typeface="宋体" pitchFamily="2" charset="-122"/>
              </a:rPr>
              <a:t>—</a:t>
            </a:r>
            <a:r>
              <a:rPr lang="en-US" altLang="zh-CN" sz="3200" dirty="0" smtClean="0">
                <a:latin typeface="Times New Roman" panose="02020503050405090304" pitchFamily="18" charset="0"/>
                <a:ea typeface="宋体" pitchFamily="2" charset="-122"/>
              </a:rPr>
              <a:t>14:10   </a:t>
            </a:r>
            <a:r>
              <a:rPr lang="zh-CN" altLang="en-US" sz="3200" dirty="0">
                <a:latin typeface="Times New Roman" panose="02020503050405090304" pitchFamily="18" charset="0"/>
                <a:ea typeface="宋体" pitchFamily="2" charset="-122"/>
              </a:rPr>
              <a:t>第六</a:t>
            </a:r>
            <a:r>
              <a:rPr lang="zh-CN" altLang="en-US" sz="3200" dirty="0" smtClean="0">
                <a:latin typeface="Times New Roman" panose="02020503050405090304" pitchFamily="18" charset="0"/>
                <a:ea typeface="宋体" pitchFamily="2" charset="-122"/>
              </a:rPr>
              <a:t>节</a:t>
            </a:r>
            <a:endParaRPr lang="zh-CN" altLang="en-US" sz="3200" dirty="0">
              <a:latin typeface="Times New Roman" panose="02020503050405090304" pitchFamily="18" charset="0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968" y="1405220"/>
            <a:ext cx="4860032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）第一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节什么时间上课？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）一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节课多少时间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）课件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休息多少时间？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）第二</a:t>
            </a: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节什么时间下课？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1837268"/>
            <a:ext cx="180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8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点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6240" y="3277428"/>
            <a:ext cx="180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40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分钟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8114" y="4554408"/>
            <a:ext cx="180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分钟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8114" y="5714092"/>
            <a:ext cx="1800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9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点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30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分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3552" y="419755"/>
            <a:ext cx="1512168" cy="7683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思考：</a:t>
            </a:r>
            <a:endParaRPr lang="zh-CN" altLang="en-US" sz="44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965" y="1600200"/>
            <a:ext cx="5765800" cy="375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位移（</a:t>
            </a:r>
            <a:r>
              <a:rPr lang="en-US" altLang="zh-CN" sz="2800" b="1" i="1" dirty="0">
                <a:solidFill>
                  <a:srgbClr val="FF0000"/>
                </a:solidFill>
              </a:rPr>
              <a:t>displacement</a:t>
            </a:r>
            <a:r>
              <a:rPr lang="en-US" altLang="zh-CN" sz="2800" b="1" dirty="0">
                <a:solidFill>
                  <a:srgbClr val="FF0000"/>
                </a:solidFill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</a:rPr>
              <a:t>：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</a:t>
            </a:r>
            <a:r>
              <a:rPr lang="zh-CN" altLang="en-US" sz="2800" dirty="0"/>
              <a:t>单位</a:t>
            </a:r>
            <a:r>
              <a:rPr lang="zh-CN" altLang="en-US" sz="2800" dirty="0" smtClean="0"/>
              <a:t>：</a:t>
            </a:r>
            <a:r>
              <a:rPr lang="zh-CN" altLang="en-US" sz="2800" dirty="0" smtClean="0">
                <a:ea typeface="楷体" panose="02010609060101010101" pitchFamily="49" charset="-122"/>
              </a:rPr>
              <a:t>米</a:t>
            </a:r>
            <a:r>
              <a:rPr lang="zh-CN" altLang="en-US" sz="2800" dirty="0"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ea typeface="楷体" panose="02010609060101010101" pitchFamily="49" charset="-122"/>
              </a:rPr>
              <a:t>m</a:t>
            </a:r>
            <a:r>
              <a:rPr lang="zh-CN" altLang="en-US" sz="2800" dirty="0">
                <a:ea typeface="楷体" panose="02010609060101010101" pitchFamily="49" charset="-122"/>
              </a:rPr>
              <a:t>）</a:t>
            </a:r>
            <a:endParaRPr lang="en-US" altLang="zh-CN" sz="2800" dirty="0">
              <a:ea typeface="楷体" panose="02010609060101010101" pitchFamily="49" charset="-122"/>
            </a:endParaRPr>
          </a:p>
          <a:p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</a:t>
            </a:r>
            <a:r>
              <a:rPr lang="zh-CN" altLang="en-US" sz="2800" dirty="0"/>
              <a:t>大小</a:t>
            </a:r>
            <a:r>
              <a:rPr lang="zh-CN" altLang="en-US" sz="2800" dirty="0" smtClean="0"/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的直线距离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 smtClean="0"/>
              <a:t>   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）方向：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位置→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  <p:pic>
        <p:nvPicPr>
          <p:cNvPr id="4" name="图片 3" descr="WechatIMG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-63500"/>
            <a:ext cx="3362960" cy="700087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1770380" y="1623695"/>
            <a:ext cx="1247140" cy="3286125"/>
          </a:xfrm>
          <a:prstGeom prst="straightConnector1">
            <a:avLst/>
          </a:prstGeom>
          <a:ln w="635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三、路程和位移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7855" y="1600200"/>
            <a:ext cx="5394325" cy="45262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位移（</a:t>
            </a:r>
            <a:r>
              <a:rPr lang="en-US" altLang="zh-CN" sz="3200" b="1" i="1" dirty="0">
                <a:solidFill>
                  <a:srgbClr val="FF0000"/>
                </a:solidFill>
              </a:rPr>
              <a:t>displacement</a:t>
            </a:r>
            <a:r>
              <a:rPr lang="en-US" altLang="zh-CN" sz="3200" b="1" dirty="0">
                <a:solidFill>
                  <a:srgbClr val="FF0000"/>
                </a:solidFill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endParaRPr lang="en-US" altLang="zh-CN" sz="3200" dirty="0">
              <a:solidFill>
                <a:srgbClr val="FF0000"/>
              </a:solidFill>
            </a:endParaRPr>
          </a:p>
          <a:p>
            <a:endParaRPr lang="en-US" altLang="zh-CN" sz="3200" b="1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5</a:t>
            </a:r>
            <a:r>
              <a:rPr lang="zh-CN" altLang="en-US" sz="3200" b="1" dirty="0" smtClean="0"/>
              <a:t>）</a:t>
            </a:r>
            <a:r>
              <a:rPr lang="zh-CN" altLang="en-US" sz="3200" b="1" dirty="0" smtClean="0">
                <a:latin typeface="+mn-ea"/>
              </a:rPr>
              <a:t>坐标系</a:t>
            </a:r>
            <a:r>
              <a:rPr lang="zh-CN" altLang="en-US" sz="3200" b="1" dirty="0">
                <a:latin typeface="+mn-ea"/>
              </a:rPr>
              <a:t>中位移的表示：</a:t>
            </a:r>
            <a:endParaRPr lang="zh-CN" altLang="en-US" b="1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4" name="Picture 7" descr="3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5956"/>
          <a:stretch>
            <a:fillRect/>
          </a:stretch>
        </p:blipFill>
        <p:spPr bwMode="auto">
          <a:xfrm>
            <a:off x="1775520" y="1628800"/>
            <a:ext cx="37782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25552" y="2508002"/>
            <a:ext cx="838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503050405090304" pitchFamily="18" charset="0"/>
              </a:rPr>
              <a:t>1</a:t>
            </a:r>
            <a:endParaRPr lang="zh-CN" altLang="en-US" b="1" dirty="0">
              <a:latin typeface="Times New Roman" panose="0202050305040509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73624" y="3732138"/>
            <a:ext cx="838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503050405090304" pitchFamily="18" charset="0"/>
              </a:rPr>
              <a:t>2</a:t>
            </a:r>
            <a:endParaRPr lang="zh-CN" altLang="en-US" b="1" dirty="0">
              <a:latin typeface="Times New Roman" panose="0202050305040509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920008" y="3181375"/>
            <a:ext cx="1447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7" rIns="92075" bIns="46037"/>
          <a:lstStyle/>
          <a:p>
            <a:endParaRPr lang="zh-CN" alt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963920" y="3912235"/>
            <a:ext cx="42703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+mn-ea"/>
              </a:rPr>
              <a:t>有向线段</a:t>
            </a:r>
            <a:r>
              <a:rPr lang="en-US" altLang="zh-CN" sz="3200" dirty="0">
                <a:latin typeface="+mn-lt"/>
                <a:ea typeface="+mn-ea"/>
              </a:rPr>
              <a:t>AB</a:t>
            </a:r>
            <a:r>
              <a:rPr lang="zh-CN" altLang="en-US" sz="3200" dirty="0">
                <a:latin typeface="+mn-lt"/>
                <a:ea typeface="+mn-ea"/>
              </a:rPr>
              <a:t>表示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位移</a:t>
            </a:r>
            <a:endParaRPr lang="zh-CN" alt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8085" y="-15240"/>
            <a:ext cx="5485130" cy="1028700"/>
          </a:xfrm>
        </p:spPr>
        <p:txBody>
          <a:bodyPr/>
          <a:lstStyle/>
          <a:p>
            <a:r>
              <a:rPr lang="zh-CN" altLang="en-US" sz="3200" b="1" dirty="0" smtClean="0"/>
              <a:t>书</a:t>
            </a:r>
            <a:r>
              <a:rPr lang="en-US" altLang="zh-CN" sz="3200" b="1" dirty="0" smtClean="0"/>
              <a:t>P16</a:t>
            </a:r>
            <a:r>
              <a:rPr lang="zh-CN" altLang="en-US" sz="3200" b="1" dirty="0" smtClean="0"/>
              <a:t>思考与讨论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000" dirty="0" smtClean="0"/>
              <a:t>补充问题：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     </a:t>
            </a:r>
            <a:r>
              <a:rPr lang="zh-CN" altLang="en-US" sz="4000" dirty="0" smtClean="0"/>
              <a:t>路程</a:t>
            </a:r>
            <a:r>
              <a:rPr lang="zh-CN" altLang="en-US" sz="4000" dirty="0"/>
              <a:t>是多少</a:t>
            </a:r>
            <a:r>
              <a:rPr lang="zh-CN" altLang="en-US" sz="4000" dirty="0" smtClean="0"/>
              <a:t>？位移的方向向哪？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4724" y="306621"/>
            <a:ext cx="1368152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例题：</a:t>
            </a:r>
            <a:endParaRPr lang="zh-CN" altLang="en-US" sz="40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位移</a:t>
            </a:r>
            <a:r>
              <a:rPr lang="zh-CN" altLang="en-US" dirty="0"/>
              <a:t>和</a:t>
            </a:r>
            <a:r>
              <a:rPr lang="zh-CN" altLang="en-US" dirty="0" smtClean="0"/>
              <a:t>路程的区别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47528" y="1268760"/>
          <a:ext cx="8712835" cy="43700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08150"/>
                <a:gridCol w="3380740"/>
                <a:gridCol w="3623945"/>
              </a:tblGrid>
              <a:tr h="732790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600" b="0" dirty="0" smtClean="0">
                          <a:solidFill>
                            <a:schemeClr val="tx1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位移</a:t>
                      </a:r>
                      <a:endParaRPr lang="zh-CN" altLang="en-US" sz="3600" b="0" dirty="0" smtClean="0">
                        <a:solidFill>
                          <a:schemeClr val="tx1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0" dirty="0" smtClean="0">
                          <a:solidFill>
                            <a:schemeClr val="tx1"/>
                          </a:solidFill>
                          <a:latin typeface="华文琥珀" panose="02010800040101010101" pitchFamily="2" charset="-122"/>
                          <a:ea typeface="华文琥珀" panose="02010800040101010101" pitchFamily="2" charset="-122"/>
                        </a:rPr>
                        <a:t>路程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华文琥珀" panose="02010800040101010101" pitchFamily="2" charset="-122"/>
                        <a:ea typeface="华文琥珀" panose="02010800040101010101" pitchFamily="2" charset="-122"/>
                      </a:endParaRPr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55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物理意义</a:t>
                      </a:r>
                      <a:endParaRPr lang="zh-CN" altLang="en-US" sz="28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27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大小</a:t>
                      </a:r>
                      <a:endParaRPr lang="zh-CN" altLang="en-US" sz="28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有无方向</a:t>
                      </a:r>
                      <a:endParaRPr lang="zh-CN" altLang="en-US" sz="28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7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运算法则</a:t>
                      </a:r>
                      <a:endParaRPr lang="zh-CN" altLang="en-US" sz="28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91439" marR="91439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7439" y="2170635"/>
            <a:ext cx="27146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030A0"/>
                </a:solidFill>
              </a:rPr>
              <a:t>表示质点位置的变化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13823" y="2186880"/>
            <a:ext cx="27146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030A0"/>
                </a:solidFill>
              </a:rPr>
              <a:t>表示质点运动轨迹的长度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6819" y="3369049"/>
            <a:ext cx="27146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030A0"/>
                </a:solidFill>
              </a:rPr>
              <a:t>有向线段的长度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45871" y="3392936"/>
            <a:ext cx="27146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7030A0"/>
                </a:solidFill>
              </a:rPr>
              <a:t>轨迹的长度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43872" y="4137747"/>
            <a:ext cx="207168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7030A0"/>
                </a:solidFill>
              </a:rPr>
              <a:t>有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24043" y="4132835"/>
            <a:ext cx="177641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7030A0"/>
                </a:solidFill>
              </a:rPr>
              <a:t>无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033044" y="4952220"/>
            <a:ext cx="23202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b="1" dirty="0">
                <a:solidFill>
                  <a:srgbClr val="FF0000"/>
                </a:solidFill>
                <a:latin typeface="Times New Roman" panose="02020503050405090304" pitchFamily="18" charset="0"/>
                <a:ea typeface="宋体" pitchFamily="2" charset="-122"/>
              </a:rPr>
              <a:t>几何运算法则</a:t>
            </a:r>
            <a:endParaRPr kumimoji="1" lang="zh-CN" altLang="en-US" b="1" dirty="0">
              <a:solidFill>
                <a:srgbClr val="FF0000"/>
              </a:solidFill>
              <a:latin typeface="Times New Roman" panose="02020503050405090304" pitchFamily="18" charset="0"/>
              <a:ea typeface="宋体" pitchFamily="2" charset="-122"/>
            </a:endParaRP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7457256" y="4946260"/>
            <a:ext cx="2743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b="1" dirty="0">
                <a:solidFill>
                  <a:srgbClr val="FF0000"/>
                </a:solidFill>
                <a:latin typeface="Times New Roman" panose="02020503050405090304" pitchFamily="18" charset="0"/>
                <a:ea typeface="宋体" pitchFamily="2" charset="-122"/>
              </a:rPr>
              <a:t>代数运算加法</a:t>
            </a:r>
            <a:endParaRPr kumimoji="1" lang="zh-CN" altLang="en-US" b="1" dirty="0">
              <a:solidFill>
                <a:srgbClr val="FF0000"/>
              </a:solidFill>
              <a:latin typeface="Times New Roman" panose="02020503050405090304" pitchFamily="18" charset="0"/>
              <a:ea typeface="宋体" pitchFamily="2" charset="-122"/>
            </a:endParaRPr>
          </a:p>
        </p:txBody>
      </p:sp>
      <p:sp>
        <p:nvSpPr>
          <p:cNvPr id="15" name="AutoShape 46"/>
          <p:cNvSpPr>
            <a:spLocks noChangeArrowheads="1"/>
          </p:cNvSpPr>
          <p:nvPr/>
        </p:nvSpPr>
        <p:spPr bwMode="gray">
          <a:xfrm rot="10800000" flipH="1">
            <a:off x="4749987" y="5354247"/>
            <a:ext cx="772791" cy="739048"/>
          </a:xfrm>
          <a:prstGeom prst="upArrow">
            <a:avLst>
              <a:gd name="adj1" fmla="val 41153"/>
              <a:gd name="adj2" fmla="val 56165"/>
            </a:avLst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utoShape 46"/>
          <p:cNvSpPr>
            <a:spLocks noChangeArrowheads="1"/>
          </p:cNvSpPr>
          <p:nvPr/>
        </p:nvSpPr>
        <p:spPr bwMode="gray">
          <a:xfrm rot="10800000" flipH="1">
            <a:off x="8384739" y="5359339"/>
            <a:ext cx="772791" cy="739048"/>
          </a:xfrm>
          <a:prstGeom prst="upArrow">
            <a:avLst>
              <a:gd name="adj1" fmla="val 41153"/>
              <a:gd name="adj2" fmla="val 56165"/>
            </a:avLst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11825" y="6165304"/>
            <a:ext cx="1114276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矢量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6241" y="6167045"/>
            <a:ext cx="1152127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标量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99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四、矢量</a:t>
            </a:r>
            <a:r>
              <a:rPr lang="zh-CN" altLang="en-US" dirty="0"/>
              <a:t>和标量</a:t>
            </a:r>
            <a:endParaRPr lang="zh-CN" alt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847528" y="1600200"/>
            <a:ext cx="8579296" cy="30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CN" altLang="en-US" sz="3200" b="1" dirty="0" smtClean="0">
                <a:solidFill>
                  <a:srgbClr val="0000FF"/>
                </a:solidFill>
                <a:latin typeface="+mn-lt"/>
              </a:rPr>
              <a:t>预习题：</a:t>
            </a:r>
            <a:r>
              <a:rPr lang="en-US" altLang="zh-CN" sz="3200" b="1" dirty="0" smtClean="0">
                <a:solidFill>
                  <a:srgbClr val="0000FF"/>
                </a:solidFill>
                <a:latin typeface="+mn-lt"/>
              </a:rPr>
              <a:t>3.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</a:rPr>
              <a:t>什么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叫做矢量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</a:rPr>
              <a:t>？</a:t>
            </a:r>
            <a:r>
              <a:rPr lang="zh-CN" altLang="en-US" sz="3200" b="1" dirty="0">
                <a:solidFill>
                  <a:srgbClr val="0000FF"/>
                </a:solidFill>
                <a:latin typeface="+mn-lt"/>
              </a:rPr>
              <a:t>矢量与标量有什么区别</a:t>
            </a:r>
            <a:r>
              <a:rPr lang="zh-CN" altLang="en-US" sz="3200" b="1" dirty="0" smtClean="0">
                <a:solidFill>
                  <a:srgbClr val="0000FF"/>
                </a:solidFill>
                <a:latin typeface="+mn-lt"/>
              </a:rPr>
              <a:t>？</a:t>
            </a:r>
            <a:endParaRPr lang="en-US" altLang="zh-CN" sz="3200" b="1" dirty="0">
              <a:solidFill>
                <a:srgbClr val="FF3300"/>
              </a:solidFill>
              <a:latin typeface="+mn-lt"/>
            </a:endParaRPr>
          </a:p>
          <a:p>
            <a:pPr marL="0" indent="0" algn="l" eaLnBrk="1" hangingPunct="1">
              <a:spcBef>
                <a:spcPct val="50000"/>
              </a:spcBef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1.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矢量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（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</a:rPr>
              <a:t>vector</a:t>
            </a:r>
            <a:r>
              <a:rPr lang="en-US" altLang="zh-CN" sz="3200" b="1" dirty="0" smtClean="0">
                <a:solidFill>
                  <a:srgbClr val="FF0000"/>
                </a:solidFill>
                <a:latin typeface="+mn-lt"/>
              </a:rPr>
              <a:t>）</a:t>
            </a:r>
            <a:r>
              <a:rPr lang="en-US" altLang="zh-CN" sz="3200" dirty="0" smtClean="0">
                <a:solidFill>
                  <a:srgbClr val="FF0000"/>
                </a:solidFill>
                <a:latin typeface="+mn-lt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latin typeface="+mn-lt"/>
            </a:endParaRPr>
          </a:p>
          <a:p>
            <a:pPr marL="0" indent="0" algn="l" eaLnBrk="1" hangingPunct="1">
              <a:spcBef>
                <a:spcPct val="50000"/>
              </a:spcBef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既有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大小又有方向的物理量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l" eaLnBrk="1" hangingPunct="1">
              <a:spcBef>
                <a:spcPct val="50000"/>
              </a:spcBef>
              <a:buNone/>
            </a:pP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位移、力。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遵循平行四边形运算法则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23592" y="4790475"/>
            <a:ext cx="7272808" cy="5835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503050405090304" pitchFamily="18" charset="0"/>
              </a:rPr>
              <a:t>求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矢量的问题，</a:t>
            </a:r>
            <a:r>
              <a:rPr kumimoji="1" lang="zh-CN" altLang="en-US" sz="3200" b="1" dirty="0">
                <a:latin typeface="Times New Roman" panose="02020503050405090304" pitchFamily="18" charset="0"/>
              </a:rPr>
              <a:t>必须说明其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503050405090304" pitchFamily="18" charset="0"/>
              </a:rPr>
              <a:t>大小</a:t>
            </a:r>
            <a:r>
              <a:rPr kumimoji="1" lang="zh-CN" altLang="en-US" sz="3200" b="1" dirty="0">
                <a:latin typeface="Times New Roman" panose="02020503050405090304" pitchFamily="18" charset="0"/>
              </a:rPr>
              <a:t>和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503050405090304" pitchFamily="18" charset="0"/>
              </a:rPr>
              <a:t>方向</a:t>
            </a:r>
            <a:endParaRPr kumimoji="1" lang="zh-CN" altLang="en-US" sz="3200" b="1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四、矢量和标量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740" y="1983105"/>
            <a:ext cx="8227695" cy="317373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</a:rPr>
              <a:t>标量(</a:t>
            </a:r>
            <a:r>
              <a:rPr lang="en-US" altLang="zh-CN" sz="3200" b="1" i="1" dirty="0">
                <a:solidFill>
                  <a:srgbClr val="FF0000"/>
                </a:solidFill>
              </a:rPr>
              <a:t>scalar</a:t>
            </a:r>
            <a:r>
              <a:rPr lang="en-US" altLang="zh-CN" sz="3200" b="1" dirty="0">
                <a:solidFill>
                  <a:srgbClr val="FF0000"/>
                </a:solidFill>
              </a:rPr>
              <a:t>)：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只有大小，没有方向的物理量。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如：路程，时间、温度、质量。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遵循代数运算法则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四、矢量和标量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973218"/>
            <a:ext cx="901134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rgbClr val="FF0000"/>
                </a:solidFill>
              </a:rPr>
              <a:t>负号</a:t>
            </a:r>
            <a:r>
              <a:rPr lang="zh-CN" altLang="en-US" sz="3200" b="1" dirty="0"/>
              <a:t>在</a:t>
            </a:r>
            <a:r>
              <a:rPr lang="zh-CN" altLang="en-US" sz="3200" b="1" dirty="0">
                <a:solidFill>
                  <a:srgbClr val="FF0000"/>
                </a:solidFill>
              </a:rPr>
              <a:t>矢量</a:t>
            </a:r>
            <a:r>
              <a:rPr lang="zh-CN" altLang="en-US" sz="3200" b="1" dirty="0"/>
              <a:t>中的</a:t>
            </a:r>
            <a:r>
              <a:rPr lang="zh-CN" altLang="en-US" sz="3200" b="1" dirty="0" smtClean="0"/>
              <a:t>含义：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表示与规定的正方向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方向相反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/>
              <a:t>例如：把向</a:t>
            </a:r>
            <a:r>
              <a:rPr lang="zh-CN" altLang="en-US" sz="3200" dirty="0" smtClean="0"/>
              <a:t>东规定为正方向，位移</a:t>
            </a:r>
            <a:r>
              <a:rPr lang="en-US" altLang="zh-CN" sz="3200" dirty="0" smtClean="0"/>
              <a:t>3m</a:t>
            </a:r>
            <a:r>
              <a:rPr lang="zh-CN" altLang="en-US" sz="3200" dirty="0"/>
              <a:t>记为</a:t>
            </a:r>
            <a:r>
              <a:rPr lang="en-US" altLang="zh-CN" sz="3200" dirty="0"/>
              <a:t>+3m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 smtClean="0"/>
              <a:t>           则</a:t>
            </a:r>
            <a:r>
              <a:rPr lang="zh-CN" altLang="en-US" sz="3200" dirty="0"/>
              <a:t>向西</a:t>
            </a:r>
            <a:r>
              <a:rPr lang="en-US" altLang="zh-CN" sz="3200" dirty="0"/>
              <a:t>3m</a:t>
            </a:r>
            <a:r>
              <a:rPr lang="zh-CN" altLang="en-US" sz="3200" dirty="0"/>
              <a:t>可记为</a:t>
            </a:r>
            <a:r>
              <a:rPr lang="en-US" altLang="zh-CN" sz="3200" dirty="0"/>
              <a:t>-3m</a:t>
            </a:r>
            <a:endParaRPr lang="zh-CN" altLang="en-US" sz="3200" dirty="0"/>
          </a:p>
          <a:p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169" y="1112297"/>
            <a:ext cx="1368152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补充：</a:t>
            </a:r>
            <a:endParaRPr lang="zh-CN" altLang="en-US" sz="40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6672064" y="5733256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3647728" y="5751693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6080" y="5157192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+3m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63752" y="5157192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-3m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75620" y="5490083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4232" y="5490083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东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四、矢量和标量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6636060" y="2780928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611724" y="2799365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0076" y="2204864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+3m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27748" y="2204864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-3m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39616" y="2537755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</a:t>
            </a:r>
            <a:endParaRPr lang="zh-CN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8228" y="2537755"/>
            <a:ext cx="172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东</a:t>
            </a:r>
            <a:endParaRPr lang="zh-CN" alt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95600" y="3393866"/>
            <a:ext cx="45582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它俩的位移谁大？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903" y="3455421"/>
            <a:ext cx="382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大小相等，方向不同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7608" y="4438853"/>
            <a:ext cx="7164288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矢量的正负表示方向，不代表大小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1425" y="1260475"/>
            <a:ext cx="9007475" cy="45262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/>
              <a:t>1</a:t>
            </a:r>
            <a:r>
              <a:rPr lang="zh-CN" altLang="en-US" sz="3200" dirty="0" smtClean="0"/>
              <a:t>、参加运动会</a:t>
            </a:r>
            <a:r>
              <a:rPr lang="en-US" altLang="zh-CN" sz="3200" dirty="0" smtClean="0"/>
              <a:t>400</a:t>
            </a:r>
            <a:r>
              <a:rPr lang="zh-CN" altLang="en-US" sz="3200" dirty="0" smtClean="0"/>
              <a:t>米赛跑的同学，跑完全程下来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）他的路程是？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）他的位移是？</a:t>
            </a:r>
            <a:endParaRPr lang="zh-CN" altLang="en-US" sz="3200" dirty="0"/>
          </a:p>
        </p:txBody>
      </p:sp>
      <p:pic>
        <p:nvPicPr>
          <p:cNvPr id="4098" name="Picture 2" descr="C:\Users\lenovo\Desktop\timg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377922"/>
            <a:ext cx="4392488" cy="32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614" y="289218"/>
            <a:ext cx="1368152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练习：</a:t>
            </a:r>
            <a:endParaRPr lang="zh-CN" altLang="en-US" sz="40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7968" y="1781319"/>
            <a:ext cx="1980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400m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996" y="2367429"/>
            <a:ext cx="1980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0m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1412776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、关于位移和路程，下列说法正确的是（       ）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A.</a:t>
            </a:r>
            <a:r>
              <a:rPr lang="zh-CN" altLang="en-US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在某一段时间内物体运动的位移为零，则该物体不一定是静止的</a:t>
            </a:r>
            <a:endParaRPr lang="en-US" altLang="zh-CN" sz="3200" b="1" dirty="0" smtClean="0">
              <a:solidFill>
                <a:srgbClr val="002060"/>
              </a:solidFill>
              <a:latin typeface="+mj-lt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B.</a:t>
            </a:r>
            <a:r>
              <a:rPr lang="zh-CN" altLang="en-US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在某一时间内物体运动的路程为零，则该物体一定时静止的</a:t>
            </a:r>
            <a:endParaRPr lang="en-US" altLang="zh-CN" sz="3200" b="1" dirty="0" smtClean="0">
              <a:solidFill>
                <a:srgbClr val="002060"/>
              </a:solidFill>
              <a:latin typeface="+mj-lt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C.</a:t>
            </a:r>
            <a:r>
              <a:rPr lang="zh-CN" altLang="en-US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在直线运动中，物体的位移大小等于其路程</a:t>
            </a:r>
            <a:endParaRPr lang="en-US" altLang="zh-CN" sz="3200" b="1" dirty="0" smtClean="0">
              <a:solidFill>
                <a:srgbClr val="002060"/>
              </a:solidFill>
              <a:latin typeface="+mj-lt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D.</a:t>
            </a:r>
            <a:r>
              <a:rPr lang="zh-CN" altLang="en-US" sz="3200" b="1" dirty="0" smtClean="0">
                <a:solidFill>
                  <a:srgbClr val="002060"/>
                </a:solidFill>
                <a:latin typeface="+mj-lt"/>
                <a:ea typeface="楷体" panose="02010609060101010101" pitchFamily="49" charset="-122"/>
              </a:rPr>
              <a:t>在曲线运动中，物体的位移大小小于路程</a:t>
            </a:r>
            <a:endParaRPr lang="zh-CN" altLang="en-US" sz="3200" b="1" dirty="0">
              <a:solidFill>
                <a:srgbClr val="002060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714" y="1412776"/>
            <a:ext cx="20162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ABD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459" y="297220"/>
            <a:ext cx="1368152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练习：</a:t>
            </a:r>
            <a:endParaRPr lang="zh-CN" altLang="en-US" sz="40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一、时刻和时间间隔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3632" y="2348880"/>
            <a:ext cx="180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8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点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216" y="2420888"/>
            <a:ext cx="180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40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分钟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0216" y="4077072"/>
            <a:ext cx="180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分钟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592" y="4005064"/>
            <a:ext cx="1800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9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点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30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分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47528" y="2204864"/>
            <a:ext cx="2736304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19536" y="3284984"/>
            <a:ext cx="2592288" cy="521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时间点（时刻）</a:t>
            </a:r>
            <a:endParaRPr lang="zh-CN" altLang="en-US" sz="2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92144" y="2204864"/>
            <a:ext cx="2736304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464152" y="3068960"/>
            <a:ext cx="2592288" cy="953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时间段</a:t>
            </a:r>
            <a:endParaRPr lang="en-US" altLang="zh-CN" sz="2800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（时间间隔）</a:t>
            </a:r>
            <a:endParaRPr lang="zh-CN" altLang="en-US" sz="2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AutoShape 46"/>
          <p:cNvSpPr>
            <a:spLocks noChangeArrowheads="1"/>
          </p:cNvSpPr>
          <p:nvPr/>
        </p:nvSpPr>
        <p:spPr bwMode="gray">
          <a:xfrm rot="5400000">
            <a:off x="6463233" y="3003498"/>
            <a:ext cx="772790" cy="1085031"/>
          </a:xfrm>
          <a:prstGeom prst="upArrow">
            <a:avLst>
              <a:gd name="adj1" fmla="val 51013"/>
              <a:gd name="adj2" fmla="val 71631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AutoShape 46"/>
          <p:cNvSpPr>
            <a:spLocks noChangeArrowheads="1"/>
          </p:cNvSpPr>
          <p:nvPr/>
        </p:nvSpPr>
        <p:spPr bwMode="gray">
          <a:xfrm rot="16200000" flipH="1">
            <a:off x="4749987" y="3004079"/>
            <a:ext cx="772790" cy="1085031"/>
          </a:xfrm>
          <a:prstGeom prst="upArrow">
            <a:avLst>
              <a:gd name="adj1" fmla="val 51013"/>
              <a:gd name="adj2" fmla="val 71631"/>
            </a:avLst>
          </a:prstGeom>
          <a:gradFill rotWithShape="1">
            <a:gsLst>
              <a:gs pos="0">
                <a:srgbClr val="EC823A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8485"/>
          <a:stretch>
            <a:fillRect/>
          </a:stretch>
        </p:blipFill>
        <p:spPr>
          <a:xfrm>
            <a:off x="681037" y="1400175"/>
            <a:ext cx="10829925" cy="37133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48723" y="191757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571500" y="465455"/>
            <a:ext cx="49409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五、直线运动的位移</a:t>
            </a:r>
            <a:endParaRPr lang="zh-CN" altLang="en-US"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2210718" y="2788591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 flipH="1">
            <a:off x="3291805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 flipH="1">
            <a:off x="3795043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H="1">
            <a:off x="4345905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>
            <a:off x="4849143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H="1">
            <a:off x="5379368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H="1">
            <a:off x="5882605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>
            <a:off x="6433468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6936705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7481218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7984455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2786980" y="2644129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6" name="Object 31"/>
          <p:cNvGraphicFramePr>
            <a:graphicFrameLocks noChangeAspect="1"/>
          </p:cNvGraphicFramePr>
          <p:nvPr/>
        </p:nvGraphicFramePr>
        <p:xfrm>
          <a:off x="4234780" y="2764779"/>
          <a:ext cx="2190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公式" r:id="rId1" imgW="127000" imgH="177165" progId="Equation.3">
                  <p:embed/>
                </p:oleObj>
              </mc:Choice>
              <mc:Fallback>
                <p:oleObj name="公式" r:id="rId1" imgW="1270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34780" y="2764779"/>
                        <a:ext cx="2190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2"/>
          <p:cNvGraphicFramePr>
            <a:graphicFrameLocks noChangeAspect="1"/>
          </p:cNvGraphicFramePr>
          <p:nvPr/>
        </p:nvGraphicFramePr>
        <p:xfrm>
          <a:off x="4772943" y="2764779"/>
          <a:ext cx="1555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公式" r:id="rId3" imgW="88900" imgH="164465" progId="Equation.3">
                  <p:embed/>
                </p:oleObj>
              </mc:Choice>
              <mc:Fallback>
                <p:oleObj name="公式" r:id="rId3" imgW="88900" imgH="1644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72943" y="2764779"/>
                        <a:ext cx="1555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/>
          <p:cNvGraphicFramePr>
            <a:graphicFrameLocks noChangeAspect="1"/>
          </p:cNvGraphicFramePr>
          <p:nvPr/>
        </p:nvGraphicFramePr>
        <p:xfrm>
          <a:off x="5293643" y="2775891"/>
          <a:ext cx="219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公式" r:id="rId5" imgW="127000" imgH="165100" progId="Equation.3">
                  <p:embed/>
                </p:oleObj>
              </mc:Choice>
              <mc:Fallback>
                <p:oleObj name="公式" r:id="rId5" imgW="1270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93643" y="2775891"/>
                        <a:ext cx="2190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4"/>
          <p:cNvGraphicFramePr>
            <a:graphicFrameLocks noChangeAspect="1"/>
          </p:cNvGraphicFramePr>
          <p:nvPr/>
        </p:nvGraphicFramePr>
        <p:xfrm>
          <a:off x="5785768" y="2780654"/>
          <a:ext cx="1968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公式" r:id="rId7" imgW="114300" imgH="177800" progId="Equation.3">
                  <p:embed/>
                </p:oleObj>
              </mc:Choice>
              <mc:Fallback>
                <p:oleObj name="公式" r:id="rId7" imgW="1143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85768" y="2780654"/>
                        <a:ext cx="1968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5"/>
          <p:cNvGraphicFramePr>
            <a:graphicFrameLocks noChangeAspect="1"/>
          </p:cNvGraphicFramePr>
          <p:nvPr/>
        </p:nvGraphicFramePr>
        <p:xfrm>
          <a:off x="6336630" y="2775891"/>
          <a:ext cx="219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公式" r:id="rId9" imgW="127000" imgH="165100" progId="Equation.3">
                  <p:embed/>
                </p:oleObj>
              </mc:Choice>
              <mc:Fallback>
                <p:oleObj name="公式" r:id="rId9" imgW="1270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36630" y="2775891"/>
                        <a:ext cx="2190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6"/>
          <p:cNvGraphicFramePr>
            <a:graphicFrameLocks noChangeAspect="1"/>
          </p:cNvGraphicFramePr>
          <p:nvPr/>
        </p:nvGraphicFramePr>
        <p:xfrm>
          <a:off x="6855743" y="2780654"/>
          <a:ext cx="1968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公式" r:id="rId11" imgW="114300" imgH="177800" progId="Equation.3">
                  <p:embed/>
                </p:oleObj>
              </mc:Choice>
              <mc:Fallback>
                <p:oleObj name="公式" r:id="rId11" imgW="1143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5743" y="2780654"/>
                        <a:ext cx="1968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/>
        </p:nvGraphicFramePr>
        <p:xfrm>
          <a:off x="7395493" y="2764779"/>
          <a:ext cx="2190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公式" r:id="rId13" imgW="127000" imgH="177165" progId="Equation.3">
                  <p:embed/>
                </p:oleObj>
              </mc:Choice>
              <mc:Fallback>
                <p:oleObj name="公式" r:id="rId13" imgW="1270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95493" y="2764779"/>
                        <a:ext cx="2190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8"/>
          <p:cNvGraphicFramePr>
            <a:graphicFrameLocks noChangeAspect="1"/>
          </p:cNvGraphicFramePr>
          <p:nvPr/>
        </p:nvGraphicFramePr>
        <p:xfrm>
          <a:off x="7874918" y="2780654"/>
          <a:ext cx="2222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公式" r:id="rId15" imgW="127000" imgH="177165" progId="Equation.3">
                  <p:embed/>
                </p:oleObj>
              </mc:Choice>
              <mc:Fallback>
                <p:oleObj name="公式" r:id="rId15" imgW="1270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874918" y="2780654"/>
                        <a:ext cx="22225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9"/>
          <p:cNvGraphicFramePr>
            <a:graphicFrameLocks noChangeAspect="1"/>
          </p:cNvGraphicFramePr>
          <p:nvPr/>
        </p:nvGraphicFramePr>
        <p:xfrm>
          <a:off x="2482180" y="2764779"/>
          <a:ext cx="396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公式" r:id="rId17" imgW="228600" imgH="177800" progId="Equation.3">
                  <p:embed/>
                </p:oleObj>
              </mc:Choice>
              <mc:Fallback>
                <p:oleObj name="公式" r:id="rId17" imgW="2286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82180" y="2764779"/>
                        <a:ext cx="396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0"/>
          <p:cNvGraphicFramePr>
            <a:graphicFrameLocks noChangeAspect="1"/>
          </p:cNvGraphicFramePr>
          <p:nvPr/>
        </p:nvGraphicFramePr>
        <p:xfrm>
          <a:off x="2979068" y="2758429"/>
          <a:ext cx="393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公式" r:id="rId19" imgW="228600" imgH="165100" progId="Equation.3">
                  <p:embed/>
                </p:oleObj>
              </mc:Choice>
              <mc:Fallback>
                <p:oleObj name="公式" r:id="rId19" imgW="2286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9068" y="2758429"/>
                        <a:ext cx="3937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1"/>
          <p:cNvGraphicFramePr>
            <a:graphicFrameLocks noChangeAspect="1"/>
          </p:cNvGraphicFramePr>
          <p:nvPr/>
        </p:nvGraphicFramePr>
        <p:xfrm>
          <a:off x="3534693" y="2772716"/>
          <a:ext cx="352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公式" r:id="rId21" imgW="203200" imgH="165100" progId="Equation.3">
                  <p:embed/>
                </p:oleObj>
              </mc:Choice>
              <mc:Fallback>
                <p:oleObj name="公式" r:id="rId21" imgW="2032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34693" y="2772716"/>
                        <a:ext cx="3524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2"/>
          <p:cNvGraphicFramePr>
            <a:graphicFrameLocks noChangeAspect="1"/>
          </p:cNvGraphicFramePr>
          <p:nvPr/>
        </p:nvGraphicFramePr>
        <p:xfrm>
          <a:off x="8443243" y="2644129"/>
          <a:ext cx="681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公式" r:id="rId23" imgW="330200" imgH="177800" progId="Equation.3">
                  <p:embed/>
                </p:oleObj>
              </mc:Choice>
              <mc:Fallback>
                <p:oleObj name="公式" r:id="rId23" imgW="3302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43243" y="2644129"/>
                        <a:ext cx="6810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3"/>
          <p:cNvGraphicFramePr>
            <a:graphicFrameLocks noChangeAspect="1"/>
          </p:cNvGraphicFramePr>
          <p:nvPr/>
        </p:nvGraphicFramePr>
        <p:xfrm>
          <a:off x="4206205" y="2331391"/>
          <a:ext cx="301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公式" r:id="rId25" imgW="152400" imgH="177800" progId="Equation.3">
                  <p:embed/>
                </p:oleObj>
              </mc:Choice>
              <mc:Fallback>
                <p:oleObj name="公式" r:id="rId25" imgW="1524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06205" y="2331391"/>
                        <a:ext cx="301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4"/>
          <p:cNvGraphicFramePr>
            <a:graphicFrameLocks noChangeAspect="1"/>
          </p:cNvGraphicFramePr>
          <p:nvPr/>
        </p:nvGraphicFramePr>
        <p:xfrm>
          <a:off x="3152105" y="2331391"/>
          <a:ext cx="301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公式" r:id="rId27" imgW="152400" imgH="177800" progId="Equation.3">
                  <p:embed/>
                </p:oleObj>
              </mc:Choice>
              <mc:Fallback>
                <p:oleObj name="公式" r:id="rId27" imgW="1524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52105" y="2331391"/>
                        <a:ext cx="301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5"/>
          <p:cNvGraphicFramePr>
            <a:graphicFrameLocks noChangeAspect="1"/>
          </p:cNvGraphicFramePr>
          <p:nvPr/>
        </p:nvGraphicFramePr>
        <p:xfrm>
          <a:off x="4706020" y="2290116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公式" r:id="rId29" imgW="152400" imgH="165100" progId="Equation.3">
                  <p:embed/>
                </p:oleObj>
              </mc:Choice>
              <mc:Fallback>
                <p:oleObj name="公式" r:id="rId29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06020" y="2290116"/>
                        <a:ext cx="3016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7"/>
          <p:cNvGraphicFramePr>
            <a:graphicFrameLocks noChangeAspect="1"/>
          </p:cNvGraphicFramePr>
          <p:nvPr/>
        </p:nvGraphicFramePr>
        <p:xfrm>
          <a:off x="7770507" y="2292826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公式" r:id="rId31" imgW="152400" imgH="165100" progId="Equation.3">
                  <p:embed/>
                </p:oleObj>
              </mc:Choice>
              <mc:Fallback>
                <p:oleObj name="公式" r:id="rId31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0507" y="2292826"/>
                        <a:ext cx="3016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8"/>
          <p:cNvGraphicFramePr>
            <a:graphicFrameLocks noChangeAspect="1"/>
          </p:cNvGraphicFramePr>
          <p:nvPr/>
        </p:nvGraphicFramePr>
        <p:xfrm>
          <a:off x="7765872" y="1829607"/>
          <a:ext cx="437166" cy="49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公式" r:id="rId33" imgW="190500" imgH="215900" progId="Equation.3">
                  <p:embed/>
                </p:oleObj>
              </mc:Choice>
              <mc:Fallback>
                <p:oleObj name="公式" r:id="rId33" imgW="190500" imgH="215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65872" y="1829607"/>
                        <a:ext cx="437166" cy="498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9"/>
          <p:cNvGraphicFramePr>
            <a:graphicFrameLocks noChangeAspect="1"/>
          </p:cNvGraphicFramePr>
          <p:nvPr/>
        </p:nvGraphicFramePr>
        <p:xfrm>
          <a:off x="4663565" y="1869201"/>
          <a:ext cx="437166" cy="49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5" imgW="190500" imgH="215900" progId="Equation.DSMT4">
                  <p:embed/>
                </p:oleObj>
              </mc:Choice>
              <mc:Fallback>
                <p:oleObj name="Equation" r:id="rId35" imgW="1905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63565" y="1869201"/>
                        <a:ext cx="437166" cy="498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本框 42"/>
          <p:cNvSpPr txBox="1"/>
          <p:nvPr/>
        </p:nvSpPr>
        <p:spPr>
          <a:xfrm>
            <a:off x="423985" y="1178680"/>
            <a:ext cx="1118852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位移的数值等于末位置的坐标</a:t>
            </a:r>
            <a:r>
              <a:rPr lang="en-US" altLang="zh-CN" sz="2400" b="1" i="1">
                <a:latin typeface="Times New Roman" panose="02020503050405090304" pitchFamily="18" charset="0"/>
                <a:ea typeface="微软雅黑" panose="020B0503020204020204" pitchFamily="34" charset="-122"/>
                <a:cs typeface="Times New Roman" panose="02020503050405090304" pitchFamily="18" charset="0"/>
              </a:rPr>
              <a:t>x</a:t>
            </a:r>
            <a:r>
              <a:rPr lang="en-US" altLang="zh-CN" sz="2400" b="1" i="1" baseline="-25000">
                <a:latin typeface="Times New Roman" panose="02020503050405090304" pitchFamily="18" charset="0"/>
                <a:ea typeface="微软雅黑" panose="020B0503020204020204" pitchFamily="34" charset="-122"/>
                <a:cs typeface="Times New Roman" panose="02020503050405090304" pitchFamily="18" charset="0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减去初位置的坐标</a:t>
            </a:r>
            <a:r>
              <a:rPr lang="en-US" altLang="zh-CN" sz="2400" b="1" i="1">
                <a:latin typeface="Times New Roman" panose="02020503050405090304" pitchFamily="18" charset="0"/>
                <a:ea typeface="微软雅黑" panose="020B0503020204020204" pitchFamily="34" charset="-122"/>
                <a:cs typeface="Times New Roman" panose="02020503050405090304" pitchFamily="18" charset="0"/>
              </a:rPr>
              <a:t>x</a:t>
            </a:r>
            <a:r>
              <a:rPr lang="en-US" altLang="zh-CN" sz="2400" b="1" i="1" baseline="-25000">
                <a:latin typeface="Times New Roman" panose="02020503050405090304" pitchFamily="18" charset="0"/>
                <a:ea typeface="微软雅黑" panose="020B0503020204020204" pitchFamily="34" charset="-122"/>
                <a:cs typeface="Times New Roman" panose="02020503050405090304" pitchFamily="18" charset="0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，即                     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4" name="Object 50"/>
          <p:cNvGraphicFramePr>
            <a:graphicFrameLocks noChangeAspect="1"/>
          </p:cNvGraphicFramePr>
          <p:nvPr/>
        </p:nvGraphicFramePr>
        <p:xfrm>
          <a:off x="8396093" y="1242306"/>
          <a:ext cx="17319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7" imgW="17678400" imgH="5486400" progId="Equation.DSMT4">
                  <p:embed/>
                </p:oleObj>
              </mc:Choice>
              <mc:Fallback>
                <p:oleObj name="Equation" r:id="rId37" imgW="176784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8396093" y="1242306"/>
                        <a:ext cx="1731962" cy="539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箭头: 右 44"/>
          <p:cNvSpPr/>
          <p:nvPr/>
        </p:nvSpPr>
        <p:spPr>
          <a:xfrm>
            <a:off x="5147030" y="2038292"/>
            <a:ext cx="2513837" cy="20552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47879" y="3809844"/>
            <a:ext cx="755515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小车从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点运动到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点，那么小车从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运动到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的位移：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337945" y="4498340"/>
            <a:ext cx="4586605" cy="509270"/>
            <a:chOff x="2107" y="7084"/>
            <a:chExt cx="7223" cy="802"/>
          </a:xfrm>
        </p:grpSpPr>
        <p:graphicFrame>
          <p:nvGraphicFramePr>
            <p:cNvPr id="48" name="Object 50"/>
            <p:cNvGraphicFramePr>
              <a:graphicFrameLocks noChangeAspect="1"/>
            </p:cNvGraphicFramePr>
            <p:nvPr/>
          </p:nvGraphicFramePr>
          <p:xfrm>
            <a:off x="2107" y="7084"/>
            <a:ext cx="291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公式" r:id="rId39" imgW="786765" imgH="215900" progId="Equation.3">
                    <p:embed/>
                  </p:oleObj>
                </mc:Choice>
                <mc:Fallback>
                  <p:oleObj name="公式" r:id="rId39" imgW="786765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107" y="7084"/>
                          <a:ext cx="291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Object 51"/>
                <p:cNvSpPr txBox="1"/>
                <p:nvPr/>
              </p:nvSpPr>
              <p:spPr>
                <a:xfrm>
                  <a:off x="5022" y="7116"/>
                  <a:ext cx="4308" cy="7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zh-CN" alt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zh-CN" altLang="en-US" sz="2400"/>
                </a:p>
              </p:txBody>
            </p:sp>
          </mc:Choice>
          <mc:Fallback>
            <p:sp>
              <p:nvSpPr>
                <p:cNvPr id="81" name="Object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" y="7116"/>
                  <a:ext cx="4308" cy="757"/>
                </a:xfrm>
                <a:prstGeom prst="rect">
                  <a:avLst/>
                </a:prstGeom>
                <a:blipFill rotWithShape="1">
                  <a:blip r:embed="rId41"/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</p:grp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674182" y="4548509"/>
            <a:ext cx="3700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（方向沿</a:t>
            </a:r>
            <a:r>
              <a:rPr lang="en-US" altLang="zh-CN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轴正方向）</a:t>
            </a:r>
            <a:endParaRPr lang="zh-CN" altLang="en-US" sz="2400">
              <a:solidFill>
                <a:srgbClr val="D982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箭头: 右 56"/>
          <p:cNvSpPr/>
          <p:nvPr/>
        </p:nvSpPr>
        <p:spPr>
          <a:xfrm flipH="1">
            <a:off x="3450687" y="3301840"/>
            <a:ext cx="1212877" cy="231862"/>
          </a:xfrm>
          <a:prstGeom prst="rightArrow">
            <a:avLst/>
          </a:prstGeom>
          <a:solidFill>
            <a:srgbClr val="202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417005" y="5226477"/>
            <a:ext cx="1105109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小车从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点运动到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点位移是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359535" y="5772785"/>
            <a:ext cx="6120765" cy="602615"/>
            <a:chOff x="2141" y="9091"/>
            <a:chExt cx="9639" cy="94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Object 56"/>
                <p:cNvSpPr txBox="1"/>
                <p:nvPr/>
              </p:nvSpPr>
              <p:spPr>
                <a:xfrm>
                  <a:off x="2141" y="9091"/>
                  <a:ext cx="3849" cy="8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zh-CN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zh-CN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zh-CN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oMath>
                    </m:oMathPara>
                  </a14:m>
                  <a:endParaRPr lang="zh-CN" altLang="en-US" sz="2800" b="1"/>
                </a:p>
              </p:txBody>
            </p:sp>
          </mc:Choice>
          <mc:Fallback>
            <p:sp>
              <p:nvSpPr>
                <p:cNvPr id="84" name="Object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" y="9091"/>
                  <a:ext cx="3849" cy="898"/>
                </a:xfrm>
                <a:prstGeom prst="rect">
                  <a:avLst/>
                </a:prstGeom>
                <a:blipFill rotWithShape="1">
                  <a:blip r:embed="rId42"/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Object 57"/>
                <p:cNvSpPr txBox="1"/>
                <p:nvPr/>
              </p:nvSpPr>
              <p:spPr>
                <a:xfrm>
                  <a:off x="5718" y="9218"/>
                  <a:ext cx="6064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=(−</m:t>
                        </m:r>
                        <m:r>
                          <a:rPr lang="zh-CN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zh-CN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zh-CN" altLang="en-US" sz="2400" b="1"/>
                </a:p>
              </p:txBody>
            </p:sp>
          </mc:Choice>
          <mc:Fallback>
            <p:sp>
              <p:nvSpPr>
                <p:cNvPr id="85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8" y="9218"/>
                  <a:ext cx="6064" cy="822"/>
                </a:xfrm>
                <a:prstGeom prst="rect">
                  <a:avLst/>
                </a:prstGeom>
                <a:blipFill rotWithShape="1">
                  <a:blip r:embed="rId43"/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 </a:t>
                  </a:r>
                </a:p>
              </p:txBody>
            </p:sp>
          </mc:Fallback>
        </mc:AlternateContent>
      </p:grp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6428346" y="5858027"/>
            <a:ext cx="3700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（方向沿</a:t>
            </a:r>
            <a:r>
              <a:rPr lang="en-US" altLang="zh-CN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轴负方向）</a:t>
            </a:r>
            <a:endParaRPr lang="zh-CN" altLang="en-US" sz="2400">
              <a:solidFill>
                <a:srgbClr val="D982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图文框 68"/>
          <p:cNvSpPr/>
          <p:nvPr/>
        </p:nvSpPr>
        <p:spPr>
          <a:xfrm>
            <a:off x="4833165" y="4507330"/>
            <a:ext cx="807492" cy="536425"/>
          </a:xfrm>
          <a:prstGeom prst="frame">
            <a:avLst>
              <a:gd name="adj1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图文框 69"/>
          <p:cNvSpPr/>
          <p:nvPr/>
        </p:nvSpPr>
        <p:spPr>
          <a:xfrm>
            <a:off x="5889069" y="5802981"/>
            <a:ext cx="807492" cy="536425"/>
          </a:xfrm>
          <a:prstGeom prst="frame">
            <a:avLst>
              <a:gd name="adj1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 flipV="1">
            <a:off x="6652077" y="4672303"/>
            <a:ext cx="2719926" cy="11497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5619715" y="4500276"/>
            <a:ext cx="3754929" cy="7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9339781" y="3951012"/>
            <a:ext cx="2087283" cy="1135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2029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正负表示方向，与大小无关</a:t>
            </a:r>
            <a:endParaRPr lang="zh-CN" altLang="en-US" sz="2400" b="1">
              <a:solidFill>
                <a:srgbClr val="2029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0038" y="55738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D98201"/>
                </a:solidFill>
              </a:rPr>
              <a:t>位移在坐标轴上的表示</a:t>
            </a:r>
            <a:endParaRPr lang="zh-CN" altLang="en-US" sz="2400" b="1">
              <a:solidFill>
                <a:srgbClr val="D98201"/>
              </a:solidFill>
            </a:endParaRPr>
          </a:p>
        </p:txBody>
      </p:sp>
      <p:graphicFrame>
        <p:nvGraphicFramePr>
          <p:cNvPr id="36" name="Object 49"/>
          <p:cNvGraphicFramePr>
            <a:graphicFrameLocks noChangeAspect="1"/>
          </p:cNvGraphicFramePr>
          <p:nvPr/>
        </p:nvGraphicFramePr>
        <p:xfrm>
          <a:off x="4685790" y="3085861"/>
          <a:ext cx="437166" cy="49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Equation" r:id="rId44" imgW="190500" imgH="215900" progId="Equation.DSMT4">
                  <p:embed/>
                </p:oleObj>
              </mc:Choice>
              <mc:Fallback>
                <p:oleObj name="Equation" r:id="rId44" imgW="1905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85790" y="3085861"/>
                        <a:ext cx="437166" cy="498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2996565" y="3228975"/>
            <a:ext cx="773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Apple Chancery" panose="03020702040506060504" charset="0"/>
                <a:ea typeface="雅痞-简" panose="020F0603040207020204" charset="-122"/>
                <a:cs typeface="Apple Chancery" panose="03020702040506060504" charset="0"/>
              </a:rPr>
              <a:t>X</a:t>
            </a:r>
            <a:r>
              <a:rPr lang="en-US" altLang="zh-CN" b="1" baseline="-25000">
                <a:latin typeface="Apple Chancery" panose="03020702040506060504" charset="0"/>
                <a:ea typeface="雅痞-简" panose="020F0603040207020204" charset="-122"/>
                <a:cs typeface="Apple Chancery" panose="03020702040506060504" charset="0"/>
              </a:rPr>
              <a:t>C</a:t>
            </a:r>
            <a:endParaRPr lang="en-US" altLang="zh-CN" b="1" baseline="-25000">
              <a:latin typeface="Apple Chancery" panose="03020702040506060504" charset="0"/>
              <a:ea typeface="雅痞-简" panose="020F0603040207020204" charset="-122"/>
              <a:cs typeface="Apple Chancery" panose="030207020405060605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7" grpId="0" bldLvl="0" animBg="1"/>
      <p:bldP spid="50" grpId="0" bldLvl="0" animBg="1"/>
      <p:bldP spid="57" grpId="0" bldLvl="0" animBg="1"/>
      <p:bldP spid="58" grpId="0" bldLvl="0" animBg="1"/>
      <p:bldP spid="61" grpId="0" bldLvl="0" animBg="1"/>
      <p:bldP spid="69" grpId="0" bldLvl="0" animBg="1"/>
      <p:bldP spid="70" grpId="0" bldLvl="0" animBg="1"/>
      <p:bldP spid="80" grpId="0" bldLvl="0" animBg="1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8487"/>
          <a:stretch>
            <a:fillRect/>
          </a:stretch>
        </p:blipFill>
        <p:spPr>
          <a:xfrm>
            <a:off x="344010" y="1206391"/>
            <a:ext cx="11734800" cy="37917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42013" y="23614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233" t="1585" r="233" b="18061"/>
          <a:stretch>
            <a:fillRect/>
          </a:stretch>
        </p:blipFill>
        <p:spPr>
          <a:xfrm>
            <a:off x="469129" y="1016771"/>
            <a:ext cx="11449050" cy="22502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66773" y="16157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458604" y="507716"/>
            <a:ext cx="5208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六、位移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时间图象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25036" y="997380"/>
            <a:ext cx="6639705" cy="57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物理意义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：描述物体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位移随时间的变化关系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18774" y="1725317"/>
            <a:ext cx="6882306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图线上任意一点的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横纵坐标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表示物体在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某一时刻所处的位置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.</a:t>
            </a:r>
            <a:endParaRPr lang="en-US" altLang="zh-CN" sz="24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256" y="1571449"/>
            <a:ext cx="3575558" cy="316299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048007" y="346076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t</a:t>
            </a:r>
            <a:endParaRPr lang="en-US" altLang="zh-CN" sz="2400"/>
          </a:p>
        </p:txBody>
      </p:sp>
      <p:sp>
        <p:nvSpPr>
          <p:cNvPr id="29" name="文本框 28"/>
          <p:cNvSpPr txBox="1"/>
          <p:nvPr/>
        </p:nvSpPr>
        <p:spPr>
          <a:xfrm>
            <a:off x="916544" y="1464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x</a:t>
            </a:r>
            <a:endParaRPr lang="en-US" altLang="zh-CN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2441359" y="2753450"/>
            <a:ext cx="0" cy="79899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1216627" y="4482606"/>
            <a:ext cx="23699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263904" y="352332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t</a:t>
            </a:r>
            <a:r>
              <a:rPr lang="en-US" altLang="zh-CN" sz="1400" b="1">
                <a:solidFill>
                  <a:srgbClr val="D98201"/>
                </a:solidFill>
              </a:rPr>
              <a:t>1</a:t>
            </a:r>
            <a:endParaRPr lang="zh-CN" altLang="en-US" b="1">
              <a:solidFill>
                <a:srgbClr val="D9820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3352" y="254764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s</a:t>
            </a:r>
            <a:r>
              <a:rPr lang="en-US" altLang="zh-CN" sz="1400" b="1">
                <a:solidFill>
                  <a:srgbClr val="D98201"/>
                </a:solidFill>
              </a:rPr>
              <a:t>1</a:t>
            </a:r>
            <a:endParaRPr lang="zh-CN" altLang="en-US" b="1">
              <a:solidFill>
                <a:srgbClr val="D9820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505844" y="24644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A</a:t>
            </a:r>
            <a:endParaRPr lang="zh-CN" altLang="en-US" b="1">
              <a:solidFill>
                <a:srgbClr val="D9820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681533" y="12312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甲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062898" y="16494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乙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12079" y="17253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丙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1644" y="5822909"/>
            <a:ext cx="458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图像只描述：</a:t>
            </a:r>
            <a:r>
              <a:rPr lang="zh-CN" altLang="en-US" sz="1800" b="1">
                <a:latin typeface="黑体" pitchFamily="49" charset="-122"/>
                <a:ea typeface="黑体" pitchFamily="49" charset="-122"/>
              </a:rPr>
              <a:t>直线运动，曲线运动不可描述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910950" y="3818263"/>
            <a:ext cx="543739" cy="307777"/>
          </a:xfrm>
          <a:prstGeom prst="rect">
            <a:avLst/>
          </a:prstGeom>
          <a:solidFill>
            <a:srgbClr val="202950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时间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6758" y="1519047"/>
            <a:ext cx="543739" cy="307777"/>
          </a:xfrm>
          <a:prstGeom prst="rect">
            <a:avLst/>
          </a:prstGeom>
          <a:solidFill>
            <a:srgbClr val="202950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位移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73758" y="12689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+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625262" y="1370544"/>
            <a:ext cx="94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FF0000"/>
                </a:solidFill>
              </a:rPr>
              <a:t>正方向</a:t>
            </a:r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206798" y="45700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-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84236" y="4734443"/>
            <a:ext cx="94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zh-CN" altLang="en-US" sz="1800">
                <a:solidFill>
                  <a:srgbClr val="FF0000"/>
                </a:solidFill>
              </a:rPr>
              <a:t>方向</a:t>
            </a:r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936968" y="34093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o</a:t>
            </a:r>
            <a:endParaRPr lang="en-US" altLang="zh-CN" sz="2400"/>
          </a:p>
        </p:txBody>
      </p:sp>
      <p:cxnSp>
        <p:nvCxnSpPr>
          <p:cNvPr id="56" name="直接连接符 55"/>
          <p:cNvCxnSpPr/>
          <p:nvPr/>
        </p:nvCxnSpPr>
        <p:spPr>
          <a:xfrm>
            <a:off x="2401602" y="4068904"/>
            <a:ext cx="1596224" cy="602467"/>
          </a:xfrm>
          <a:prstGeom prst="line">
            <a:avLst/>
          </a:prstGeom>
          <a:ln w="28575">
            <a:solidFill>
              <a:srgbClr val="202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270647" y="352332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t</a:t>
            </a:r>
            <a:r>
              <a:rPr lang="en-US" altLang="zh-CN" sz="1400" b="1">
                <a:solidFill>
                  <a:srgbClr val="D98201"/>
                </a:solidFill>
              </a:rPr>
              <a:t>2</a:t>
            </a:r>
            <a:endParaRPr lang="zh-CN" altLang="en-US" b="1">
              <a:solidFill>
                <a:srgbClr val="D98201"/>
              </a:solidFill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3586578" y="3553788"/>
            <a:ext cx="0" cy="92881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1168391" y="2749449"/>
            <a:ext cx="1272968" cy="400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857614" y="4267285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s</a:t>
            </a:r>
            <a:r>
              <a:rPr lang="en-US" altLang="zh-CN" sz="1400" b="1">
                <a:solidFill>
                  <a:srgbClr val="00B050"/>
                </a:solidFill>
              </a:rPr>
              <a:t>2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490201" y="4531713"/>
            <a:ext cx="3513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B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300786" y="2961434"/>
            <a:ext cx="6098958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A</a:t>
            </a:r>
            <a:r>
              <a:rPr lang="zh-CN" altLang="en-US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点：</a:t>
            </a:r>
            <a:r>
              <a:rPr lang="en-US" altLang="zh-CN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t1</a:t>
            </a:r>
            <a:r>
              <a:rPr lang="zh-CN" altLang="en-US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时刻，在位移的正方向的</a:t>
            </a:r>
            <a:r>
              <a:rPr lang="en-US" altLang="zh-CN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s1</a:t>
            </a:r>
            <a:r>
              <a:rPr lang="zh-CN" altLang="en-US" sz="2400" b="1">
                <a:solidFill>
                  <a:srgbClr val="E59901"/>
                </a:solidFill>
                <a:latin typeface="黑体" pitchFamily="49" charset="-122"/>
                <a:ea typeface="黑体" pitchFamily="49" charset="-122"/>
              </a:rPr>
              <a:t>位置</a:t>
            </a:r>
            <a:endParaRPr lang="en-US" altLang="zh-CN" sz="2400" b="1">
              <a:solidFill>
                <a:srgbClr val="E59901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点：</a:t>
            </a:r>
            <a:r>
              <a:rPr lang="en-US" altLang="zh-CN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t2</a:t>
            </a:r>
            <a:r>
              <a:rPr lang="zh-CN" altLang="en-US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时刻，在位移负方向的</a:t>
            </a:r>
            <a:r>
              <a:rPr lang="en-US" altLang="zh-CN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s2</a:t>
            </a:r>
            <a:r>
              <a:rPr lang="zh-CN" altLang="en-US" sz="2400" b="1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位置</a:t>
            </a:r>
            <a:endParaRPr lang="en-US" altLang="zh-CN" sz="2400" b="1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048007" y="44933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丁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4996794" y="5676847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H="1">
            <a:off x="6077881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 flipH="1">
            <a:off x="6581119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 flipH="1">
            <a:off x="7131981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flipH="1">
            <a:off x="7635219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 flipH="1">
            <a:off x="8165444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 flipH="1">
            <a:off x="8668681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5" name="Line 26"/>
          <p:cNvSpPr>
            <a:spLocks noChangeShapeType="1"/>
          </p:cNvSpPr>
          <p:nvPr/>
        </p:nvSpPr>
        <p:spPr bwMode="auto">
          <a:xfrm flipH="1">
            <a:off x="9219544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7" name="Line 27"/>
          <p:cNvSpPr>
            <a:spLocks noChangeShapeType="1"/>
          </p:cNvSpPr>
          <p:nvPr/>
        </p:nvSpPr>
        <p:spPr bwMode="auto">
          <a:xfrm flipH="1">
            <a:off x="9722781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 flipH="1">
            <a:off x="10267294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" name="Line 29"/>
          <p:cNvSpPr>
            <a:spLocks noChangeShapeType="1"/>
          </p:cNvSpPr>
          <p:nvPr/>
        </p:nvSpPr>
        <p:spPr bwMode="auto">
          <a:xfrm flipH="1">
            <a:off x="10770531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 flipH="1">
            <a:off x="5573056" y="5532385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17" name="Object 42"/>
          <p:cNvGraphicFramePr>
            <a:graphicFrameLocks noChangeAspect="1"/>
          </p:cNvGraphicFramePr>
          <p:nvPr/>
        </p:nvGraphicFramePr>
        <p:xfrm>
          <a:off x="11229975" y="5532438"/>
          <a:ext cx="681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公式" r:id="rId2" imgW="330200" imgH="177800" progId="Equation.3">
                  <p:embed/>
                </p:oleObj>
              </mc:Choice>
              <mc:Fallback>
                <p:oleObj name="公式" r:id="rId2" imgW="3302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229975" y="5532438"/>
                        <a:ext cx="6810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43"/>
          <p:cNvGraphicFramePr>
            <a:graphicFrameLocks noChangeAspect="1"/>
          </p:cNvGraphicFramePr>
          <p:nvPr/>
        </p:nvGraphicFramePr>
        <p:xfrm>
          <a:off x="6992281" y="5219647"/>
          <a:ext cx="301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公式" r:id="rId4" imgW="152400" imgH="177800" progId="Equation.3">
                  <p:embed/>
                </p:oleObj>
              </mc:Choice>
              <mc:Fallback>
                <p:oleObj name="公式" r:id="rId4" imgW="1524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992281" y="5219647"/>
                        <a:ext cx="301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/>
        </p:nvGraphicFramePr>
        <p:xfrm>
          <a:off x="8512674" y="5205360"/>
          <a:ext cx="3016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公式" r:id="rId6" imgW="152400" imgH="165100" progId="Equation.3">
                  <p:embed/>
                </p:oleObj>
              </mc:Choice>
              <mc:Fallback>
                <p:oleObj name="公式" r:id="rId6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12674" y="5205360"/>
                        <a:ext cx="3016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47"/>
          <p:cNvGraphicFramePr>
            <a:graphicFrameLocks noChangeAspect="1"/>
          </p:cNvGraphicFramePr>
          <p:nvPr/>
        </p:nvGraphicFramePr>
        <p:xfrm>
          <a:off x="5356721" y="5186310"/>
          <a:ext cx="43267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公式" r:id="rId8" imgW="152400" imgH="165100" progId="Equation.3">
                  <p:embed/>
                </p:oleObj>
              </mc:Choice>
              <mc:Fallback>
                <p:oleObj name="公式" r:id="rId8" imgW="1524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6721" y="5186310"/>
                        <a:ext cx="43267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文本框 125"/>
          <p:cNvSpPr txBox="1"/>
          <p:nvPr/>
        </p:nvSpPr>
        <p:spPr>
          <a:xfrm>
            <a:off x="8526519" y="484204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t</a:t>
            </a:r>
            <a:r>
              <a:rPr lang="en-US" altLang="zh-CN" sz="1400" b="1">
                <a:solidFill>
                  <a:srgbClr val="D98201"/>
                </a:solidFill>
              </a:rPr>
              <a:t>1</a:t>
            </a:r>
            <a:endParaRPr lang="zh-CN" altLang="en-US" b="1">
              <a:solidFill>
                <a:srgbClr val="D98201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5412458" y="484204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t</a:t>
            </a:r>
            <a:r>
              <a:rPr lang="en-US" altLang="zh-CN" sz="1400" b="1">
                <a:solidFill>
                  <a:srgbClr val="00B050"/>
                </a:solidFill>
              </a:rPr>
              <a:t>2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8475223" y="581318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s</a:t>
            </a:r>
            <a:r>
              <a:rPr lang="en-US" altLang="zh-CN" sz="1400" b="1">
                <a:solidFill>
                  <a:srgbClr val="D98201"/>
                </a:solidFill>
              </a:rPr>
              <a:t>1</a:t>
            </a:r>
            <a:endParaRPr lang="zh-CN" altLang="en-US" b="1">
              <a:solidFill>
                <a:srgbClr val="D98201"/>
              </a:solidFill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5386810" y="575718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B050"/>
                </a:solidFill>
              </a:rPr>
              <a:t>s</a:t>
            </a:r>
            <a:r>
              <a:rPr lang="en-US" altLang="zh-CN" sz="1400" b="1">
                <a:solidFill>
                  <a:srgbClr val="00B050"/>
                </a:solidFill>
              </a:rPr>
              <a:t>2</a:t>
            </a:r>
            <a:endParaRPr lang="zh-CN" altLang="en-US" b="1">
              <a:solidFill>
                <a:srgbClr val="00B050"/>
              </a:solidFill>
            </a:endParaRPr>
          </a:p>
        </p:txBody>
      </p:sp>
      <p:sp>
        <p:nvSpPr>
          <p:cNvPr id="131" name="TextBox 31"/>
          <p:cNvSpPr txBox="1"/>
          <p:nvPr/>
        </p:nvSpPr>
        <p:spPr>
          <a:xfrm>
            <a:off x="5218774" y="392651"/>
            <a:ext cx="52085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基础概念</a:t>
            </a:r>
            <a:endParaRPr lang="zh-CN" altLang="en-US" sz="2000" b="1">
              <a:solidFill>
                <a:srgbClr val="D982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V="1">
            <a:off x="1206798" y="4077715"/>
            <a:ext cx="1227382" cy="15537"/>
          </a:xfrm>
          <a:prstGeom prst="line">
            <a:avLst/>
          </a:prstGeom>
          <a:ln w="28575">
            <a:solidFill>
              <a:srgbClr val="202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6" grpId="0"/>
      <p:bldP spid="37" grpId="0"/>
      <p:bldP spid="38" grpId="0"/>
      <p:bldP spid="45" grpId="0"/>
      <p:bldP spid="46" grpId="0"/>
      <p:bldP spid="47" grpId="0"/>
      <p:bldP spid="49" grpId="0"/>
      <p:bldP spid="51" grpId="0"/>
      <p:bldP spid="52" grpId="0"/>
      <p:bldP spid="53" grpId="0"/>
      <p:bldP spid="57" grpId="0"/>
      <p:bldP spid="65" grpId="0"/>
      <p:bldP spid="66" grpId="0"/>
      <p:bldP spid="68" grpId="0"/>
      <p:bldP spid="126" grpId="0"/>
      <p:bldP spid="127" grpId="0"/>
      <p:bldP spid="129" grpId="0"/>
      <p:bldP spid="1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1"/>
          <p:cNvSpPr txBox="1"/>
          <p:nvPr/>
        </p:nvSpPr>
        <p:spPr>
          <a:xfrm>
            <a:off x="458604" y="507716"/>
            <a:ext cx="5208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六、位移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时间图象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4845912" y="338438"/>
            <a:ext cx="52085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>
                <a:solidFill>
                  <a:srgbClr val="D98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运动信息的解读</a:t>
            </a:r>
            <a:endParaRPr lang="zh-CN" altLang="en-US" sz="2000" b="1">
              <a:solidFill>
                <a:srgbClr val="D982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31"/>
          <p:cNvSpPr txBox="1"/>
          <p:nvPr/>
        </p:nvSpPr>
        <p:spPr>
          <a:xfrm>
            <a:off x="6091874" y="900753"/>
            <a:ext cx="4470738" cy="61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2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位置：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轴的正负轴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256" y="1571449"/>
            <a:ext cx="3575558" cy="316299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048007" y="346076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t</a:t>
            </a:r>
            <a:endParaRPr lang="en-US" altLang="zh-CN" sz="2400"/>
          </a:p>
        </p:txBody>
      </p:sp>
      <p:sp>
        <p:nvSpPr>
          <p:cNvPr id="35" name="文本框 34"/>
          <p:cNvSpPr txBox="1"/>
          <p:nvPr/>
        </p:nvSpPr>
        <p:spPr>
          <a:xfrm>
            <a:off x="916544" y="1464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x</a:t>
            </a:r>
            <a:endParaRPr lang="en-US" altLang="zh-CN"/>
          </a:p>
        </p:txBody>
      </p:sp>
      <p:sp>
        <p:nvSpPr>
          <p:cNvPr id="41" name="文本框 40"/>
          <p:cNvSpPr txBox="1"/>
          <p:nvPr/>
        </p:nvSpPr>
        <p:spPr>
          <a:xfrm>
            <a:off x="2304425" y="12359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甲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62898" y="16494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乙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19339" y="29682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丙</a:t>
            </a:r>
            <a:endParaRPr lang="zh-CN" altLang="en-US" b="1">
              <a:solidFill>
                <a:srgbClr val="20295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10950" y="3818263"/>
            <a:ext cx="543739" cy="307777"/>
          </a:xfrm>
          <a:prstGeom prst="rect">
            <a:avLst/>
          </a:prstGeom>
          <a:solidFill>
            <a:srgbClr val="202950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时间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6758" y="1519047"/>
            <a:ext cx="543739" cy="307777"/>
          </a:xfrm>
          <a:prstGeom prst="rect">
            <a:avLst/>
          </a:prstGeom>
          <a:solidFill>
            <a:srgbClr val="202950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位移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73758" y="12689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+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10066" y="1074918"/>
            <a:ext cx="94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>
                <a:solidFill>
                  <a:srgbClr val="FF0000"/>
                </a:solidFill>
              </a:rPr>
              <a:t>正方向</a:t>
            </a:r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1206798" y="417016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-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403082" y="4355156"/>
            <a:ext cx="94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负</a:t>
            </a:r>
            <a:r>
              <a:rPr lang="zh-CN" altLang="en-US" sz="1800">
                <a:solidFill>
                  <a:srgbClr val="FF0000"/>
                </a:solidFill>
              </a:rPr>
              <a:t>方向</a:t>
            </a:r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936968" y="34093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/>
              <a:t>o</a:t>
            </a:r>
            <a:endParaRPr lang="en-US" altLang="zh-CN" sz="2400"/>
          </a:p>
        </p:txBody>
      </p:sp>
      <p:cxnSp>
        <p:nvCxnSpPr>
          <p:cNvPr id="51" name="直接连接符 50"/>
          <p:cNvCxnSpPr/>
          <p:nvPr/>
        </p:nvCxnSpPr>
        <p:spPr>
          <a:xfrm>
            <a:off x="2401602" y="4068904"/>
            <a:ext cx="1596224" cy="602467"/>
          </a:xfrm>
          <a:prstGeom prst="line">
            <a:avLst/>
          </a:prstGeom>
          <a:ln w="28575">
            <a:solidFill>
              <a:srgbClr val="202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4048007" y="44933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202950"/>
                </a:solidFill>
              </a:rPr>
              <a:t>丁</a:t>
            </a:r>
            <a:endParaRPr lang="zh-CN" altLang="en-US" b="1">
              <a:solidFill>
                <a:srgbClr val="202950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1206798" y="4077715"/>
            <a:ext cx="1227382" cy="15537"/>
          </a:xfrm>
          <a:prstGeom prst="line">
            <a:avLst/>
          </a:prstGeom>
          <a:ln w="28575">
            <a:solidFill>
              <a:srgbClr val="2029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408117" y="13344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00B0F0"/>
                </a:solidFill>
              </a:rPr>
              <a:t>+</a:t>
            </a:r>
            <a:endParaRPr lang="en-US" altLang="zh-CN" sz="3600">
              <a:solidFill>
                <a:srgbClr val="00B0F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46664" y="282978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00B0F0"/>
                </a:solidFill>
              </a:rPr>
              <a:t>-</a:t>
            </a:r>
            <a:endParaRPr lang="en-US" altLang="zh-CN" sz="3600">
              <a:solidFill>
                <a:srgbClr val="00B0F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03360" y="3642268"/>
            <a:ext cx="103425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aseline="-25000">
                <a:solidFill>
                  <a:srgbClr val="00B0F0"/>
                </a:solidFill>
              </a:rPr>
              <a:t>斜率为</a:t>
            </a:r>
            <a:r>
              <a:rPr lang="en-US" altLang="zh-CN" sz="2800" baseline="-25000">
                <a:solidFill>
                  <a:srgbClr val="00B0F0"/>
                </a:solidFill>
              </a:rPr>
              <a:t>0</a:t>
            </a:r>
            <a:endParaRPr lang="en-US" altLang="zh-CN" sz="2800" baseline="-25000">
              <a:solidFill>
                <a:srgbClr val="00B0F0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69560" y="1068735"/>
            <a:ext cx="711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baseline="-25000">
                <a:solidFill>
                  <a:srgbClr val="00B0F0"/>
                </a:solidFill>
              </a:rPr>
              <a:t>斜率</a:t>
            </a:r>
            <a:endParaRPr lang="zh-CN" altLang="en-US" sz="2400" b="1"/>
          </a:p>
        </p:txBody>
      </p:sp>
      <p:sp>
        <p:nvSpPr>
          <p:cNvPr id="65" name="文本框 64"/>
          <p:cNvSpPr txBox="1"/>
          <p:nvPr/>
        </p:nvSpPr>
        <p:spPr>
          <a:xfrm>
            <a:off x="3592212" y="2835820"/>
            <a:ext cx="711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baseline="-25000">
                <a:solidFill>
                  <a:srgbClr val="00B0F0"/>
                </a:solidFill>
              </a:rPr>
              <a:t>斜率</a:t>
            </a:r>
            <a:endParaRPr lang="zh-CN" altLang="en-US" sz="2400" b="1"/>
          </a:p>
        </p:txBody>
      </p:sp>
      <p:sp>
        <p:nvSpPr>
          <p:cNvPr id="66" name="文本框 65"/>
          <p:cNvSpPr txBox="1"/>
          <p:nvPr/>
        </p:nvSpPr>
        <p:spPr>
          <a:xfrm>
            <a:off x="2263904" y="352332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D98201"/>
                </a:solidFill>
              </a:rPr>
              <a:t>t</a:t>
            </a:r>
            <a:r>
              <a:rPr lang="en-US" altLang="zh-CN" sz="1400" b="1">
                <a:solidFill>
                  <a:srgbClr val="D98201"/>
                </a:solidFill>
              </a:rPr>
              <a:t>3</a:t>
            </a:r>
            <a:endParaRPr lang="zh-CN" altLang="en-US" b="1">
              <a:solidFill>
                <a:srgbClr val="D98201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2434180" y="3547799"/>
            <a:ext cx="0" cy="52110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31"/>
          <p:cNvSpPr txBox="1"/>
          <p:nvPr/>
        </p:nvSpPr>
        <p:spPr>
          <a:xfrm>
            <a:off x="6091874" y="1549177"/>
            <a:ext cx="4470738" cy="2038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20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运动方向：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斜率 的正负</a:t>
            </a:r>
            <a:endParaRPr lang="en-US" altLang="zh-CN" sz="20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甲：正方向运动</a:t>
            </a:r>
            <a:endParaRPr lang="en-US" altLang="zh-CN" sz="20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丙：负方向运动</a:t>
            </a:r>
            <a:endParaRPr lang="en-US" altLang="zh-CN" sz="20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丁：</a:t>
            </a:r>
            <a:r>
              <a:rPr lang="en-US" altLang="zh-CN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0-t3,   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31"/>
          <p:cNvSpPr txBox="1"/>
          <p:nvPr/>
        </p:nvSpPr>
        <p:spPr>
          <a:xfrm>
            <a:off x="6091874" y="3663083"/>
            <a:ext cx="4470738" cy="13360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运动快慢：斜率 的大小（倾斜程度）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斜率为定值：匀速直线运动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（直线甲，丙）</a:t>
            </a:r>
            <a:endParaRPr lang="en-US" altLang="zh-CN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斜率不为定值：变速直线运动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（曲线乙）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1695120" y="5715785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2776207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flipH="1">
            <a:off x="3279445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 flipH="1">
            <a:off x="3830307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flipH="1">
            <a:off x="4333545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 flipH="1">
            <a:off x="4863770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5" name="Line 25"/>
          <p:cNvSpPr>
            <a:spLocks noChangeShapeType="1"/>
          </p:cNvSpPr>
          <p:nvPr/>
        </p:nvSpPr>
        <p:spPr bwMode="auto">
          <a:xfrm flipH="1">
            <a:off x="5367007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 flipH="1">
            <a:off x="5917870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9" name="Line 27"/>
          <p:cNvSpPr>
            <a:spLocks noChangeShapeType="1"/>
          </p:cNvSpPr>
          <p:nvPr/>
        </p:nvSpPr>
        <p:spPr bwMode="auto">
          <a:xfrm flipH="1">
            <a:off x="6421107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 flipH="1">
            <a:off x="6965620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3" name="Line 29"/>
          <p:cNvSpPr>
            <a:spLocks noChangeShapeType="1"/>
          </p:cNvSpPr>
          <p:nvPr/>
        </p:nvSpPr>
        <p:spPr bwMode="auto">
          <a:xfrm flipH="1">
            <a:off x="7468857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 flipH="1">
            <a:off x="2271382" y="557132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97" name="Object 42"/>
          <p:cNvGraphicFramePr>
            <a:graphicFrameLocks noChangeAspect="1"/>
          </p:cNvGraphicFramePr>
          <p:nvPr/>
        </p:nvGraphicFramePr>
        <p:xfrm>
          <a:off x="7928301" y="5571376"/>
          <a:ext cx="681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公式" r:id="rId2" imgW="330200" imgH="177800" progId="Equation.3">
                  <p:embed/>
                </p:oleObj>
              </mc:Choice>
              <mc:Fallback>
                <p:oleObj name="公式" r:id="rId2" imgW="3302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28301" y="5571376"/>
                        <a:ext cx="6810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43"/>
          <p:cNvGraphicFramePr>
            <a:graphicFrameLocks noChangeAspect="1"/>
          </p:cNvGraphicFramePr>
          <p:nvPr/>
        </p:nvGraphicFramePr>
        <p:xfrm>
          <a:off x="3673006" y="5804029"/>
          <a:ext cx="301625" cy="30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公式" r:id="rId4" imgW="152400" imgH="177800" progId="Equation.3">
                  <p:embed/>
                </p:oleObj>
              </mc:Choice>
              <mc:Fallback>
                <p:oleObj name="公式" r:id="rId4" imgW="1524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3006" y="5804029"/>
                        <a:ext cx="301625" cy="303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矩形 117"/>
          <p:cNvSpPr/>
          <p:nvPr/>
        </p:nvSpPr>
        <p:spPr>
          <a:xfrm>
            <a:off x="3641649" y="5346453"/>
            <a:ext cx="454450" cy="352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甲</a:t>
            </a:r>
            <a:endParaRPr lang="zh-CN" altLang="en-US"/>
          </a:p>
        </p:txBody>
      </p:sp>
      <p:cxnSp>
        <p:nvCxnSpPr>
          <p:cNvPr id="120" name="直接箭头连接符 119"/>
          <p:cNvCxnSpPr/>
          <p:nvPr/>
        </p:nvCxnSpPr>
        <p:spPr>
          <a:xfrm>
            <a:off x="3542177" y="5236045"/>
            <a:ext cx="7375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1691403" y="5354907"/>
            <a:ext cx="454450" cy="352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丁</a:t>
            </a:r>
            <a:endParaRPr lang="zh-CN" altLang="en-US"/>
          </a:p>
        </p:txBody>
      </p:sp>
      <p:cxnSp>
        <p:nvCxnSpPr>
          <p:cNvPr id="122" name="直接箭头连接符 121"/>
          <p:cNvCxnSpPr/>
          <p:nvPr/>
        </p:nvCxnSpPr>
        <p:spPr>
          <a:xfrm flipH="1">
            <a:off x="1319937" y="5165024"/>
            <a:ext cx="9514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框 123"/>
          <p:cNvSpPr txBox="1"/>
          <p:nvPr/>
        </p:nvSpPr>
        <p:spPr>
          <a:xfrm>
            <a:off x="1391269" y="5745974"/>
            <a:ext cx="120577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aseline="-25000">
                <a:solidFill>
                  <a:srgbClr val="FF0000"/>
                </a:solidFill>
              </a:rPr>
              <a:t>0-t3  </a:t>
            </a:r>
            <a:r>
              <a:rPr lang="zh-CN" altLang="en-US" sz="2800" baseline="-25000">
                <a:solidFill>
                  <a:srgbClr val="FF0000"/>
                </a:solidFill>
              </a:rPr>
              <a:t>静止</a:t>
            </a:r>
            <a:endParaRPr lang="en-US" altLang="zh-CN" sz="2800" baseline="-25000">
              <a:solidFill>
                <a:srgbClr val="FF0000"/>
              </a:solidFill>
            </a:endParaRPr>
          </a:p>
        </p:txBody>
      </p:sp>
      <p:sp>
        <p:nvSpPr>
          <p:cNvPr id="126" name="Line 19"/>
          <p:cNvSpPr>
            <a:spLocks noChangeShapeType="1"/>
          </p:cNvSpPr>
          <p:nvPr/>
        </p:nvSpPr>
        <p:spPr bwMode="auto">
          <a:xfrm>
            <a:off x="1688659" y="6569310"/>
            <a:ext cx="6264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7" name="Line 20"/>
          <p:cNvSpPr>
            <a:spLocks noChangeShapeType="1"/>
          </p:cNvSpPr>
          <p:nvPr/>
        </p:nvSpPr>
        <p:spPr bwMode="auto">
          <a:xfrm flipH="1">
            <a:off x="2769746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" name="Line 21"/>
          <p:cNvSpPr>
            <a:spLocks noChangeShapeType="1"/>
          </p:cNvSpPr>
          <p:nvPr/>
        </p:nvSpPr>
        <p:spPr bwMode="auto">
          <a:xfrm flipH="1">
            <a:off x="3272984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 flipH="1">
            <a:off x="3823846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" name="Line 23"/>
          <p:cNvSpPr>
            <a:spLocks noChangeShapeType="1"/>
          </p:cNvSpPr>
          <p:nvPr/>
        </p:nvSpPr>
        <p:spPr bwMode="auto">
          <a:xfrm flipH="1">
            <a:off x="4327084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1" name="Line 24"/>
          <p:cNvSpPr>
            <a:spLocks noChangeShapeType="1"/>
          </p:cNvSpPr>
          <p:nvPr/>
        </p:nvSpPr>
        <p:spPr bwMode="auto">
          <a:xfrm flipH="1">
            <a:off x="4857309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>
            <a:off x="5360546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3" name="Line 26"/>
          <p:cNvSpPr>
            <a:spLocks noChangeShapeType="1"/>
          </p:cNvSpPr>
          <p:nvPr/>
        </p:nvSpPr>
        <p:spPr bwMode="auto">
          <a:xfrm flipH="1">
            <a:off x="5911409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>
            <a:off x="6414646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5" name="Line 28"/>
          <p:cNvSpPr>
            <a:spLocks noChangeShapeType="1"/>
          </p:cNvSpPr>
          <p:nvPr/>
        </p:nvSpPr>
        <p:spPr bwMode="auto">
          <a:xfrm flipH="1">
            <a:off x="6959159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6" name="Line 29"/>
          <p:cNvSpPr>
            <a:spLocks noChangeShapeType="1"/>
          </p:cNvSpPr>
          <p:nvPr/>
        </p:nvSpPr>
        <p:spPr bwMode="auto">
          <a:xfrm flipH="1">
            <a:off x="7462396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7" name="Line 30"/>
          <p:cNvSpPr>
            <a:spLocks noChangeShapeType="1"/>
          </p:cNvSpPr>
          <p:nvPr/>
        </p:nvSpPr>
        <p:spPr bwMode="auto">
          <a:xfrm flipH="1">
            <a:off x="2264921" y="6424848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38" name="Object 42"/>
          <p:cNvGraphicFramePr>
            <a:graphicFrameLocks noChangeAspect="1"/>
          </p:cNvGraphicFramePr>
          <p:nvPr/>
        </p:nvGraphicFramePr>
        <p:xfrm>
          <a:off x="7921840" y="6424901"/>
          <a:ext cx="681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公式" r:id="rId6" imgW="330200" imgH="177800" progId="Equation.3">
                  <p:embed/>
                </p:oleObj>
              </mc:Choice>
              <mc:Fallback>
                <p:oleObj name="公式" r:id="rId6" imgW="330200" imgH="177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21840" y="6424901"/>
                        <a:ext cx="6810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9" name="直接箭头连接符 138"/>
          <p:cNvCxnSpPr/>
          <p:nvPr/>
        </p:nvCxnSpPr>
        <p:spPr>
          <a:xfrm flipH="1" flipV="1">
            <a:off x="3394162" y="6129319"/>
            <a:ext cx="872289" cy="1928"/>
          </a:xfrm>
          <a:prstGeom prst="straightConnector1">
            <a:avLst/>
          </a:prstGeom>
          <a:ln w="57150">
            <a:solidFill>
              <a:srgbClr val="2029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3641649" y="6242418"/>
            <a:ext cx="454450" cy="352424"/>
          </a:xfrm>
          <a:prstGeom prst="rect">
            <a:avLst/>
          </a:prstGeom>
          <a:solidFill>
            <a:srgbClr val="202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丙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8923"/>
          <a:stretch>
            <a:fillRect/>
          </a:stretch>
        </p:blipFill>
        <p:spPr>
          <a:xfrm>
            <a:off x="690562" y="1119187"/>
            <a:ext cx="10810875" cy="4207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69624" y="11191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087" y="830339"/>
            <a:ext cx="11582400" cy="971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4101" r="34252" b="7385"/>
          <a:stretch>
            <a:fillRect/>
          </a:stretch>
        </p:blipFill>
        <p:spPr>
          <a:xfrm>
            <a:off x="581487" y="1801890"/>
            <a:ext cx="7514948" cy="45190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9519" y="13691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807700" y="10439400"/>
            <a:ext cx="444500" cy="317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432750" y="479059"/>
            <a:ext cx="52085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七、位移和时间的测量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>
          <a:xfrm>
            <a:off x="437465" y="1537928"/>
            <a:ext cx="3125766" cy="405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/>
              <a:t>秒表</a:t>
            </a:r>
            <a:endParaRPr lang="zh-CN" altLang="en-US"/>
          </a:p>
        </p:txBody>
      </p:sp>
      <p:sp>
        <p:nvSpPr>
          <p:cNvPr id="4" name="文本占位符 4"/>
          <p:cNvSpPr txBox="1"/>
          <p:nvPr/>
        </p:nvSpPr>
        <p:spPr>
          <a:xfrm>
            <a:off x="3991436" y="1410701"/>
            <a:ext cx="3125652" cy="4093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/>
              <a:t>电磁打点计时器</a:t>
            </a:r>
            <a:endParaRPr lang="zh-CN" altLang="en-US"/>
          </a:p>
        </p:txBody>
      </p:sp>
      <p:pic>
        <p:nvPicPr>
          <p:cNvPr id="5" name="内容占位符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>
            <a:fillRect/>
          </a:stretch>
        </p:blipFill>
        <p:spPr>
          <a:xfrm>
            <a:off x="4304082" y="2033602"/>
            <a:ext cx="2500360" cy="2156659"/>
          </a:xfrm>
          <a:prstGeom prst="rect">
            <a:avLst/>
          </a:prstGeom>
        </p:spPr>
      </p:pic>
      <p:pic>
        <p:nvPicPr>
          <p:cNvPr id="408" name="图片 4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68" y="2024778"/>
            <a:ext cx="1889307" cy="2075446"/>
          </a:xfrm>
          <a:prstGeom prst="rect">
            <a:avLst/>
          </a:prstGeom>
        </p:spPr>
      </p:pic>
      <p:sp>
        <p:nvSpPr>
          <p:cNvPr id="409" name="文本占位符 4"/>
          <p:cNvSpPr txBox="1"/>
          <p:nvPr/>
        </p:nvSpPr>
        <p:spPr>
          <a:xfrm>
            <a:off x="7117088" y="1820086"/>
            <a:ext cx="3125652" cy="4093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zh-CN" altLang="en-US"/>
          </a:p>
        </p:txBody>
      </p:sp>
      <p:sp>
        <p:nvSpPr>
          <p:cNvPr id="411" name="文本框 410"/>
          <p:cNvSpPr txBox="1"/>
          <p:nvPr/>
        </p:nvSpPr>
        <p:spPr>
          <a:xfrm>
            <a:off x="7366130" y="1859635"/>
            <a:ext cx="3877985" cy="212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E59901"/>
                </a:solidFill>
              </a:rPr>
              <a:t>应用</a:t>
            </a:r>
            <a:r>
              <a:rPr lang="zh-CN" altLang="en-US" b="1"/>
              <a:t>：</a:t>
            </a:r>
            <a:r>
              <a:rPr lang="zh-CN" altLang="en-US"/>
              <a:t>学校实验室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E59901"/>
                </a:solidFill>
              </a:rPr>
              <a:t>工作电压</a:t>
            </a:r>
            <a:r>
              <a:rPr lang="zh-CN" altLang="en-US">
                <a:solidFill>
                  <a:srgbClr val="E59901"/>
                </a:solidFill>
              </a:rPr>
              <a:t>：</a:t>
            </a:r>
            <a:r>
              <a:rPr lang="en-US" altLang="zh-CN"/>
              <a:t>4-6V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E59901"/>
                </a:solidFill>
              </a:rPr>
              <a:t>特点</a:t>
            </a:r>
            <a:r>
              <a:rPr lang="zh-CN" altLang="en-US" b="1"/>
              <a:t>：</a:t>
            </a:r>
            <a:endParaRPr lang="en-US" altLang="zh-CN" b="1"/>
          </a:p>
          <a:p>
            <a:pPr>
              <a:lnSpc>
                <a:spcPct val="150000"/>
              </a:lnSpc>
            </a:pPr>
            <a:r>
              <a:rPr lang="zh-CN" altLang="en-US"/>
              <a:t>时间间隔相同，连续打点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电源频率：</a:t>
            </a:r>
            <a:r>
              <a:rPr lang="en-US" altLang="zh-CN"/>
              <a:t>50HZ	 </a:t>
            </a:r>
            <a:r>
              <a:rPr lang="zh-CN" altLang="en-US"/>
              <a:t>每</a:t>
            </a:r>
            <a:r>
              <a:rPr lang="en-US" altLang="zh-CN"/>
              <a:t>0.02s,</a:t>
            </a:r>
            <a:r>
              <a:rPr lang="zh-CN" altLang="en-US"/>
              <a:t>打点一次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409" grpId="0" build="p"/>
      <p:bldP spid="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一、时刻和时间间隔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预习题：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</a:rPr>
              <a:t>、什么是时刻、时间间隔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？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）时刻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描述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一个时间点的量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）时间间隔</a:t>
            </a:r>
            <a:r>
              <a:rPr lang="zh-CN" altLang="en-US" sz="2800" dirty="0" smtClean="0"/>
              <a:t>：</a:t>
            </a:r>
            <a:endParaRPr lang="zh-CN" altLang="en-US" sz="2800" dirty="0" smtClean="0"/>
          </a:p>
          <a:p>
            <a:pPr marL="0" indent="0">
              <a:buNone/>
            </a:pPr>
            <a:r>
              <a:rPr lang="zh-CN" altLang="en-US" sz="2800" dirty="0" smtClean="0"/>
              <a:t>         </a:t>
            </a:r>
            <a:r>
              <a:rPr lang="en-US" altLang="zh-CN" sz="2800" dirty="0" smtClean="0"/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一个时间段的量，简称时间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一、时刻和时间间隔</a:t>
            </a:r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354" y="1412776"/>
            <a:ext cx="523875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altLang="zh-CN" b="1" dirty="0">
                <a:latin typeface="+mn-lt"/>
                <a:ea typeface="+mn-ea"/>
              </a:rPr>
              <a:t>2.</a:t>
            </a:r>
            <a:r>
              <a:rPr lang="zh-CN" altLang="en-US" b="1" dirty="0">
                <a:latin typeface="+mn-lt"/>
                <a:ea typeface="+mn-ea"/>
              </a:rPr>
              <a:t> 使用时间轴时的表示方法：</a:t>
            </a:r>
            <a:endParaRPr lang="zh-CN" altLang="en-US" b="1" dirty="0">
              <a:latin typeface="+mn-lt"/>
              <a:ea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670292" y="3448200"/>
            <a:ext cx="69847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359696" y="31601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988000" y="31601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544272" y="3140968"/>
            <a:ext cx="0" cy="28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91744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23792" y="32681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53955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87888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19936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384032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16080" y="3248936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46243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680176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184232" y="32489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5680" y="3448200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8</a:t>
            </a:r>
            <a:endParaRPr lang="zh-CN" alt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07968" y="3476728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9</a:t>
            </a:r>
            <a:endParaRPr lang="zh-CN" alt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84232" y="3476728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10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92344" y="3476728"/>
            <a:ext cx="936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/>
              <a:t>t</a:t>
            </a:r>
            <a:r>
              <a:rPr lang="en-US" altLang="zh-CN" sz="2800" b="1" dirty="0" smtClean="0"/>
              <a:t>/h</a:t>
            </a:r>
            <a:endParaRPr lang="zh-CN" altLang="en-US" sz="2800" b="1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8904312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264352" y="3268200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27648" y="3268168"/>
            <a:ext cx="0" cy="18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05336" y="5465028"/>
            <a:ext cx="5426968" cy="1168400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</p:spPr>
        <p:txBody>
          <a:bodyPr wrap="square"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时刻对应时间轴上的</a:t>
            </a:r>
            <a:r>
              <a:rPr lang="en-US" altLang="zh-CN" b="1" dirty="0"/>
              <a:t>_______</a:t>
            </a:r>
            <a:endParaRPr lang="en-US" altLang="zh-CN" b="1" dirty="0"/>
          </a:p>
          <a:p>
            <a:pPr algn="l" eaLnBrk="1" hangingPunct="1">
              <a:spcBef>
                <a:spcPct val="50000"/>
              </a:spcBef>
            </a:pPr>
            <a:r>
              <a:rPr lang="zh-CN" altLang="en-US" b="1" dirty="0"/>
              <a:t>时间间隔对应时间轴上</a:t>
            </a:r>
            <a:r>
              <a:rPr lang="zh-CN" altLang="en-US" b="1" dirty="0" smtClean="0"/>
              <a:t>的</a:t>
            </a:r>
            <a:r>
              <a:rPr lang="en-US" altLang="zh-CN" b="1" dirty="0" smtClean="0"/>
              <a:t>__</a:t>
            </a:r>
            <a:r>
              <a:rPr lang="zh-CN" altLang="en-US" b="1" dirty="0" smtClean="0"/>
              <a:t>_____</a:t>
            </a:r>
            <a:endParaRPr lang="zh-CN" altLang="en-US" b="1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7023248" y="5445224"/>
            <a:ext cx="990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527304" y="6093296"/>
            <a:ext cx="990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59696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87888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519936" y="3738338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248525" y="3709810"/>
            <a:ext cx="0" cy="9603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3575720" y="421853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654948" y="4225100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087888" y="450912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83732" y="4437112"/>
            <a:ext cx="1260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40min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7848" y="4695527"/>
            <a:ext cx="1260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10min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43972" y="4365104"/>
            <a:ext cx="1260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40min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359696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087888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5519936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235663" y="220486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83632" y="2165955"/>
            <a:ext cx="5703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上课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9816" y="2149405"/>
            <a:ext cx="5703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下课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07267" y="2165955"/>
            <a:ext cx="5703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上课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20136" y="2132856"/>
            <a:ext cx="57034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下课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 bldLvl="0" animBg="1"/>
      <p:bldP spid="29" grpId="0"/>
      <p:bldP spid="30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856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丰富的时间表述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333" r="40834" b="59259"/>
          <a:stretch>
            <a:fillRect/>
          </a:stretch>
        </p:blipFill>
        <p:spPr bwMode="auto">
          <a:xfrm>
            <a:off x="2927648" y="2446390"/>
            <a:ext cx="4536504" cy="127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27222" r="47500" b="61111"/>
          <a:stretch>
            <a:fillRect/>
          </a:stretch>
        </p:blipFill>
        <p:spPr bwMode="auto">
          <a:xfrm>
            <a:off x="1566631" y="1124744"/>
            <a:ext cx="542350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21111" r="40467" b="60000"/>
          <a:stretch>
            <a:fillRect/>
          </a:stretch>
        </p:blipFill>
        <p:spPr bwMode="auto">
          <a:xfrm>
            <a:off x="4278380" y="3822932"/>
            <a:ext cx="5346011" cy="126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19412" r="41042" b="59630"/>
          <a:stretch>
            <a:fillRect/>
          </a:stretch>
        </p:blipFill>
        <p:spPr bwMode="auto">
          <a:xfrm>
            <a:off x="5447928" y="5157192"/>
            <a:ext cx="5040052" cy="133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4655840" y="1340768"/>
            <a:ext cx="792088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439816" y="2564904"/>
            <a:ext cx="936104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159896" y="4149080"/>
            <a:ext cx="118813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336360" y="5229200"/>
            <a:ext cx="82809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一、时刻和时间间隔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3512" y="1332057"/>
            <a:ext cx="2448272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思考与讨论：</a:t>
            </a:r>
            <a:endParaRPr lang="zh-CN" altLang="en-US" sz="32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0" y="1340768"/>
            <a:ext cx="23762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秒内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28048" y="1340768"/>
            <a:ext cx="23762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秒末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35760" y="1919704"/>
            <a:ext cx="23762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秒初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28048" y="1916832"/>
            <a:ext cx="23762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）第</a:t>
            </a:r>
            <a:r>
              <a:rPr lang="en-US" altLang="zh-CN" sz="2800" b="1" i="1" dirty="0"/>
              <a:t>n</a:t>
            </a:r>
            <a:r>
              <a:rPr lang="zh-CN" altLang="en-US" sz="2800" dirty="0" smtClean="0"/>
              <a:t>秒</a:t>
            </a:r>
            <a:r>
              <a:rPr lang="zh-CN" altLang="en-US" sz="2800" dirty="0"/>
              <a:t>初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6472" y="2474893"/>
            <a:ext cx="6748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）第</a:t>
            </a:r>
            <a:r>
              <a:rPr lang="en-US" altLang="zh-CN" sz="2800" b="1" i="1" dirty="0"/>
              <a:t>n</a:t>
            </a:r>
            <a:r>
              <a:rPr lang="zh-CN" altLang="en-US" sz="2800" dirty="0" smtClean="0"/>
              <a:t>秒末。分别在时间轴上如何表示？</a:t>
            </a:r>
            <a:endParaRPr lang="en-US" altLang="zh-CN" sz="2800" dirty="0" smtClean="0"/>
          </a:p>
          <a:p>
            <a:r>
              <a:rPr lang="zh-CN" altLang="en-US" sz="2800" dirty="0" smtClean="0"/>
              <a:t>          它们是时刻还是时间间隔？</a:t>
            </a:r>
            <a:endParaRPr lang="zh-CN" altLang="en-US" sz="2800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032104" y="5095165"/>
            <a:ext cx="345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109200" y="5187240"/>
            <a:ext cx="59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i="1" dirty="0">
                <a:latin typeface="+mj-lt"/>
                <a:ea typeface="宋体" pitchFamily="2" charset="-122"/>
              </a:rPr>
              <a:t>t</a:t>
            </a:r>
            <a:r>
              <a:rPr lang="en-US" altLang="zh-CN" sz="2400" b="1" dirty="0">
                <a:latin typeface="+mj-lt"/>
                <a:ea typeface="宋体" pitchFamily="2" charset="-122"/>
              </a:rPr>
              <a:t>/s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280171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250878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194893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160715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649120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8630182" y="504919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631504" y="5095165"/>
            <a:ext cx="41764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231780" y="5095165"/>
            <a:ext cx="187233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35560" y="5123592"/>
            <a:ext cx="503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0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143672" y="5123592"/>
            <a:ext cx="503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1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080594" y="5131678"/>
            <a:ext cx="503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宋体" pitchFamily="2" charset="-122"/>
              </a:rPr>
              <a:t>2</a:t>
            </a:r>
            <a:endParaRPr lang="zh-CN" altLang="en-US" b="1">
              <a:latin typeface="+mn-lt"/>
              <a:ea typeface="宋体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016699" y="5138028"/>
            <a:ext cx="503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3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80386" y="5109453"/>
            <a:ext cx="7318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latin typeface="+mn-lt"/>
                <a:ea typeface="宋体" pitchFamily="2" charset="-122"/>
              </a:rPr>
              <a:t>n</a:t>
            </a:r>
            <a:r>
              <a:rPr lang="en-US" altLang="zh-CN" b="1" dirty="0">
                <a:latin typeface="+mn-lt"/>
                <a:ea typeface="宋体" pitchFamily="2" charset="-122"/>
              </a:rPr>
              <a:t>-1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532514" y="5138028"/>
            <a:ext cx="7318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 smtClean="0">
                <a:latin typeface="+mn-lt"/>
                <a:ea typeface="宋体" pitchFamily="2" charset="-122"/>
              </a:rPr>
              <a:t>n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206379" y="54564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194524" y="5492952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295799" y="5877894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51784" y="6021288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4255789" y="4221088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19736" y="3460938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99643" y="3820978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7691140" y="426191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34994" y="3861807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8684182" y="426191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42571" y="3861048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一、时刻和时间间隔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3512" y="1196752"/>
            <a:ext cx="3096344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补充全时间轴：</a:t>
            </a:r>
            <a:endParaRPr lang="zh-CN" altLang="en-US" sz="3200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032104" y="4375085"/>
            <a:ext cx="345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109200" y="4467160"/>
            <a:ext cx="595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i="1" dirty="0">
                <a:latin typeface="+mj-lt"/>
                <a:ea typeface="宋体" pitchFamily="2" charset="-122"/>
              </a:rPr>
              <a:t>t</a:t>
            </a:r>
            <a:r>
              <a:rPr lang="en-US" altLang="zh-CN" sz="2400" b="1" dirty="0">
                <a:latin typeface="+mj-lt"/>
                <a:ea typeface="宋体" pitchFamily="2" charset="-122"/>
              </a:rPr>
              <a:t>/s</a:t>
            </a:r>
            <a:endParaRPr lang="en-US" altLang="zh-CN" sz="2400" b="1" dirty="0">
              <a:latin typeface="+mj-lt"/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280171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250878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194893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5160715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649120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8630182" y="4329112"/>
            <a:ext cx="108000" cy="108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631504" y="4375085"/>
            <a:ext cx="41764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231780" y="4375085"/>
            <a:ext cx="187233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135560" y="4403512"/>
            <a:ext cx="503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0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143672" y="4403512"/>
            <a:ext cx="503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1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080594" y="4411598"/>
            <a:ext cx="5032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>
                <a:latin typeface="+mn-lt"/>
                <a:ea typeface="宋体" pitchFamily="2" charset="-122"/>
              </a:rPr>
              <a:t>2</a:t>
            </a:r>
            <a:endParaRPr lang="zh-CN" altLang="en-US" b="1">
              <a:latin typeface="+mn-lt"/>
              <a:ea typeface="宋体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016699" y="4417948"/>
            <a:ext cx="5032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CN" altLang="en-US" b="1" dirty="0">
                <a:latin typeface="+mn-lt"/>
                <a:ea typeface="宋体" pitchFamily="2" charset="-122"/>
              </a:rPr>
              <a:t>3</a:t>
            </a:r>
            <a:endParaRPr lang="zh-CN" altLang="en-US" b="1" dirty="0">
              <a:latin typeface="+mn-lt"/>
              <a:ea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380386" y="4389373"/>
            <a:ext cx="7318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>
                <a:latin typeface="+mn-lt"/>
                <a:ea typeface="宋体" pitchFamily="2" charset="-122"/>
              </a:rPr>
              <a:t>n</a:t>
            </a:r>
            <a:r>
              <a:rPr lang="en-US" altLang="zh-CN" b="1" dirty="0">
                <a:latin typeface="+mn-lt"/>
                <a:ea typeface="宋体" pitchFamily="2" charset="-122"/>
              </a:rPr>
              <a:t>-1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532514" y="4434344"/>
            <a:ext cx="7318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CN" b="1" i="1" dirty="0" smtClean="0">
                <a:latin typeface="+mn-lt"/>
                <a:ea typeface="宋体" pitchFamily="2" charset="-122"/>
              </a:rPr>
              <a:t>n</a:t>
            </a:r>
            <a:endParaRPr lang="en-US" altLang="zh-CN" b="1" dirty="0">
              <a:latin typeface="+mn-lt"/>
              <a:ea typeface="宋体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334171" y="473633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322316" y="4772872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423591" y="5157814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79576" y="5301208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4255789" y="3501008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19736" y="2773789"/>
            <a:ext cx="1080939" cy="6451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第</a:t>
            </a:r>
            <a:r>
              <a:rPr lang="en-US" altLang="zh-CN" b="1" dirty="0">
                <a:solidFill>
                  <a:srgbClr val="002060"/>
                </a:solidFill>
              </a:rPr>
              <a:t>3</a:t>
            </a:r>
            <a:r>
              <a:rPr lang="zh-CN" altLang="en-US" b="1" dirty="0">
                <a:solidFill>
                  <a:srgbClr val="002060"/>
                </a:solidFill>
              </a:rPr>
              <a:t>秒</a:t>
            </a:r>
            <a:r>
              <a:rPr lang="zh-CN" altLang="en-US" b="1" dirty="0" smtClean="0">
                <a:solidFill>
                  <a:srgbClr val="002060"/>
                </a:solidFill>
              </a:rPr>
              <a:t>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7691140" y="354183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34994" y="3141727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秒初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8684182" y="3541837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42571" y="3140968"/>
            <a:ext cx="13258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i="1" dirty="0" smtClean="0">
                <a:solidFill>
                  <a:srgbClr val="002060"/>
                </a:solidFill>
              </a:rPr>
              <a:t>n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秒末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2334171" y="348411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13755" y="2060848"/>
            <a:ext cx="1213893" cy="6451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计时零点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第</a:t>
            </a:r>
            <a:r>
              <a:rPr lang="en-US" altLang="zh-CN" b="1" dirty="0">
                <a:solidFill>
                  <a:srgbClr val="002060"/>
                </a:solidFill>
              </a:rPr>
              <a:t>1</a:t>
            </a:r>
            <a:r>
              <a:rPr lang="zh-CN" altLang="en-US" b="1" dirty="0">
                <a:solidFill>
                  <a:srgbClr val="002060"/>
                </a:solidFill>
              </a:rPr>
              <a:t>秒</a:t>
            </a:r>
            <a:r>
              <a:rPr lang="zh-CN" altLang="en-US" b="1" dirty="0" smtClean="0">
                <a:solidFill>
                  <a:srgbClr val="002060"/>
                </a:solidFill>
              </a:rPr>
              <a:t>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>
            <a:off x="3288518" y="350507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82813" y="2780928"/>
            <a:ext cx="1080939" cy="6451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1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秒初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>
            <a:off x="5179950" y="3505076"/>
            <a:ext cx="0" cy="72008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74245" y="2780928"/>
            <a:ext cx="1080939" cy="64516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秒末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第</a:t>
            </a:r>
            <a:r>
              <a:rPr lang="en-US" altLang="zh-CN" b="1" dirty="0" smtClean="0">
                <a:solidFill>
                  <a:srgbClr val="002060"/>
                </a:solidFill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</a:rPr>
              <a:t>秒初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4260205" y="4725144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3361480" y="5181616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51684" y="5301208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5210508" y="4725144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4311783" y="5181616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01987" y="5301208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第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334171" y="5744448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51684" y="6309320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前</a:t>
            </a:r>
            <a:r>
              <a:rPr lang="en-US" altLang="zh-CN" sz="2000" b="1" dirty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秒内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210508" y="573325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2460518" y="6213448"/>
            <a:ext cx="2664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744373" y="48210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694676" y="4821016"/>
            <a:ext cx="0" cy="96038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7795951" y="5277488"/>
            <a:ext cx="828000" cy="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686155" y="5397080"/>
            <a:ext cx="1260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最后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秒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631504" y="1948011"/>
            <a:ext cx="7992888" cy="15529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528048" y="2276872"/>
            <a:ext cx="1158107" cy="645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时刻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2095500" y="4967949"/>
            <a:ext cx="6850795" cy="1741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5447928" y="5807005"/>
            <a:ext cx="2154931" cy="645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时间间隔</a:t>
            </a:r>
            <a:endParaRPr lang="zh-CN" altLang="en-US" sz="3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7" grpId="0" bldLvl="0" animBg="1"/>
      <p:bldP spid="54" grpId="0" bldLvl="0" animBg="1"/>
      <p:bldP spid="57" grpId="0" bldLvl="0" animBg="1"/>
      <p:bldP spid="60" grpId="0"/>
      <p:bldP spid="66" grpId="0"/>
      <p:bldP spid="72" grpId="0"/>
      <p:bldP spid="27" grpId="0" bldLvl="0" animBg="1"/>
      <p:bldP spid="28" grpId="0" bldLvl="0" animBg="1"/>
      <p:bldP spid="73" grpId="0" bldLvl="0" animBg="1"/>
      <p:bldP spid="7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6230" y="909955"/>
            <a:ext cx="1082040" cy="677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图片 24578" descr="u=218650057,412871961&amp;fm=0&amp;gp=42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</a:blip>
          <a:stretch>
            <a:fillRect/>
          </a:stretch>
        </p:blipFill>
        <p:spPr>
          <a:xfrm rot="935385">
            <a:off x="4211320" y="810895"/>
            <a:ext cx="645795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GIF18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441950" y="3940175"/>
            <a:ext cx="576263" cy="56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24580"/>
          <p:cNvSpPr/>
          <p:nvPr/>
        </p:nvSpPr>
        <p:spPr>
          <a:xfrm>
            <a:off x="5448300" y="1268413"/>
            <a:ext cx="4756150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如何确定物体的位置？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2063750" y="2060575"/>
            <a:ext cx="8137525" cy="1641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503050405090304" pitchFamily="18" charset="0"/>
                <a:ea typeface="楷体_GB2312" pitchFamily="49" charset="-122"/>
              </a:rPr>
              <a:t>        </a:t>
            </a:r>
            <a:r>
              <a:rPr lang="zh-CN" altLang="en-US" sz="2800">
                <a:latin typeface="Times New Roman" panose="02020503050405090304" pitchFamily="18" charset="0"/>
                <a:ea typeface="楷体_GB2312" pitchFamily="49" charset="-122"/>
              </a:rPr>
              <a:t>若物体只在一条直线上运动，如何描述位置及位置变化？若在某平面（操场）上呢？文字描述方便吗？能精确吗？有没有简便又准确的方法？</a:t>
            </a:r>
            <a:endParaRPr lang="zh-CN" altLang="en-US" sz="2800">
              <a:latin typeface="Times New Roman" panose="02020503050405090304" pitchFamily="18" charset="0"/>
              <a:ea typeface="楷体_GB2312" pitchFamily="49" charset="-122"/>
            </a:endParaRPr>
          </a:p>
        </p:txBody>
      </p:sp>
      <p:pic>
        <p:nvPicPr>
          <p:cNvPr id="24583" name="图片 24582" descr="图片1"/>
          <p:cNvPicPr>
            <a:picLocks noChangeAspect="1"/>
          </p:cNvPicPr>
          <p:nvPr/>
        </p:nvPicPr>
        <p:blipFill>
          <a:blip r:embed="rId6"/>
          <a:srcRect b="28572"/>
          <a:stretch>
            <a:fillRect/>
          </a:stretch>
        </p:blipFill>
        <p:spPr>
          <a:xfrm>
            <a:off x="2927350" y="4724400"/>
            <a:ext cx="6548438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4" name="组合 24583"/>
          <p:cNvGrpSpPr/>
          <p:nvPr/>
        </p:nvGrpSpPr>
        <p:grpSpPr>
          <a:xfrm>
            <a:off x="6527800" y="3643313"/>
            <a:ext cx="3779838" cy="1152525"/>
            <a:chOff x="0" y="0"/>
            <a:chExt cx="2381" cy="726"/>
          </a:xfrm>
        </p:grpSpPr>
        <p:sp>
          <p:nvSpPr>
            <p:cNvPr id="33801" name="椭圆形标注 24584"/>
            <p:cNvSpPr/>
            <p:nvPr/>
          </p:nvSpPr>
          <p:spPr>
            <a:xfrm>
              <a:off x="408" y="0"/>
              <a:ext cx="1905" cy="726"/>
            </a:xfrm>
            <a:prstGeom prst="wedgeEllipseCallout">
              <a:avLst>
                <a:gd name="adj1" fmla="val -50366"/>
                <a:gd name="adj2" fmla="val 64051"/>
              </a:avLst>
            </a:prstGeom>
            <a:solidFill>
              <a:srgbClr val="00FFFF"/>
            </a:solidFill>
            <a:ln w="9525">
              <a:noFill/>
            </a:ln>
            <a:effectLst>
              <a:prstShdw prst="shdw17" dist="17961" dir="13499999">
                <a:srgbClr val="009999"/>
              </a:prstShdw>
            </a:effectLst>
          </p:spPr>
          <p:txBody>
            <a:bodyPr anchor="t"/>
            <a:p>
              <a:pPr algn="ctr"/>
              <a:endParaRPr lang="zh-CN" sz="1800" b="0">
                <a:latin typeface="Arial" panose="020B0604020202090204" pitchFamily="34" charset="0"/>
                <a:ea typeface="宋体" pitchFamily="2" charset="-122"/>
              </a:endParaRPr>
            </a:p>
          </p:txBody>
        </p:sp>
        <p:sp>
          <p:nvSpPr>
            <p:cNvPr id="33802" name="文本框 24585"/>
            <p:cNvSpPr txBox="1"/>
            <p:nvPr/>
          </p:nvSpPr>
          <p:spPr>
            <a:xfrm>
              <a:off x="0" y="227"/>
              <a:ext cx="238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en-US" altLang="zh-CN" sz="2800">
                  <a:latin typeface="Arial" panose="020B0604020202090204" pitchFamily="34" charset="0"/>
                  <a:ea typeface="楷体_GB2312" pitchFamily="49" charset="-122"/>
                </a:rPr>
                <a:t> </a:t>
              </a:r>
              <a:r>
                <a:rPr lang="zh-CN" altLang="en-US" sz="2800">
                  <a:latin typeface="Arial" panose="020B0604020202090204" pitchFamily="34" charset="0"/>
                  <a:ea typeface="楷体_GB2312" pitchFamily="49" charset="-122"/>
                </a:rPr>
                <a:t>这是不是很方便？</a:t>
              </a:r>
              <a:endParaRPr lang="zh-CN" altLang="en-US" sz="2800">
                <a:latin typeface="Arial" panose="020B0604020202090204" pitchFamily="34" charset="0"/>
                <a:ea typeface="楷体_GB2312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421005" y="-12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/>
              <a:t>二、位置和位移</a:t>
            </a:r>
            <a:endParaRPr lang="zh-CN" altLang="en-US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2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1025,&quot;width&quot;:5296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2A200"/>
      </a:accent1>
      <a:accent2>
        <a:srgbClr val="202950"/>
      </a:accent2>
      <a:accent3>
        <a:srgbClr val="1A7AB1"/>
      </a:accent3>
      <a:accent4>
        <a:srgbClr val="656A7E"/>
      </a:accent4>
      <a:accent5>
        <a:srgbClr val="999898"/>
      </a:accent5>
      <a:accent6>
        <a:srgbClr val="B8B8B8"/>
      </a:accent6>
      <a:hlink>
        <a:srgbClr val="026CA2"/>
      </a:hlink>
      <a:folHlink>
        <a:srgbClr val="BFBFBF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2634</Words>
  <Application>WPS 演示</Application>
  <PresentationFormat>宽屏</PresentationFormat>
  <Paragraphs>601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28</vt:i4>
      </vt:variant>
      <vt:variant>
        <vt:lpstr>幻灯片标题</vt:lpstr>
      </vt:variant>
      <vt:variant>
        <vt:i4>38</vt:i4>
      </vt:variant>
    </vt:vector>
  </HeadingPairs>
  <TitlesOfParts>
    <vt:vector size="106" baseType="lpstr">
      <vt:lpstr>Arial</vt:lpstr>
      <vt:lpstr>方正书宋_GBK</vt:lpstr>
      <vt:lpstr>Wingdings</vt:lpstr>
      <vt:lpstr>楷体_GB2312</vt:lpstr>
      <vt:lpstr>汉仪楷体简</vt:lpstr>
      <vt:lpstr>Times New Roman</vt:lpstr>
      <vt:lpstr>宋体</vt:lpstr>
      <vt:lpstr>汉仪书宋二KW</vt:lpstr>
      <vt:lpstr>华文新魏</vt:lpstr>
      <vt:lpstr>华文琥珀</vt:lpstr>
      <vt:lpstr>宋体-简</vt:lpstr>
      <vt:lpstr>楷体</vt:lpstr>
      <vt:lpstr>汉仪楷体KW</vt:lpstr>
      <vt:lpstr>华文行楷</vt:lpstr>
      <vt:lpstr>幼圆</vt:lpstr>
      <vt:lpstr>行楷-简</vt:lpstr>
      <vt:lpstr>黑体</vt:lpstr>
      <vt:lpstr>苹方-简</vt:lpstr>
      <vt:lpstr>微软雅黑</vt:lpstr>
      <vt:lpstr>汉仪旗黑</vt:lpstr>
      <vt:lpstr>Cambria Math</vt:lpstr>
      <vt:lpstr>宋体</vt:lpstr>
      <vt:lpstr>Arial Unicode MS</vt:lpstr>
      <vt:lpstr>汉仪中黑KW</vt:lpstr>
      <vt:lpstr>Kingsoft Math</vt:lpstr>
      <vt:lpstr>Calibri</vt:lpstr>
      <vt:lpstr>Helvetica Neue</vt:lpstr>
      <vt:lpstr>微软雅黑</vt:lpstr>
      <vt:lpstr>Hiragino Sans GB W3</vt:lpstr>
      <vt:lpstr>娃娃体-繁</vt:lpstr>
      <vt:lpstr>Xingkai TC Light</vt:lpstr>
      <vt:lpstr>Xingkai SC Light</vt:lpstr>
      <vt:lpstr>Xingkai SC Bold</vt:lpstr>
      <vt:lpstr>PingFang HK Regular</vt:lpstr>
      <vt:lpstr>隶变-简</vt:lpstr>
      <vt:lpstr>魏碑-简</vt:lpstr>
      <vt:lpstr>雅痞-繁</vt:lpstr>
      <vt:lpstr>雅痞-简</vt:lpstr>
      <vt:lpstr>Apple Chancery</vt:lpstr>
      <vt:lpstr>主题5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第二节　时间和位移</vt:lpstr>
      <vt:lpstr>PowerPoint 演示文稿</vt:lpstr>
      <vt:lpstr>一、时刻和时间间隔</vt:lpstr>
      <vt:lpstr>一、时刻和时间间隔</vt:lpstr>
      <vt:lpstr>一、时刻和时间间隔</vt:lpstr>
      <vt:lpstr>丰富的时间表述</vt:lpstr>
      <vt:lpstr>一、时刻和时间间隔</vt:lpstr>
      <vt:lpstr>一、时刻和时间间隔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三、路程和位移</vt:lpstr>
      <vt:lpstr>三、路程和位移</vt:lpstr>
      <vt:lpstr>三、路程和位移</vt:lpstr>
      <vt:lpstr>三、路程和位移</vt:lpstr>
      <vt:lpstr>三、路程和位移</vt:lpstr>
      <vt:lpstr>三、路程和位移</vt:lpstr>
      <vt:lpstr>三、路程和位移</vt:lpstr>
      <vt:lpstr>书P16思考与讨论</vt:lpstr>
      <vt:lpstr>位移和路程的区别</vt:lpstr>
      <vt:lpstr>四、矢量和标量</vt:lpstr>
      <vt:lpstr>四、矢量和标量</vt:lpstr>
      <vt:lpstr>四、矢量和标量</vt:lpstr>
      <vt:lpstr>四、矢量和标量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huangyue</cp:lastModifiedBy>
  <cp:revision>65</cp:revision>
  <dcterms:created xsi:type="dcterms:W3CDTF">2020-09-08T02:55:55Z</dcterms:created>
  <dcterms:modified xsi:type="dcterms:W3CDTF">2020-09-08T02:55:55Z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2052-2.6.1.4274</vt:lpwstr>
  </property>
</Properties>
</file>