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409" r:id="rId3"/>
    <p:sldId id="485" r:id="rId4"/>
    <p:sldId id="412" r:id="rId5"/>
    <p:sldId id="411" r:id="rId6"/>
    <p:sldId id="486" r:id="rId7"/>
    <p:sldId id="452" r:id="rId8"/>
    <p:sldId id="416" r:id="rId10"/>
    <p:sldId id="493" r:id="rId11"/>
    <p:sldId id="494" r:id="rId12"/>
    <p:sldId id="417" r:id="rId13"/>
    <p:sldId id="418" r:id="rId14"/>
    <p:sldId id="419" r:id="rId15"/>
    <p:sldId id="420" r:id="rId16"/>
    <p:sldId id="453" r:id="rId17"/>
    <p:sldId id="421" r:id="rId18"/>
    <p:sldId id="454" r:id="rId19"/>
    <p:sldId id="424" r:id="rId20"/>
    <p:sldId id="425" r:id="rId21"/>
    <p:sldId id="432" r:id="rId22"/>
    <p:sldId id="434" r:id="rId23"/>
    <p:sldId id="456" r:id="rId24"/>
    <p:sldId id="428" r:id="rId25"/>
    <p:sldId id="457" r:id="rId26"/>
    <p:sldId id="430" r:id="rId27"/>
    <p:sldId id="460" r:id="rId28"/>
    <p:sldId id="463" r:id="rId29"/>
    <p:sldId id="462" r:id="rId30"/>
    <p:sldId id="436" r:id="rId31"/>
    <p:sldId id="442" r:id="rId32"/>
    <p:sldId id="465" r:id="rId33"/>
    <p:sldId id="464" r:id="rId34"/>
    <p:sldId id="445" r:id="rId35"/>
    <p:sldId id="446" r:id="rId36"/>
    <p:sldId id="468" r:id="rId37"/>
    <p:sldId id="447" r:id="rId38"/>
    <p:sldId id="448" r:id="rId39"/>
    <p:sldId id="491" r:id="rId40"/>
    <p:sldId id="466" r:id="rId41"/>
    <p:sldId id="492" r:id="rId42"/>
    <p:sldId id="484"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1" d="100"/>
          <a:sy n="71" d="100"/>
        </p:scale>
        <p:origin x="750" y="60"/>
      </p:cViewPr>
      <p:guideLst>
        <p:guide orient="horz" pos="2164"/>
        <p:guide pos="400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  </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F82D60C7-5BAD-4FC9-AA25-F151FA3AEDC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5.xml"/><Relationship Id="rId7" Type="http://schemas.openxmlformats.org/officeDocument/2006/relationships/image" Target="../media/image2.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1" Type="http://schemas.openxmlformats.org/officeDocument/2006/relationships/tags" Target="../tags/tag19.xml"/><Relationship Id="rId30" Type="http://schemas.openxmlformats.org/officeDocument/2006/relationships/tags" Target="../tags/tag18.xml"/><Relationship Id="rId3" Type="http://schemas.openxmlformats.org/officeDocument/2006/relationships/image" Target="../media/image1.png"/><Relationship Id="rId29" Type="http://schemas.openxmlformats.org/officeDocument/2006/relationships/tags" Target="../tags/tag17.xml"/><Relationship Id="rId28" Type="http://schemas.openxmlformats.org/officeDocument/2006/relationships/tags" Target="../tags/tag16.xml"/><Relationship Id="rId27" Type="http://schemas.openxmlformats.org/officeDocument/2006/relationships/tags" Target="../tags/tag15.xml"/><Relationship Id="rId26" Type="http://schemas.openxmlformats.org/officeDocument/2006/relationships/image" Target="../media/image11.png"/><Relationship Id="rId25" Type="http://schemas.openxmlformats.org/officeDocument/2006/relationships/tags" Target="../tags/tag14.xml"/><Relationship Id="rId24" Type="http://schemas.openxmlformats.org/officeDocument/2006/relationships/image" Target="../media/image10.png"/><Relationship Id="rId23" Type="http://schemas.openxmlformats.org/officeDocument/2006/relationships/tags" Target="../tags/tag13.xml"/><Relationship Id="rId22" Type="http://schemas.openxmlformats.org/officeDocument/2006/relationships/image" Target="../media/image9.png"/><Relationship Id="rId21" Type="http://schemas.openxmlformats.org/officeDocument/2006/relationships/tags" Target="../tags/tag12.xml"/><Relationship Id="rId20" Type="http://schemas.openxmlformats.org/officeDocument/2006/relationships/image" Target="../media/image8.png"/><Relationship Id="rId2" Type="http://schemas.openxmlformats.org/officeDocument/2006/relationships/tags" Target="../tags/tag1.xml"/><Relationship Id="rId19" Type="http://schemas.openxmlformats.org/officeDocument/2006/relationships/tags" Target="../tags/tag11.xml"/><Relationship Id="rId18" Type="http://schemas.openxmlformats.org/officeDocument/2006/relationships/image" Target="../media/image7.png"/><Relationship Id="rId17" Type="http://schemas.openxmlformats.org/officeDocument/2006/relationships/tags" Target="../tags/tag10.xml"/><Relationship Id="rId16" Type="http://schemas.openxmlformats.org/officeDocument/2006/relationships/image" Target="../media/image6.png"/><Relationship Id="rId15" Type="http://schemas.openxmlformats.org/officeDocument/2006/relationships/tags" Target="../tags/tag9.xml"/><Relationship Id="rId14" Type="http://schemas.openxmlformats.org/officeDocument/2006/relationships/image" Target="../media/image5.png"/><Relationship Id="rId13" Type="http://schemas.openxmlformats.org/officeDocument/2006/relationships/tags" Target="../tags/tag8.xml"/><Relationship Id="rId12" Type="http://schemas.openxmlformats.org/officeDocument/2006/relationships/image" Target="../media/image4.png"/><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image" Target="../media/image13.png"/><Relationship Id="rId5" Type="http://schemas.openxmlformats.org/officeDocument/2006/relationships/tags" Target="../tags/tag86.xml"/><Relationship Id="rId4" Type="http://schemas.openxmlformats.org/officeDocument/2006/relationships/image" Target="../media/image12.png"/><Relationship Id="rId3" Type="http://schemas.openxmlformats.org/officeDocument/2006/relationships/tags" Target="../tags/tag85.xml"/><Relationship Id="rId2" Type="http://schemas.openxmlformats.org/officeDocument/2006/relationships/tags" Target="../tags/tag84.xml"/><Relationship Id="rId10" Type="http://schemas.openxmlformats.org/officeDocument/2006/relationships/tags" Target="../tags/tag9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95.xml"/><Relationship Id="rId7" Type="http://schemas.openxmlformats.org/officeDocument/2006/relationships/image" Target="../media/image3.png"/><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2" Type="http://schemas.openxmlformats.org/officeDocument/2006/relationships/tags" Target="../tags/tag111.xml"/><Relationship Id="rId31" Type="http://schemas.openxmlformats.org/officeDocument/2006/relationships/tags" Target="../tags/tag110.xml"/><Relationship Id="rId30" Type="http://schemas.openxmlformats.org/officeDocument/2006/relationships/tags" Target="../tags/tag109.xml"/><Relationship Id="rId3" Type="http://schemas.openxmlformats.org/officeDocument/2006/relationships/image" Target="../media/image1.png"/><Relationship Id="rId29" Type="http://schemas.openxmlformats.org/officeDocument/2006/relationships/tags" Target="../tags/tag108.xml"/><Relationship Id="rId28" Type="http://schemas.openxmlformats.org/officeDocument/2006/relationships/tags" Target="../tags/tag107.xml"/><Relationship Id="rId27" Type="http://schemas.openxmlformats.org/officeDocument/2006/relationships/tags" Target="../tags/tag106.xml"/><Relationship Id="rId26" Type="http://schemas.openxmlformats.org/officeDocument/2006/relationships/tags" Target="../tags/tag105.xml"/><Relationship Id="rId25" Type="http://schemas.openxmlformats.org/officeDocument/2006/relationships/tags" Target="../tags/tag104.xml"/><Relationship Id="rId24" Type="http://schemas.openxmlformats.org/officeDocument/2006/relationships/image" Target="../media/image11.png"/><Relationship Id="rId23" Type="http://schemas.openxmlformats.org/officeDocument/2006/relationships/tags" Target="../tags/tag103.xml"/><Relationship Id="rId22" Type="http://schemas.openxmlformats.org/officeDocument/2006/relationships/image" Target="../media/image10.png"/><Relationship Id="rId21" Type="http://schemas.openxmlformats.org/officeDocument/2006/relationships/tags" Target="../tags/tag102.xml"/><Relationship Id="rId20" Type="http://schemas.openxmlformats.org/officeDocument/2006/relationships/image" Target="../media/image9.png"/><Relationship Id="rId2" Type="http://schemas.openxmlformats.org/officeDocument/2006/relationships/tags" Target="../tags/tag91.xml"/><Relationship Id="rId19" Type="http://schemas.openxmlformats.org/officeDocument/2006/relationships/tags" Target="../tags/tag101.xml"/><Relationship Id="rId18" Type="http://schemas.openxmlformats.org/officeDocument/2006/relationships/image" Target="../media/image7.png"/><Relationship Id="rId17" Type="http://schemas.openxmlformats.org/officeDocument/2006/relationships/tags" Target="../tags/tag100.xml"/><Relationship Id="rId16" Type="http://schemas.openxmlformats.org/officeDocument/2006/relationships/image" Target="../media/image6.png"/><Relationship Id="rId15" Type="http://schemas.openxmlformats.org/officeDocument/2006/relationships/tags" Target="../tags/tag99.xml"/><Relationship Id="rId14" Type="http://schemas.openxmlformats.org/officeDocument/2006/relationships/image" Target="../media/image5.png"/><Relationship Id="rId13" Type="http://schemas.openxmlformats.org/officeDocument/2006/relationships/tags" Target="../tags/tag98.xml"/><Relationship Id="rId12" Type="http://schemas.openxmlformats.org/officeDocument/2006/relationships/image" Target="../media/image4.png"/><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image" Target="../media/image13.png"/><Relationship Id="rId3" Type="http://schemas.openxmlformats.org/officeDocument/2006/relationships/tags" Target="../tags/tag112.xm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image" Target="../media/image13.png"/><Relationship Id="rId5" Type="http://schemas.openxmlformats.org/officeDocument/2006/relationships/tags" Target="../tags/tag119.xml"/><Relationship Id="rId4" Type="http://schemas.openxmlformats.org/officeDocument/2006/relationships/image" Target="../media/image12.png"/><Relationship Id="rId3" Type="http://schemas.openxmlformats.org/officeDocument/2006/relationships/tags" Target="../tags/tag118.xml"/><Relationship Id="rId2" Type="http://schemas.openxmlformats.org/officeDocument/2006/relationships/tags" Target="../tags/tag117.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image" Target="../media/image13.png"/><Relationship Id="rId3" Type="http://schemas.openxmlformats.org/officeDocument/2006/relationships/tags" Target="../tags/tag125.xml"/><Relationship Id="rId2" Type="http://schemas.openxmlformats.org/officeDocument/2006/relationships/image" Target="../media/image12.png"/><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image" Target="../media/image13.png"/><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image" Target="../media/image12.png"/><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image" Target="../media/image13.png"/><Relationship Id="rId3" Type="http://schemas.openxmlformats.org/officeDocument/2006/relationships/tags" Target="../tags/tag141.xml"/><Relationship Id="rId2" Type="http://schemas.openxmlformats.org/officeDocument/2006/relationships/image" Target="../media/image12.png"/><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image" Target="../media/image13.png"/><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image" Target="../media/image12.png"/><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image" Target="../media/image17.png"/><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image" Target="../media/image12.png"/><Relationship Id="rId2" Type="http://schemas.openxmlformats.org/officeDocument/2006/relationships/tags" Target="../tags/tag159.xml"/><Relationship Id="rId12" Type="http://schemas.openxmlformats.org/officeDocument/2006/relationships/tags" Target="../tags/tag167.xml"/><Relationship Id="rId11" Type="http://schemas.openxmlformats.org/officeDocument/2006/relationships/tags" Target="../tags/tag166.xml"/><Relationship Id="rId10" Type="http://schemas.openxmlformats.org/officeDocument/2006/relationships/tags" Target="../tags/tag16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image" Target="../media/image13.png"/><Relationship Id="rId3" Type="http://schemas.openxmlformats.org/officeDocument/2006/relationships/tags" Target="../tags/tag20.xm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30.xml"/><Relationship Id="rId7" Type="http://schemas.openxmlformats.org/officeDocument/2006/relationships/image" Target="../media/image3.png"/><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image" Target="../media/image1.png"/><Relationship Id="rId22" Type="http://schemas.openxmlformats.org/officeDocument/2006/relationships/tags" Target="../tags/tag41.xml"/><Relationship Id="rId21" Type="http://schemas.openxmlformats.org/officeDocument/2006/relationships/tags" Target="../tags/tag40.xml"/><Relationship Id="rId20" Type="http://schemas.openxmlformats.org/officeDocument/2006/relationships/tags" Target="../tags/tag39.xml"/><Relationship Id="rId2" Type="http://schemas.openxmlformats.org/officeDocument/2006/relationships/tags" Target="../tags/tag26.xml"/><Relationship Id="rId19" Type="http://schemas.openxmlformats.org/officeDocument/2006/relationships/tags" Target="../tags/tag38.xml"/><Relationship Id="rId18" Type="http://schemas.openxmlformats.org/officeDocument/2006/relationships/image" Target="../media/image16.emf"/><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image" Target="../media/image15.png"/><Relationship Id="rId10" Type="http://schemas.openxmlformats.org/officeDocument/2006/relationships/tags" Target="../tags/tag3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image" Target="../media/image13.png"/><Relationship Id="rId3" Type="http://schemas.openxmlformats.org/officeDocument/2006/relationships/tags" Target="../tags/tag42.xml"/><Relationship Id="rId2" Type="http://schemas.openxmlformats.org/officeDocument/2006/relationships/image" Target="../media/image12.png"/><Relationship Id="rId10" Type="http://schemas.openxmlformats.org/officeDocument/2006/relationships/tags" Target="../tags/tag4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image" Target="../media/image13.png"/><Relationship Id="rId3" Type="http://schemas.openxmlformats.org/officeDocument/2006/relationships/tags" Target="../tags/tag49.xml"/><Relationship Id="rId2" Type="http://schemas.openxmlformats.org/officeDocument/2006/relationships/image" Target="../media/image12.png"/><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image" Target="../media/image3.png"/><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1.png"/><Relationship Id="rId2" Type="http://schemas.openxmlformats.org/officeDocument/2006/relationships/tags" Target="../tags/tag58.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image" Target="../media/image13.png"/><Relationship Id="rId3" Type="http://schemas.openxmlformats.org/officeDocument/2006/relationships/tags" Target="../tags/tag69.xml"/><Relationship Id="rId2" Type="http://schemas.openxmlformats.org/officeDocument/2006/relationships/image" Target="../media/image12.png"/><Relationship Id="rId10" Type="http://schemas.openxmlformats.org/officeDocument/2006/relationships/tags" Target="../tags/tag7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image" Target="../media/image13.png"/><Relationship Id="rId5" Type="http://schemas.openxmlformats.org/officeDocument/2006/relationships/tags" Target="../tags/tag78.xml"/><Relationship Id="rId4" Type="http://schemas.openxmlformats.org/officeDocument/2006/relationships/image" Target="../media/image12.png"/><Relationship Id="rId3" Type="http://schemas.openxmlformats.org/officeDocument/2006/relationships/tags" Target="../tags/tag77.xml"/><Relationship Id="rId2" Type="http://schemas.openxmlformats.org/officeDocument/2006/relationships/tags" Target="../tags/tag76.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25" name="图片 24"/>
          <p:cNvPicPr>
            <a:picLocks noChangeAspect="1"/>
          </p:cNvPicPr>
          <p:nvPr>
            <p:custDataLst>
              <p:tags r:id="rId2"/>
            </p:custDataLst>
          </p:nvPr>
        </p:nvPicPr>
        <p:blipFill>
          <a:blip r:embed="rId3" cstate="screen"/>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2"/>
          </a:solidFill>
        </p:spPr>
      </p:pic>
      <p:sp>
        <p:nvSpPr>
          <p:cNvPr id="7" name="矩形 6"/>
          <p:cNvSpPr/>
          <p:nvPr>
            <p:custDataLst>
              <p:tags r:id="rId4"/>
            </p:custDataLst>
          </p:nvPr>
        </p:nvSpPr>
        <p:spPr>
          <a:xfrm>
            <a:off x="0" y="0"/>
            <a:ext cx="265785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custDataLst>
              <p:tags r:id="rId5"/>
            </p:custDataLst>
          </p:nvPr>
        </p:nvSpPr>
        <p:spPr>
          <a:xfrm>
            <a:off x="9534141" y="0"/>
            <a:ext cx="265785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custDataLst>
              <p:tags r:id="rId6"/>
            </p:custDataLst>
          </p:nvPr>
        </p:nvPicPr>
        <p:blipFill>
          <a:blip r:embed="rId7"/>
          <a:stretch>
            <a:fillRect/>
          </a:stretch>
        </p:blipFill>
        <p:spPr>
          <a:xfrm>
            <a:off x="508708" y="561494"/>
            <a:ext cx="4260141" cy="3992071"/>
          </a:xfrm>
          <a:prstGeom prst="rect">
            <a:avLst/>
          </a:prstGeom>
        </p:spPr>
      </p:pic>
      <p:pic>
        <p:nvPicPr>
          <p:cNvPr id="10" name="图片 9"/>
          <p:cNvPicPr>
            <a:picLocks noChangeAspect="1"/>
          </p:cNvPicPr>
          <p:nvPr>
            <p:custDataLst>
              <p:tags r:id="rId8"/>
            </p:custDataLst>
          </p:nvPr>
        </p:nvPicPr>
        <p:blipFill>
          <a:blip r:embed="rId9"/>
          <a:srcRect/>
          <a:stretch>
            <a:fillRect/>
          </a:stretch>
        </p:blipFill>
        <p:spPr>
          <a:xfrm>
            <a:off x="601436" y="561975"/>
            <a:ext cx="10989128" cy="5715000"/>
          </a:xfrm>
          <a:custGeom>
            <a:avLst/>
            <a:gdLst>
              <a:gd name="connsiteX0" fmla="*/ 0 w 10989128"/>
              <a:gd name="connsiteY0" fmla="*/ 0 h 5715000"/>
              <a:gd name="connsiteX1" fmla="*/ 10989128 w 10989128"/>
              <a:gd name="connsiteY1" fmla="*/ 0 h 5715000"/>
              <a:gd name="connsiteX2" fmla="*/ 10989128 w 10989128"/>
              <a:gd name="connsiteY2" fmla="*/ 5715000 h 5715000"/>
              <a:gd name="connsiteX3" fmla="*/ 0 w 10989128"/>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10989128" h="5715000">
                <a:moveTo>
                  <a:pt x="0" y="0"/>
                </a:moveTo>
                <a:lnTo>
                  <a:pt x="10989128" y="0"/>
                </a:lnTo>
                <a:lnTo>
                  <a:pt x="10989128" y="5715000"/>
                </a:lnTo>
                <a:lnTo>
                  <a:pt x="0" y="5715000"/>
                </a:lnTo>
                <a:close/>
              </a:path>
            </a:pathLst>
          </a:custGeom>
          <a:solidFill>
            <a:schemeClr val="bg2"/>
          </a:solidFill>
        </p:spPr>
      </p:pic>
      <p:grpSp>
        <p:nvGrpSpPr>
          <p:cNvPr id="11" name="组合 10"/>
          <p:cNvGrpSpPr/>
          <p:nvPr>
            <p:custDataLst>
              <p:tags r:id="rId10"/>
            </p:custDataLst>
          </p:nvPr>
        </p:nvGrpSpPr>
        <p:grpSpPr>
          <a:xfrm>
            <a:off x="9155622" y="4343607"/>
            <a:ext cx="2290179" cy="1913949"/>
            <a:chOff x="5898019" y="1606855"/>
            <a:chExt cx="6536712" cy="5462862"/>
          </a:xfrm>
        </p:grpSpPr>
        <p:pic>
          <p:nvPicPr>
            <p:cNvPr id="12" name="图片 11"/>
            <p:cNvPicPr>
              <a:picLocks noChangeAspect="1"/>
            </p:cNvPicPr>
            <p:nvPr>
              <p:custDataLst>
                <p:tags r:id="rId11"/>
              </p:custDataLst>
            </p:nvPr>
          </p:nvPicPr>
          <p:blipFill>
            <a:blip r:embed="rId12" cstate="screen"/>
            <a:stretch>
              <a:fillRect/>
            </a:stretch>
          </p:blipFill>
          <p:spPr>
            <a:xfrm>
              <a:off x="5898019" y="3832712"/>
              <a:ext cx="2470075" cy="1852557"/>
            </a:xfrm>
            <a:prstGeom prst="rect">
              <a:avLst/>
            </a:prstGeom>
          </p:spPr>
        </p:pic>
        <p:pic>
          <p:nvPicPr>
            <p:cNvPr id="13" name="图片 12"/>
            <p:cNvPicPr>
              <a:picLocks noChangeAspect="1"/>
            </p:cNvPicPr>
            <p:nvPr>
              <p:custDataLst>
                <p:tags r:id="rId13"/>
              </p:custDataLst>
            </p:nvPr>
          </p:nvPicPr>
          <p:blipFill>
            <a:blip r:embed="rId14" cstate="screen"/>
            <a:stretch>
              <a:fillRect/>
            </a:stretch>
          </p:blipFill>
          <p:spPr>
            <a:xfrm>
              <a:off x="6107218" y="1606855"/>
              <a:ext cx="5842050" cy="4381538"/>
            </a:xfrm>
            <a:prstGeom prst="rect">
              <a:avLst/>
            </a:prstGeom>
          </p:spPr>
        </p:pic>
        <p:pic>
          <p:nvPicPr>
            <p:cNvPr id="14" name="图片 13"/>
            <p:cNvPicPr>
              <a:picLocks noChangeAspect="1"/>
            </p:cNvPicPr>
            <p:nvPr>
              <p:custDataLst>
                <p:tags r:id="rId15"/>
              </p:custDataLst>
            </p:nvPr>
          </p:nvPicPr>
          <p:blipFill>
            <a:blip r:embed="rId16" cstate="screen"/>
            <a:stretch>
              <a:fillRect/>
            </a:stretch>
          </p:blipFill>
          <p:spPr>
            <a:xfrm>
              <a:off x="8368094" y="4019739"/>
              <a:ext cx="4066637" cy="3049978"/>
            </a:xfrm>
            <a:prstGeom prst="rect">
              <a:avLst/>
            </a:prstGeom>
          </p:spPr>
        </p:pic>
        <p:pic>
          <p:nvPicPr>
            <p:cNvPr id="15" name="图片 14"/>
            <p:cNvPicPr>
              <a:picLocks noChangeAspect="1"/>
            </p:cNvPicPr>
            <p:nvPr>
              <p:custDataLst>
                <p:tags r:id="rId17"/>
              </p:custDataLst>
            </p:nvPr>
          </p:nvPicPr>
          <p:blipFill>
            <a:blip r:embed="rId18" cstate="screen"/>
            <a:stretch>
              <a:fillRect/>
            </a:stretch>
          </p:blipFill>
          <p:spPr>
            <a:xfrm>
              <a:off x="6786090" y="4261543"/>
              <a:ext cx="2838200" cy="2128650"/>
            </a:xfrm>
            <a:prstGeom prst="rect">
              <a:avLst/>
            </a:prstGeom>
          </p:spPr>
        </p:pic>
      </p:grpSp>
      <p:pic>
        <p:nvPicPr>
          <p:cNvPr id="19" name="图片 18"/>
          <p:cNvPicPr>
            <a:picLocks noChangeAspect="1"/>
          </p:cNvPicPr>
          <p:nvPr>
            <p:custDataLst>
              <p:tags r:id="rId19"/>
            </p:custDataLst>
          </p:nvPr>
        </p:nvPicPr>
        <p:blipFill rotWithShape="1">
          <a:blip r:embed="rId20" cstate="screen"/>
          <a:srcRect/>
          <a:stretch>
            <a:fillRect/>
          </a:stretch>
        </p:blipFill>
        <p:spPr>
          <a:xfrm>
            <a:off x="7545641" y="938654"/>
            <a:ext cx="3142289" cy="2958437"/>
          </a:xfrm>
          <a:prstGeom prst="rect">
            <a:avLst/>
          </a:prstGeom>
        </p:spPr>
      </p:pic>
      <p:pic>
        <p:nvPicPr>
          <p:cNvPr id="22" name="图片 21"/>
          <p:cNvPicPr>
            <a:picLocks noChangeAspect="1"/>
          </p:cNvPicPr>
          <p:nvPr>
            <p:custDataLst>
              <p:tags r:id="rId21"/>
            </p:custDataLst>
          </p:nvPr>
        </p:nvPicPr>
        <p:blipFill rotWithShape="1">
          <a:blip r:embed="rId22" cstate="screen"/>
          <a:srcRect/>
          <a:stretch>
            <a:fillRect/>
          </a:stretch>
        </p:blipFill>
        <p:spPr>
          <a:xfrm>
            <a:off x="603250" y="4275825"/>
            <a:ext cx="3242809" cy="1618952"/>
          </a:xfrm>
          <a:prstGeom prst="rect">
            <a:avLst/>
          </a:prstGeom>
        </p:spPr>
      </p:pic>
      <p:pic>
        <p:nvPicPr>
          <p:cNvPr id="23" name="图片 22"/>
          <p:cNvPicPr>
            <a:picLocks noChangeAspect="1"/>
          </p:cNvPicPr>
          <p:nvPr>
            <p:custDataLst>
              <p:tags r:id="rId23"/>
            </p:custDataLst>
          </p:nvPr>
        </p:nvPicPr>
        <p:blipFill>
          <a:blip r:embed="rId24" cstate="screen"/>
          <a:stretch>
            <a:fillRect/>
          </a:stretch>
        </p:blipFill>
        <p:spPr>
          <a:xfrm>
            <a:off x="3719164" y="4900356"/>
            <a:ext cx="499338" cy="514913"/>
          </a:xfrm>
          <a:prstGeom prst="rect">
            <a:avLst/>
          </a:prstGeom>
        </p:spPr>
      </p:pic>
      <p:pic>
        <p:nvPicPr>
          <p:cNvPr id="24" name="图片 23"/>
          <p:cNvPicPr>
            <a:picLocks noChangeAspect="1"/>
          </p:cNvPicPr>
          <p:nvPr>
            <p:custDataLst>
              <p:tags r:id="rId25"/>
            </p:custDataLst>
          </p:nvPr>
        </p:nvPicPr>
        <p:blipFill>
          <a:blip r:embed="rId26"/>
          <a:stretch>
            <a:fillRect/>
          </a:stretch>
        </p:blipFill>
        <p:spPr>
          <a:xfrm>
            <a:off x="10010944" y="460109"/>
            <a:ext cx="1731414" cy="1475360"/>
          </a:xfrm>
          <a:prstGeom prst="rect">
            <a:avLst/>
          </a:prstGeom>
        </p:spPr>
      </p:pic>
      <p:sp>
        <p:nvSpPr>
          <p:cNvPr id="2" name="标题 1"/>
          <p:cNvSpPr>
            <a:spLocks noGrp="1"/>
          </p:cNvSpPr>
          <p:nvPr>
            <p:ph type="ctrTitle" hasCustomPrompt="1"/>
            <p:custDataLst>
              <p:tags r:id="rId27"/>
            </p:custDataLst>
          </p:nvPr>
        </p:nvSpPr>
        <p:spPr>
          <a:xfrm>
            <a:off x="7319866" y="2753137"/>
            <a:ext cx="1073341" cy="3266341"/>
          </a:xfrm>
        </p:spPr>
        <p:txBody>
          <a:bodyPr vert="eaVert" lIns="90000" tIns="46800" rIns="90000" bIns="46800" anchor="b" anchorCtr="0">
            <a:normAutofit/>
          </a:bodyPr>
          <a:lstStyle>
            <a:lvl1pPr algn="l">
              <a:defRPr sz="4400" b="0" spc="600" baseline="0">
                <a:solidFill>
                  <a:schemeClr val="accent1"/>
                </a:soli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28"/>
            </p:custDataLst>
          </p:nvPr>
        </p:nvSpPr>
        <p:spPr>
          <a:xfrm>
            <a:off x="4202992" y="2753138"/>
            <a:ext cx="3056690" cy="3266341"/>
          </a:xfrm>
        </p:spPr>
        <p:txBody>
          <a:bodyPr vert="eaVert"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tx1">
                    <a:lumMod val="50000"/>
                    <a:lumOff val="50000"/>
                  </a:schemeClr>
                </a:solidFill>
                <a:uFillTx/>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编辑副标题</a:t>
            </a:r>
            <a:endParaRPr lang="zh-CN" altLang="en-US" dirty="0"/>
          </a:p>
        </p:txBody>
      </p:sp>
      <p:sp>
        <p:nvSpPr>
          <p:cNvPr id="16" name="日期占位符 15"/>
          <p:cNvSpPr>
            <a:spLocks noGrp="1"/>
          </p:cNvSpPr>
          <p:nvPr>
            <p:ph type="dt" sz="half" idx="10"/>
            <p:custDataLst>
              <p:tags r:id="rId29"/>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0"/>
            </p:custDataLst>
          </p:nvPr>
        </p:nvSpPr>
        <p:spPr/>
        <p:txBody>
          <a:bodyPr/>
          <a:lstStyle/>
          <a:p>
            <a:endParaRPr lang="zh-CN" altLang="en-US" dirty="0"/>
          </a:p>
        </p:txBody>
      </p:sp>
      <p:sp>
        <p:nvSpPr>
          <p:cNvPr id="18" name="灯片编号占位符 17"/>
          <p:cNvSpPr>
            <a:spLocks noGrp="1"/>
          </p:cNvSpPr>
          <p:nvPr>
            <p:ph type="sldNum" sz="quarter" idx="12"/>
            <p:custDataLst>
              <p:tags r:id="rId31"/>
            </p:custDataLst>
          </p:nvPr>
        </p:nvSpPr>
        <p:spPr/>
        <p:txBody>
          <a:bodyPr/>
          <a:lstStyle/>
          <a:p>
            <a:fld id="{49AE70B2-8BF9-45C0-BB95-33D1B9D3A854}" type="slidenum">
              <a:rPr lang="zh-CN" altLang="en-US" smtClean="0"/>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42" presetClass="entr" presetSubtype="0" fill="hold" nodeType="withEffect">
                                  <p:stCondLst>
                                    <p:cond delay="25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anim calcmode="lin" valueType="num">
                                      <p:cBhvr>
                                        <p:cTn id="11" dur="1000" fill="hold"/>
                                        <p:tgtEl>
                                          <p:spTgt spid="24"/>
                                        </p:tgtEl>
                                        <p:attrNameLst>
                                          <p:attrName>ppt_x</p:attrName>
                                        </p:attrNameLst>
                                      </p:cBhvr>
                                      <p:tavLst>
                                        <p:tav tm="0">
                                          <p:val>
                                            <p:strVal val="#ppt_x"/>
                                          </p:val>
                                        </p:tav>
                                        <p:tav tm="100000">
                                          <p:val>
                                            <p:strVal val="#ppt_x"/>
                                          </p:val>
                                        </p:tav>
                                      </p:tavLst>
                                    </p:anim>
                                    <p:anim calcmode="lin" valueType="num">
                                      <p:cBhvr>
                                        <p:cTn id="12" dur="1000" fill="hold"/>
                                        <p:tgtEl>
                                          <p:spTgt spid="24"/>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37" presetClass="entr" presetSubtype="0" fill="hold" nodeType="afterEffect">
                                  <p:stCondLst>
                                    <p:cond delay="2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900" decel="100000" fill="hold"/>
                                        <p:tgtEl>
                                          <p:spTgt spid="1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0" fill="hold">
                            <p:stCondLst>
                              <p:cond delay="175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250"/>
                            </p:stCondLst>
                            <p:childTnLst>
                              <p:par>
                                <p:cTn id="27" presetID="53" presetClass="entr" presetSubtype="16" fill="hold" nodeType="afterEffect">
                                  <p:stCondLst>
                                    <p:cond delay="25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3000"/>
                            </p:stCondLst>
                            <p:childTnLst>
                              <p:par>
                                <p:cTn id="33" presetID="12" presetClass="entr" presetSubtype="4"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1000"/>
                                        <p:tgtEl>
                                          <p:spTgt spid="22"/>
                                        </p:tgtEl>
                                        <p:attrNameLst>
                                          <p:attrName>ppt_y</p:attrName>
                                        </p:attrNameLst>
                                      </p:cBhvr>
                                      <p:tavLst>
                                        <p:tav tm="0">
                                          <p:val>
                                            <p:strVal val="#ppt_y+#ppt_h*1.125000"/>
                                          </p:val>
                                        </p:tav>
                                        <p:tav tm="100000">
                                          <p:val>
                                            <p:strVal val="#ppt_y"/>
                                          </p:val>
                                        </p:tav>
                                      </p:tavLst>
                                    </p:anim>
                                    <p:animEffect transition="in" filter="wipe(up)">
                                      <p:cBhvr>
                                        <p:cTn id="3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288290" y="0"/>
            <a:ext cx="11903710" cy="6584950"/>
            <a:chOff x="288290" y="0"/>
            <a:chExt cx="11903710" cy="6584950"/>
          </a:xfrm>
        </p:grpSpPr>
        <p:sp>
          <p:nvSpPr>
            <p:cNvPr id="8" name="矩形 7"/>
            <p:cNvSpPr/>
            <p:nvPr userDrawn="1">
              <p:custDataLst>
                <p:tags r:id="rId3"/>
              </p:custDataLst>
            </p:nvPr>
          </p:nvSpPr>
          <p:spPr>
            <a:xfrm>
              <a:off x="288290" y="273050"/>
              <a:ext cx="11616055" cy="6311900"/>
            </a:xfrm>
            <a:prstGeom prst="rect">
              <a:avLst/>
            </a:prstGeom>
            <a:blipFill>
              <a:blip r:embed="rId4"/>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9" name="图片 8"/>
            <p:cNvPicPr>
              <a:picLocks noChangeAspect="1"/>
            </p:cNvPicPr>
            <p:nvPr userDrawn="1">
              <p:custDataLst>
                <p:tags r:id="rId5"/>
              </p:custDataLst>
            </p:nvPr>
          </p:nvPicPr>
          <p:blipFill rotWithShape="1">
            <a:blip r:embed="rId6"/>
            <a:srcRect/>
            <a:stretch>
              <a:fillRect/>
            </a:stretch>
          </p:blipFill>
          <p:spPr>
            <a:xfrm>
              <a:off x="10925155" y="0"/>
              <a:ext cx="1266845" cy="1093304"/>
            </a:xfrm>
            <a:prstGeom prst="rect">
              <a:avLst/>
            </a:prstGeom>
          </p:spPr>
        </p:pic>
      </p:gr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0"/>
            </p:custDataLst>
          </p:nvPr>
        </p:nvSpPr>
        <p:spPr>
          <a:xfrm>
            <a:off x="669930" y="952508"/>
            <a:ext cx="10852237" cy="5388907"/>
          </a:xfrm>
        </p:spPr>
        <p:txBody>
          <a:bodyPr/>
          <a:lstStyle>
            <a:lvl1pPr>
              <a:defRPr baseline="0"/>
            </a:lvl1pPr>
            <a:lvl2pPr>
              <a:defRPr baseline="0"/>
            </a:lvl2pPr>
            <a:lvl3pPr>
              <a:defRPr baseline="0"/>
            </a:lvl3pPr>
            <a:lvl4pPr>
              <a:defRPr baseline="0"/>
            </a:lvl4pPr>
            <a:lvl5pPr>
              <a:defRPr baseline="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 name="文本框 25"/>
          <p:cNvSpPr txBox="1"/>
          <p:nvPr userDrawn="1"/>
        </p:nvSpPr>
        <p:spPr>
          <a:xfrm rot="20609999">
            <a:off x="4489076" y="3228945"/>
            <a:ext cx="3213847" cy="400110"/>
          </a:xfrm>
          <a:prstGeom prst="rect">
            <a:avLst/>
          </a:prstGeom>
          <a:noFill/>
        </p:spPr>
        <p:txBody>
          <a:bodyPr wrap="square" rtlCol="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000" dirty="0" smtClean="0">
                <a:solidFill>
                  <a:schemeClr val="bg1">
                    <a:lumMod val="50000"/>
                  </a:schemeClr>
                </a:solidFill>
                <a:latin typeface="叶根友毛笔行书简体" panose="02010601030101010101" pitchFamily="2" charset="-122"/>
                <a:ea typeface="叶根友毛笔行书简体" panose="02010601030101010101" pitchFamily="2" charset="-122"/>
              </a:rPr>
              <a:t>公众号：高中历史教研</a:t>
            </a:r>
            <a:endParaRPr lang="zh-CN" altLang="en-US" sz="2000" dirty="0">
              <a:solidFill>
                <a:schemeClr val="bg1">
                  <a:lumMod val="50000"/>
                </a:schemeClr>
              </a:solidFill>
              <a:latin typeface="叶根友毛笔行书简体" panose="02010601030101010101" pitchFamily="2" charset="-122"/>
              <a:ea typeface="叶根友毛笔行书简体" panose="02010601030101010101"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23" name="图片 22"/>
          <p:cNvPicPr>
            <a:picLocks noChangeAspect="1"/>
          </p:cNvPicPr>
          <p:nvPr>
            <p:custDataLst>
              <p:tags r:id="rId2"/>
            </p:custDataLst>
          </p:nvPr>
        </p:nvPicPr>
        <p:blipFill>
          <a:blip r:embed="rId3" cstate="screen"/>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2"/>
          </a:solidFill>
        </p:spPr>
      </p:pic>
      <p:sp>
        <p:nvSpPr>
          <p:cNvPr id="6" name="矩形 5"/>
          <p:cNvSpPr/>
          <p:nvPr>
            <p:custDataLst>
              <p:tags r:id="rId4"/>
            </p:custDataLst>
          </p:nvPr>
        </p:nvSpPr>
        <p:spPr>
          <a:xfrm>
            <a:off x="9524616" y="-9525"/>
            <a:ext cx="265785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5"/>
            </p:custDataLst>
          </p:nvPr>
        </p:nvSpPr>
        <p:spPr>
          <a:xfrm>
            <a:off x="0" y="0"/>
            <a:ext cx="265785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custDataLst>
              <p:tags r:id="rId6"/>
            </p:custDataLst>
          </p:nvPr>
        </p:nvPicPr>
        <p:blipFill>
          <a:blip r:embed="rId7"/>
          <a:srcRect/>
          <a:stretch>
            <a:fillRect/>
          </a:stretch>
        </p:blipFill>
        <p:spPr>
          <a:xfrm>
            <a:off x="601436" y="561975"/>
            <a:ext cx="10989128" cy="5715000"/>
          </a:xfrm>
          <a:custGeom>
            <a:avLst/>
            <a:gdLst>
              <a:gd name="connsiteX0" fmla="*/ 0 w 10989128"/>
              <a:gd name="connsiteY0" fmla="*/ 0 h 5715000"/>
              <a:gd name="connsiteX1" fmla="*/ 10989128 w 10989128"/>
              <a:gd name="connsiteY1" fmla="*/ 0 h 5715000"/>
              <a:gd name="connsiteX2" fmla="*/ 10989128 w 10989128"/>
              <a:gd name="connsiteY2" fmla="*/ 5715000 h 5715000"/>
              <a:gd name="connsiteX3" fmla="*/ 0 w 10989128"/>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10989128" h="5715000">
                <a:moveTo>
                  <a:pt x="0" y="0"/>
                </a:moveTo>
                <a:lnTo>
                  <a:pt x="10989128" y="0"/>
                </a:lnTo>
                <a:lnTo>
                  <a:pt x="10989128" y="5715000"/>
                </a:lnTo>
                <a:lnTo>
                  <a:pt x="0" y="5715000"/>
                </a:lnTo>
                <a:close/>
              </a:path>
            </a:pathLst>
          </a:custGeom>
          <a:solidFill>
            <a:schemeClr val="accent2"/>
          </a:solidFill>
        </p:spPr>
      </p:pic>
      <p:pic>
        <p:nvPicPr>
          <p:cNvPr id="9" name="图片 8"/>
          <p:cNvPicPr>
            <a:picLocks noChangeAspect="1"/>
          </p:cNvPicPr>
          <p:nvPr>
            <p:custDataLst>
              <p:tags r:id="rId8"/>
            </p:custDataLst>
          </p:nvPr>
        </p:nvPicPr>
        <p:blipFill>
          <a:blip r:embed="rId9"/>
          <a:stretch>
            <a:fillRect/>
          </a:stretch>
        </p:blipFill>
        <p:spPr>
          <a:xfrm>
            <a:off x="508708" y="561494"/>
            <a:ext cx="4260141" cy="3992071"/>
          </a:xfrm>
          <a:prstGeom prst="rect">
            <a:avLst/>
          </a:prstGeom>
        </p:spPr>
      </p:pic>
      <p:grpSp>
        <p:nvGrpSpPr>
          <p:cNvPr id="10" name="组合 9"/>
          <p:cNvGrpSpPr/>
          <p:nvPr>
            <p:custDataLst>
              <p:tags r:id="rId10"/>
            </p:custDataLst>
          </p:nvPr>
        </p:nvGrpSpPr>
        <p:grpSpPr>
          <a:xfrm>
            <a:off x="9202612" y="4483942"/>
            <a:ext cx="2290179" cy="1913949"/>
            <a:chOff x="5898019" y="1606855"/>
            <a:chExt cx="6536712" cy="5462862"/>
          </a:xfrm>
        </p:grpSpPr>
        <p:pic>
          <p:nvPicPr>
            <p:cNvPr id="11" name="图片 10"/>
            <p:cNvPicPr>
              <a:picLocks noChangeAspect="1"/>
            </p:cNvPicPr>
            <p:nvPr>
              <p:custDataLst>
                <p:tags r:id="rId11"/>
              </p:custDataLst>
            </p:nvPr>
          </p:nvPicPr>
          <p:blipFill>
            <a:blip r:embed="rId12" cstate="screen"/>
            <a:stretch>
              <a:fillRect/>
            </a:stretch>
          </p:blipFill>
          <p:spPr>
            <a:xfrm>
              <a:off x="5898019" y="3832712"/>
              <a:ext cx="2470075" cy="1852557"/>
            </a:xfrm>
            <a:prstGeom prst="rect">
              <a:avLst/>
            </a:prstGeom>
          </p:spPr>
        </p:pic>
        <p:pic>
          <p:nvPicPr>
            <p:cNvPr id="12" name="图片 11"/>
            <p:cNvPicPr>
              <a:picLocks noChangeAspect="1"/>
            </p:cNvPicPr>
            <p:nvPr>
              <p:custDataLst>
                <p:tags r:id="rId13"/>
              </p:custDataLst>
            </p:nvPr>
          </p:nvPicPr>
          <p:blipFill>
            <a:blip r:embed="rId14" cstate="screen"/>
            <a:stretch>
              <a:fillRect/>
            </a:stretch>
          </p:blipFill>
          <p:spPr>
            <a:xfrm>
              <a:off x="6107218" y="1606855"/>
              <a:ext cx="5842050" cy="4381538"/>
            </a:xfrm>
            <a:prstGeom prst="rect">
              <a:avLst/>
            </a:prstGeom>
          </p:spPr>
        </p:pic>
        <p:pic>
          <p:nvPicPr>
            <p:cNvPr id="13" name="图片 12"/>
            <p:cNvPicPr>
              <a:picLocks noChangeAspect="1"/>
            </p:cNvPicPr>
            <p:nvPr>
              <p:custDataLst>
                <p:tags r:id="rId15"/>
              </p:custDataLst>
            </p:nvPr>
          </p:nvPicPr>
          <p:blipFill>
            <a:blip r:embed="rId16" cstate="screen"/>
            <a:stretch>
              <a:fillRect/>
            </a:stretch>
          </p:blipFill>
          <p:spPr>
            <a:xfrm>
              <a:off x="8368094" y="4019739"/>
              <a:ext cx="4066637" cy="3049978"/>
            </a:xfrm>
            <a:prstGeom prst="rect">
              <a:avLst/>
            </a:prstGeom>
          </p:spPr>
        </p:pic>
        <p:pic>
          <p:nvPicPr>
            <p:cNvPr id="14" name="图片 13"/>
            <p:cNvPicPr>
              <a:picLocks noChangeAspect="1"/>
            </p:cNvPicPr>
            <p:nvPr>
              <p:custDataLst>
                <p:tags r:id="rId17"/>
              </p:custDataLst>
            </p:nvPr>
          </p:nvPicPr>
          <p:blipFill>
            <a:blip r:embed="rId18" cstate="screen"/>
            <a:stretch>
              <a:fillRect/>
            </a:stretch>
          </p:blipFill>
          <p:spPr>
            <a:xfrm>
              <a:off x="6786090" y="4261543"/>
              <a:ext cx="2838200" cy="2128650"/>
            </a:xfrm>
            <a:prstGeom prst="rect">
              <a:avLst/>
            </a:prstGeom>
          </p:spPr>
        </p:pic>
      </p:grpSp>
      <p:pic>
        <p:nvPicPr>
          <p:cNvPr id="17" name="图片 16"/>
          <p:cNvPicPr>
            <a:picLocks noChangeAspect="1"/>
          </p:cNvPicPr>
          <p:nvPr>
            <p:custDataLst>
              <p:tags r:id="rId19"/>
            </p:custDataLst>
          </p:nvPr>
        </p:nvPicPr>
        <p:blipFill rotWithShape="1">
          <a:blip r:embed="rId20" cstate="screen"/>
          <a:srcRect/>
          <a:stretch>
            <a:fillRect/>
          </a:stretch>
        </p:blipFill>
        <p:spPr>
          <a:xfrm>
            <a:off x="603250" y="4275825"/>
            <a:ext cx="3242809" cy="1618952"/>
          </a:xfrm>
          <a:prstGeom prst="rect">
            <a:avLst/>
          </a:prstGeom>
        </p:spPr>
      </p:pic>
      <p:pic>
        <p:nvPicPr>
          <p:cNvPr id="18" name="图片 17"/>
          <p:cNvPicPr>
            <a:picLocks noChangeAspect="1"/>
          </p:cNvPicPr>
          <p:nvPr>
            <p:custDataLst>
              <p:tags r:id="rId21"/>
            </p:custDataLst>
          </p:nvPr>
        </p:nvPicPr>
        <p:blipFill>
          <a:blip r:embed="rId22" cstate="screen"/>
          <a:stretch>
            <a:fillRect/>
          </a:stretch>
        </p:blipFill>
        <p:spPr>
          <a:xfrm>
            <a:off x="3935079" y="4899116"/>
            <a:ext cx="499338" cy="514913"/>
          </a:xfrm>
          <a:prstGeom prst="rect">
            <a:avLst/>
          </a:prstGeom>
        </p:spPr>
      </p:pic>
      <p:pic>
        <p:nvPicPr>
          <p:cNvPr id="19" name="图片 18"/>
          <p:cNvPicPr>
            <a:picLocks noChangeAspect="1"/>
          </p:cNvPicPr>
          <p:nvPr>
            <p:custDataLst>
              <p:tags r:id="rId23"/>
            </p:custDataLst>
          </p:nvPr>
        </p:nvPicPr>
        <p:blipFill>
          <a:blip r:embed="rId24"/>
          <a:stretch>
            <a:fillRect/>
          </a:stretch>
        </p:blipFill>
        <p:spPr>
          <a:xfrm>
            <a:off x="10010944" y="460109"/>
            <a:ext cx="1731414" cy="1475360"/>
          </a:xfrm>
          <a:prstGeom prst="rect">
            <a:avLst/>
          </a:prstGeom>
        </p:spPr>
      </p:pic>
      <p:grpSp>
        <p:nvGrpSpPr>
          <p:cNvPr id="20" name="组合 19"/>
          <p:cNvGrpSpPr/>
          <p:nvPr>
            <p:custDataLst>
              <p:tags r:id="rId25"/>
            </p:custDataLst>
          </p:nvPr>
        </p:nvGrpSpPr>
        <p:grpSpPr>
          <a:xfrm>
            <a:off x="7131133" y="625190"/>
            <a:ext cx="3495743" cy="3496903"/>
            <a:chOff x="4657295" y="296286"/>
            <a:chExt cx="3495743" cy="3496903"/>
          </a:xfrm>
        </p:grpSpPr>
        <p:sp>
          <p:nvSpPr>
            <p:cNvPr id="21" name="文本框 20"/>
            <p:cNvSpPr txBox="1"/>
            <p:nvPr>
              <p:custDataLst>
                <p:tags r:id="rId26"/>
              </p:custDataLst>
            </p:nvPr>
          </p:nvSpPr>
          <p:spPr>
            <a:xfrm>
              <a:off x="4657295" y="296286"/>
              <a:ext cx="2046800" cy="2646045"/>
            </a:xfrm>
            <a:prstGeom prst="rect">
              <a:avLst/>
            </a:prstGeom>
            <a:noFill/>
          </p:spPr>
          <p:txBody>
            <a:bodyPr wrap="square" rtlCol="0">
              <a:normAutofit/>
            </a:bodyPr>
            <a:lstStyle/>
            <a:p>
              <a:pPr algn="ctr"/>
              <a:r>
                <a:rPr lang="zh-CN" altLang="en-US" sz="16600" baseline="0" dirty="0">
                  <a:solidFill>
                    <a:schemeClr val="tx1">
                      <a:lumMod val="85000"/>
                      <a:lumOff val="15000"/>
                    </a:schemeClr>
                  </a:solidFill>
                  <a:latin typeface="Arial" panose="020B0604020202020204" pitchFamily="34" charset="0"/>
                  <a:ea typeface="汉仪尚巍手书W" panose="00020600040101010101" pitchFamily="18" charset="-122"/>
                </a:rPr>
                <a:t>再</a:t>
              </a:r>
              <a:endParaRPr lang="zh-CN" altLang="en-US" sz="16600" baseline="0" dirty="0">
                <a:solidFill>
                  <a:schemeClr val="tx1">
                    <a:lumMod val="85000"/>
                    <a:lumOff val="15000"/>
                  </a:schemeClr>
                </a:solidFill>
                <a:latin typeface="Arial" panose="020B0604020202020204" pitchFamily="34" charset="0"/>
                <a:ea typeface="汉仪尚巍手书W" panose="00020600040101010101" pitchFamily="18" charset="-122"/>
              </a:endParaRPr>
            </a:p>
          </p:txBody>
        </p:sp>
        <p:sp>
          <p:nvSpPr>
            <p:cNvPr id="22" name="文本框 21"/>
            <p:cNvSpPr txBox="1"/>
            <p:nvPr>
              <p:custDataLst>
                <p:tags r:id="rId27"/>
              </p:custDataLst>
            </p:nvPr>
          </p:nvSpPr>
          <p:spPr>
            <a:xfrm>
              <a:off x="6106238" y="1147144"/>
              <a:ext cx="2046800" cy="2646045"/>
            </a:xfrm>
            <a:prstGeom prst="rect">
              <a:avLst/>
            </a:prstGeom>
            <a:noFill/>
          </p:spPr>
          <p:txBody>
            <a:bodyPr wrap="square" rtlCol="0">
              <a:normAutofit/>
            </a:bodyPr>
            <a:lstStyle/>
            <a:p>
              <a:pPr algn="ctr"/>
              <a:r>
                <a:rPr lang="zh-CN" altLang="en-US" sz="16600" baseline="0" dirty="0">
                  <a:solidFill>
                    <a:schemeClr val="tx1">
                      <a:lumMod val="85000"/>
                      <a:lumOff val="15000"/>
                    </a:schemeClr>
                  </a:solidFill>
                  <a:latin typeface="Arial" panose="020B0604020202020204" pitchFamily="34" charset="0"/>
                  <a:ea typeface="汉仪尚巍手书W" panose="00020600040101010101" pitchFamily="18" charset="-122"/>
                </a:rPr>
                <a:t>会</a:t>
              </a:r>
              <a:endParaRPr lang="zh-CN" altLang="en-US" sz="16600" baseline="0" dirty="0">
                <a:solidFill>
                  <a:schemeClr val="tx1">
                    <a:lumMod val="85000"/>
                    <a:lumOff val="15000"/>
                  </a:schemeClr>
                </a:solidFill>
                <a:latin typeface="Arial" panose="020B0604020202020204" pitchFamily="34" charset="0"/>
                <a:ea typeface="汉仪尚巍手书W" panose="00020600040101010101" pitchFamily="18" charset="-122"/>
              </a:endParaRPr>
            </a:p>
          </p:txBody>
        </p:sp>
      </p:grpSp>
      <p:sp>
        <p:nvSpPr>
          <p:cNvPr id="2" name="标题 1"/>
          <p:cNvSpPr>
            <a:spLocks noGrp="1"/>
          </p:cNvSpPr>
          <p:nvPr>
            <p:ph type="title" hasCustomPrompt="1"/>
            <p:custDataLst>
              <p:tags r:id="rId28"/>
            </p:custDataLst>
          </p:nvPr>
        </p:nvSpPr>
        <p:spPr>
          <a:xfrm>
            <a:off x="6463191" y="3000995"/>
            <a:ext cx="994381" cy="3157471"/>
          </a:xfrm>
        </p:spPr>
        <p:txBody>
          <a:bodyPr vert="eaVert" lIns="90000" tIns="46800" rIns="90000" bIns="46800" rtlCol="0" anchor="b" anchorCtr="0">
            <a:normAutofit/>
          </a:bodyPr>
          <a:lstStyle>
            <a:lvl1pPr marL="0" marR="0" algn="l" defTabSz="914400" rtl="0" eaLnBrk="1" fontAlgn="auto" latinLnBrk="0" hangingPunct="1">
              <a:lnSpc>
                <a:spcPct val="100000"/>
              </a:lnSpc>
              <a:buNone/>
              <a:defRPr kumimoji="0" lang="zh-CN" altLang="en-US" sz="4800" b="0" i="0" u="none" strike="noStrike" kern="1200" cap="none" spc="600" normalizeH="0" baseline="0" noProof="1" dirty="0">
                <a:solidFill>
                  <a:schemeClr val="accent1"/>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2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0"/>
            </p:custDataLst>
          </p:nvPr>
        </p:nvSpPr>
        <p:spPr/>
        <p:txBody>
          <a:bodyPr/>
          <a:lstStyle/>
          <a:p>
            <a:endParaRPr lang="zh-CN" altLang="en-US"/>
          </a:p>
        </p:txBody>
      </p:sp>
      <p:sp>
        <p:nvSpPr>
          <p:cNvPr id="5" name="灯片编号占位符 4"/>
          <p:cNvSpPr>
            <a:spLocks noGrp="1"/>
          </p:cNvSpPr>
          <p:nvPr>
            <p:ph type="sldNum" sz="quarter" idx="12"/>
            <p:custDataLst>
              <p:tags r:id="rId31"/>
            </p:custDataLst>
          </p:nvPr>
        </p:nvSpPr>
        <p:spPr/>
        <p:txBody>
          <a:bodyPr/>
          <a:lstStyle/>
          <a:p>
            <a:fld id="{49AE70B2-8BF9-45C0-BB95-33D1B9D3A854}" type="slidenum">
              <a:rPr lang="zh-CN" altLang="en-US" smtClean="0"/>
            </a:fld>
            <a:endParaRPr lang="zh-CN" altLang="en-US"/>
          </a:p>
        </p:txBody>
      </p:sp>
      <p:sp>
        <p:nvSpPr>
          <p:cNvPr id="25" name="文本占位符 24"/>
          <p:cNvSpPr>
            <a:spLocks noGrp="1"/>
          </p:cNvSpPr>
          <p:nvPr>
            <p:ph type="body" sz="quarter" idx="13" hasCustomPrompt="1"/>
            <p:custDataLst>
              <p:tags r:id="rId32"/>
            </p:custDataLst>
          </p:nvPr>
        </p:nvSpPr>
        <p:spPr>
          <a:xfrm>
            <a:off x="4706887" y="3001617"/>
            <a:ext cx="1714502" cy="3156849"/>
          </a:xfrm>
        </p:spPr>
        <p:txBody>
          <a:bodyPr vert="eaVert" lIns="90000" tIns="46800" rIns="90000" bIns="46800">
            <a:normAutofit/>
          </a:bodyPr>
          <a:lstStyle>
            <a:lvl1pPr marL="0" indent="0" algn="l">
              <a:buNone/>
              <a:defRPr sz="1800" baseline="0">
                <a:solidFill>
                  <a:schemeClr val="tx1">
                    <a:lumMod val="50000"/>
                    <a:lumOff val="50000"/>
                  </a:schemeClr>
                </a:solidFill>
                <a:latin typeface="Arial" panose="020B0604020202020204" pitchFamily="34" charset="0"/>
                <a:ea typeface="隶书" panose="02010509060101010101" pitchFamily="49" charset="-122"/>
              </a:defRPr>
            </a:lvl1pPr>
          </a:lstStyle>
          <a:p>
            <a:pPr lvl="0"/>
            <a:r>
              <a:rPr lang="zh-CN" altLang="en-US" dirty="0"/>
              <a:t>单击此处编辑文本</a:t>
            </a:r>
            <a:endParaRPr lang="zh-CN" altLang="en-US" dirty="0"/>
          </a:p>
        </p:txBody>
      </p:sp>
      <p:sp>
        <p:nvSpPr>
          <p:cNvPr id="24" name="文本框 25"/>
          <p:cNvSpPr txBox="1"/>
          <p:nvPr userDrawn="1"/>
        </p:nvSpPr>
        <p:spPr>
          <a:xfrm rot="20609999">
            <a:off x="4489076" y="3228945"/>
            <a:ext cx="3213847" cy="400110"/>
          </a:xfrm>
          <a:prstGeom prst="rect">
            <a:avLst/>
          </a:prstGeom>
          <a:noFill/>
        </p:spPr>
        <p:txBody>
          <a:bodyPr wrap="square" rtlCol="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000" dirty="0" smtClean="0">
                <a:solidFill>
                  <a:schemeClr val="bg1">
                    <a:lumMod val="50000"/>
                  </a:schemeClr>
                </a:solidFill>
                <a:latin typeface="叶根友毛笔行书简体" panose="02010601030101010101" pitchFamily="2" charset="-122"/>
                <a:ea typeface="叶根友毛笔行书简体" panose="02010601030101010101" pitchFamily="2" charset="-122"/>
              </a:rPr>
              <a:t>公众号：高中历史教研</a:t>
            </a:r>
            <a:endParaRPr lang="zh-CN" altLang="en-US" sz="2000" dirty="0">
              <a:solidFill>
                <a:schemeClr val="bg1">
                  <a:lumMod val="50000"/>
                </a:schemeClr>
              </a:solidFill>
              <a:latin typeface="叶根友毛笔行书简体" panose="02010601030101010101" pitchFamily="2" charset="-122"/>
              <a:ea typeface="叶根友毛笔行书简体" panose="02010601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42" presetClass="entr" presetSubtype="0" fill="hold"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37" presetClass="entr" presetSubtype="0" fill="hold" nodeType="after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900" decel="100000" fill="hold"/>
                                        <p:tgtEl>
                                          <p:spTgt spid="10"/>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0" fill="hold">
                            <p:stCondLst>
                              <p:cond delay="175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250"/>
                            </p:stCondLst>
                            <p:childTnLst>
                              <p:par>
                                <p:cTn id="27" presetID="53" presetClass="entr" presetSubtype="16" fill="hold" nodeType="after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3000"/>
                            </p:stCondLst>
                            <p:childTnLst>
                              <p:par>
                                <p:cTn id="33" presetID="1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000"/>
                                        <p:tgtEl>
                                          <p:spTgt spid="17"/>
                                        </p:tgtEl>
                                        <p:attrNameLst>
                                          <p:attrName>ppt_y</p:attrName>
                                        </p:attrNameLst>
                                      </p:cBhvr>
                                      <p:tavLst>
                                        <p:tav tm="0">
                                          <p:val>
                                            <p:strVal val="#ppt_y+#ppt_h*1.125000"/>
                                          </p:val>
                                        </p:tav>
                                        <p:tav tm="100000">
                                          <p:val>
                                            <p:strVal val="#ppt_y"/>
                                          </p:val>
                                        </p:tav>
                                      </p:tavLst>
                                    </p:anim>
                                    <p:animEffect transition="in" filter="wipe(up)">
                                      <p:cBhvr>
                                        <p:cTn id="3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blipFill>
          <a:blip r:embed="rId2"/>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3"/>
            </p:custDataLst>
          </p:nvPr>
        </p:nvPicPr>
        <p:blipFill rotWithShape="1">
          <a:blip r:embed="rId4"/>
          <a:srcRect/>
          <a:stretch>
            <a:fillRect/>
          </a:stretch>
        </p:blipFill>
        <p:spPr>
          <a:xfrm>
            <a:off x="10925155" y="0"/>
            <a:ext cx="1266845" cy="1093304"/>
          </a:xfrm>
          <a:prstGeom prst="rect">
            <a:avLst/>
          </a:prstGeom>
        </p:spPr>
      </p:pic>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8"/>
            </p:custDataLst>
          </p:nvPr>
        </p:nvSpPr>
        <p:spPr/>
        <p:txBody>
          <a:bodyPr>
            <a:normAutofit/>
          </a:bodyPr>
          <a:lstStyle>
            <a:lvl1pPr>
              <a:defRPr baseline="0"/>
            </a:lvl1pPr>
          </a:lstStyle>
          <a:p>
            <a:r>
              <a:rPr lang="zh-CN" altLang="en-US"/>
              <a:t>单击此处编辑母版标题样式</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grpSp>
        <p:nvGrpSpPr>
          <p:cNvPr id="9" name="组合 8"/>
          <p:cNvGrpSpPr/>
          <p:nvPr>
            <p:custDataLst>
              <p:tags r:id="rId2"/>
            </p:custDataLst>
          </p:nvPr>
        </p:nvGrpSpPr>
        <p:grpSpPr>
          <a:xfrm>
            <a:off x="288290" y="0"/>
            <a:ext cx="11903710" cy="6584950"/>
            <a:chOff x="288290" y="0"/>
            <a:chExt cx="11903710" cy="6584950"/>
          </a:xfrm>
        </p:grpSpPr>
        <p:sp>
          <p:nvSpPr>
            <p:cNvPr id="6" name="矩形 5"/>
            <p:cNvSpPr/>
            <p:nvPr userDrawn="1">
              <p:custDataLst>
                <p:tags r:id="rId3"/>
              </p:custDataLst>
            </p:nvPr>
          </p:nvSpPr>
          <p:spPr>
            <a:xfrm>
              <a:off x="288290" y="273050"/>
              <a:ext cx="11616055" cy="6311900"/>
            </a:xfrm>
            <a:prstGeom prst="rect">
              <a:avLst/>
            </a:prstGeom>
            <a:blipFill>
              <a:blip r:embed="rId4"/>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8" name="图片 7"/>
            <p:cNvPicPr>
              <a:picLocks noChangeAspect="1"/>
            </p:cNvPicPr>
            <p:nvPr userDrawn="1">
              <p:custDataLst>
                <p:tags r:id="rId5"/>
              </p:custDataLst>
            </p:nvPr>
          </p:nvPicPr>
          <p:blipFill rotWithShape="1">
            <a:blip r:embed="rId6"/>
            <a:srcRect/>
            <a:stretch>
              <a:fillRect/>
            </a:stretch>
          </p:blipFill>
          <p:spPr>
            <a:xfrm>
              <a:off x="10925155" y="0"/>
              <a:ext cx="1266845" cy="1093304"/>
            </a:xfrm>
            <a:prstGeom prst="rect">
              <a:avLst/>
            </a:prstGeom>
          </p:spPr>
        </p:pic>
      </p:grpSp>
      <p:sp>
        <p:nvSpPr>
          <p:cNvPr id="2" name="标题 1"/>
          <p:cNvSpPr>
            <a:spLocks noGrp="1"/>
          </p:cNvSpPr>
          <p:nvPr>
            <p:ph type="title" hasCustomPrompt="1"/>
            <p:custDataLst>
              <p:tags r:id="rId7"/>
            </p:custDataLst>
          </p:nvPr>
        </p:nvSpPr>
        <p:spPr>
          <a:xfrm>
            <a:off x="1281600" y="1249200"/>
            <a:ext cx="9626400" cy="723600"/>
          </a:xfrm>
        </p:spPr>
        <p:txBody>
          <a:bodyPr anchor="ctr">
            <a:normAutofit/>
          </a:bodyPr>
          <a:lstStyle>
            <a:lvl1pPr>
              <a:defRPr sz="320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normAutofit/>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blipFill>
          <a:blip r:embed="rId2"/>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p:custDataLst>
              <p:tags r:id="rId3"/>
            </p:custDataLst>
          </p:nvPr>
        </p:nvPicPr>
        <p:blipFill rotWithShape="1">
          <a:blip r:embed="rId4"/>
          <a:srcRect/>
          <a:stretch>
            <a:fillRect/>
          </a:stretch>
        </p:blipFill>
        <p:spPr>
          <a:xfrm>
            <a:off x="10925155" y="0"/>
            <a:ext cx="1266845" cy="1093304"/>
          </a:xfrm>
          <a:prstGeom prst="rect">
            <a:avLst/>
          </a:prstGeom>
        </p:spPr>
      </p:pic>
      <p:sp>
        <p:nvSpPr>
          <p:cNvPr id="8" name="矩形 7"/>
          <p:cNvSpPr/>
          <p:nvPr>
            <p:custDataLst>
              <p:tags r:id="rId5"/>
            </p:custDataLst>
          </p:nvPr>
        </p:nvSpPr>
        <p:spPr>
          <a:xfrm>
            <a:off x="0" y="0"/>
            <a:ext cx="4850296"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6"/>
            </p:custDataLst>
          </p:nvPr>
        </p:nvSpPr>
        <p:spPr>
          <a:xfrm>
            <a:off x="583200" y="770400"/>
            <a:ext cx="3960000" cy="882000"/>
          </a:xfrm>
        </p:spPr>
        <p:txBody>
          <a:bodyPr anchor="ctr">
            <a:normAutofit/>
          </a:bodyPr>
          <a:lstStyle>
            <a:lvl1pPr>
              <a:defRPr sz="3200" baseline="0">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normAutofit/>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normAutofit/>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blipFill>
          <a:blip r:embed="rId2"/>
          <a:stretch>
            <a:fillRect/>
          </a:stretch>
        </a:blipFill>
        <a:effectLst/>
      </p:bgPr>
    </p:bg>
    <p:spTree>
      <p:nvGrpSpPr>
        <p:cNvPr id="1" name=""/>
        <p:cNvGrpSpPr/>
        <p:nvPr/>
      </p:nvGrpSpPr>
      <p:grpSpPr>
        <a:xfrm>
          <a:off x="0" y="0"/>
          <a:ext cx="0" cy="0"/>
          <a:chOff x="0" y="0"/>
          <a:chExt cx="0" cy="0"/>
        </a:xfrm>
      </p:grpSpPr>
      <p:sp>
        <p:nvSpPr>
          <p:cNvPr id="10" name="矩形 9"/>
          <p:cNvSpPr/>
          <p:nvPr>
            <p:custDataLst>
              <p:tags r:id="rId3"/>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p:cNvPicPr>
            <a:picLocks noChangeAspect="1"/>
          </p:cNvPicPr>
          <p:nvPr>
            <p:custDataLst>
              <p:tags r:id="rId4"/>
            </p:custDataLst>
          </p:nvPr>
        </p:nvPicPr>
        <p:blipFill rotWithShape="1">
          <a:blip r:embed="rId5"/>
          <a:srcRect/>
          <a:stretch>
            <a:fillRect/>
          </a:stretch>
        </p:blipFill>
        <p:spPr>
          <a:xfrm>
            <a:off x="10925155" y="0"/>
            <a:ext cx="1266845" cy="1093304"/>
          </a:xfrm>
          <a:prstGeom prst="rect">
            <a:avLst/>
          </a:prstGeom>
        </p:spPr>
      </p:pic>
      <p:sp>
        <p:nvSpPr>
          <p:cNvPr id="2" name="标题 1"/>
          <p:cNvSpPr>
            <a:spLocks noGrp="1"/>
          </p:cNvSpPr>
          <p:nvPr>
            <p:ph type="title"/>
            <p:custDataLst>
              <p:tags r:id="rId6"/>
            </p:custDataLst>
          </p:nvPr>
        </p:nvSpPr>
        <p:spPr>
          <a:xfrm>
            <a:off x="612000" y="781200"/>
            <a:ext cx="10976400" cy="626400"/>
          </a:xfrm>
        </p:spPr>
        <p:txBody>
          <a:bodyPr anchor="ctr">
            <a:normAutofit/>
          </a:bodyPr>
          <a:lstStyle>
            <a:lvl1pPr algn="ctr">
              <a:defRPr sz="32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normAutofit/>
          </a:bodyPr>
          <a:lstStyle>
            <a:lvl1pPr algn="ct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a:normAutofit/>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blipFill>
          <a:blip r:embed="rId2"/>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p:custDataLst>
              <p:tags r:id="rId3"/>
            </p:custDataLst>
          </p:nvPr>
        </p:nvPicPr>
        <p:blipFill rotWithShape="1">
          <a:blip r:embed="rId4"/>
          <a:srcRect/>
          <a:stretch>
            <a:fillRect/>
          </a:stretch>
        </p:blipFill>
        <p:spPr>
          <a:xfrm>
            <a:off x="10925155" y="0"/>
            <a:ext cx="1266845" cy="1093304"/>
          </a:xfrm>
          <a:prstGeom prst="rect">
            <a:avLst/>
          </a:prstGeom>
        </p:spPr>
      </p:pic>
      <p:sp>
        <p:nvSpPr>
          <p:cNvPr id="8" name="矩形 7"/>
          <p:cNvSpPr/>
          <p:nvPr>
            <p:custDataLst>
              <p:tags r:id="rId5"/>
            </p:custDataLst>
          </p:nvPr>
        </p:nvSpPr>
        <p:spPr>
          <a:xfrm>
            <a:off x="3810" y="5020946"/>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6"/>
            </p:custDataLst>
          </p:nvPr>
        </p:nvSpPr>
        <p:spPr>
          <a:xfrm>
            <a:off x="604800" y="669600"/>
            <a:ext cx="10976400" cy="565200"/>
          </a:xfrm>
        </p:spPr>
        <p:txBody>
          <a:bodyPr anchor="ctr">
            <a:normAutofit/>
          </a:bodyPr>
          <a:lstStyle>
            <a:lvl1pPr algn="ctr">
              <a:defRPr sz="32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a:normAutofit/>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580030" y="5180400"/>
            <a:ext cx="11001600" cy="1011600"/>
          </a:xfrm>
        </p:spPr>
        <p:txBody>
          <a:bodyPr>
            <a:normAutofit/>
          </a:bodyPr>
          <a:lstStyle>
            <a:lvl1pPr marL="0" indent="0">
              <a:buNone/>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blipFill>
          <a:blip r:embed="rId2"/>
          <a:stretch>
            <a:fillRect/>
          </a:stretch>
        </a:blipFill>
        <a:effectLst/>
      </p:bgPr>
    </p:bg>
    <p:spTree>
      <p:nvGrpSpPr>
        <p:cNvPr id="1" name=""/>
        <p:cNvGrpSpPr/>
        <p:nvPr/>
      </p:nvGrpSpPr>
      <p:grpSpPr>
        <a:xfrm>
          <a:off x="0" y="0"/>
          <a:ext cx="0" cy="0"/>
          <a:chOff x="0" y="0"/>
          <a:chExt cx="0" cy="0"/>
        </a:xfrm>
      </p:grpSpPr>
      <p:sp>
        <p:nvSpPr>
          <p:cNvPr id="10" name="矩形 9"/>
          <p:cNvSpPr/>
          <p:nvPr>
            <p:custDataLst>
              <p:tags r:id="rId3"/>
            </p:custDataLst>
          </p:nvPr>
        </p:nvSpPr>
        <p:spPr>
          <a:xfrm>
            <a:off x="0" y="-82117"/>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4" name="图片 13"/>
          <p:cNvPicPr>
            <a:picLocks noChangeAspect="1"/>
          </p:cNvPicPr>
          <p:nvPr>
            <p:custDataLst>
              <p:tags r:id="rId4"/>
            </p:custDataLst>
          </p:nvPr>
        </p:nvPicPr>
        <p:blipFill rotWithShape="1">
          <a:blip r:embed="rId5"/>
          <a:srcRect/>
          <a:stretch>
            <a:fillRect/>
          </a:stretch>
        </p:blipFill>
        <p:spPr>
          <a:xfrm>
            <a:off x="10925155" y="0"/>
            <a:ext cx="1266845" cy="1093304"/>
          </a:xfrm>
          <a:prstGeom prst="rect">
            <a:avLst/>
          </a:prstGeom>
        </p:spPr>
      </p:pic>
      <p:sp>
        <p:nvSpPr>
          <p:cNvPr id="2" name="标题 1"/>
          <p:cNvSpPr>
            <a:spLocks noGrp="1"/>
          </p:cNvSpPr>
          <p:nvPr>
            <p:ph type="title"/>
            <p:custDataLst>
              <p:tags r:id="rId6"/>
            </p:custDataLst>
          </p:nvPr>
        </p:nvSpPr>
        <p:spPr>
          <a:xfrm>
            <a:off x="579600" y="237600"/>
            <a:ext cx="11037600" cy="441964"/>
          </a:xfrm>
        </p:spPr>
        <p:txBody>
          <a:bodyPr>
            <a:noAutofit/>
          </a:bodyPr>
          <a:lstStyle>
            <a:lvl1pPr>
              <a:defRPr sz="28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579600" y="1663200"/>
            <a:ext cx="5342400" cy="2894400"/>
          </a:xfrm>
        </p:spPr>
        <p:txBody>
          <a:bodyPr>
            <a:normAutofit/>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normAutofit/>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2"/>
            </p:custDataLst>
          </p:nvPr>
        </p:nvSpPr>
        <p:spPr>
          <a:xfrm>
            <a:off x="572400" y="4816800"/>
            <a:ext cx="5342400" cy="781200"/>
          </a:xfrm>
        </p:spPr>
        <p:txBody>
          <a:bodyPr>
            <a:normAutofit/>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normAutofit/>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blipFill>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8" name="组合 7"/>
          <p:cNvGrpSpPr/>
          <p:nvPr>
            <p:custDataLst>
              <p:tags r:id="rId4"/>
            </p:custDataLst>
          </p:nvPr>
        </p:nvGrpSpPr>
        <p:grpSpPr>
          <a:xfrm>
            <a:off x="-241" y="1650205"/>
            <a:ext cx="12192241" cy="3557590"/>
            <a:chOff x="-241" y="1650205"/>
            <a:chExt cx="12192241" cy="3557590"/>
          </a:xfrm>
        </p:grpSpPr>
        <p:pic>
          <p:nvPicPr>
            <p:cNvPr id="6" name="图片 5" descr="22adfa2d2ca781161e31761df776dee1"/>
            <p:cNvPicPr>
              <a:picLocks noChangeAspect="1"/>
            </p:cNvPicPr>
            <p:nvPr userDrawn="1">
              <p:custDataLst>
                <p:tags r:id="rId5"/>
              </p:custDataLst>
            </p:nvPr>
          </p:nvPicPr>
          <p:blipFill>
            <a:blip r:embed="rId6" cstate="screen"/>
            <a:srcRect/>
            <a:stretch>
              <a:fillRect/>
            </a:stretch>
          </p:blipFill>
          <p:spPr>
            <a:xfrm>
              <a:off x="-241" y="1650205"/>
              <a:ext cx="1367972" cy="3557590"/>
            </a:xfrm>
            <a:prstGeom prst="rect">
              <a:avLst/>
            </a:prstGeom>
          </p:spPr>
        </p:pic>
        <p:pic>
          <p:nvPicPr>
            <p:cNvPr id="11" name="图片 10" descr="22adfa2d2ca781161e31761df776dee1"/>
            <p:cNvPicPr>
              <a:picLocks noChangeAspect="1"/>
            </p:cNvPicPr>
            <p:nvPr userDrawn="1">
              <p:custDataLst>
                <p:tags r:id="rId7"/>
              </p:custDataLst>
            </p:nvPr>
          </p:nvPicPr>
          <p:blipFill>
            <a:blip r:embed="rId6" cstate="screen"/>
            <a:srcRect/>
            <a:stretch>
              <a:fillRect/>
            </a:stretch>
          </p:blipFill>
          <p:spPr>
            <a:xfrm flipH="1">
              <a:off x="10824028" y="1650205"/>
              <a:ext cx="1367972" cy="3557590"/>
            </a:xfrm>
            <a:prstGeom prst="rect">
              <a:avLst/>
            </a:prstGeom>
          </p:spPr>
        </p:pic>
      </p:grpSp>
      <p:sp>
        <p:nvSpPr>
          <p:cNvPr id="2" name="标题 1"/>
          <p:cNvSpPr>
            <a:spLocks noGrp="1"/>
          </p:cNvSpPr>
          <p:nvPr>
            <p:ph type="title" hasCustomPrompt="1"/>
            <p:custDataLst>
              <p:tags r:id="rId8"/>
            </p:custDataLst>
          </p:nvPr>
        </p:nvSpPr>
        <p:spPr>
          <a:xfrm>
            <a:off x="1522800" y="1339200"/>
            <a:ext cx="9144000" cy="2386800"/>
          </a:xfrm>
        </p:spPr>
        <p:txBody>
          <a:bodyPr anchor="b">
            <a:normAutofit/>
          </a:bodyPr>
          <a:lstStyle>
            <a:lvl1pPr algn="ctr">
              <a:defRPr sz="600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1522413" y="3862800"/>
            <a:ext cx="9144000" cy="1656000"/>
          </a:xfrm>
        </p:spPr>
        <p:txBody>
          <a:bodyPr>
            <a:normAutofit/>
          </a:bodyPr>
          <a:lstStyle>
            <a:lvl1pPr algn="ct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2" name="文本框 25"/>
          <p:cNvSpPr txBox="1"/>
          <p:nvPr userDrawn="1"/>
        </p:nvSpPr>
        <p:spPr>
          <a:xfrm rot="20609999">
            <a:off x="4489076" y="3228945"/>
            <a:ext cx="3213847" cy="400110"/>
          </a:xfrm>
          <a:prstGeom prst="rect">
            <a:avLst/>
          </a:prstGeom>
          <a:noFill/>
        </p:spPr>
        <p:txBody>
          <a:bodyPr wrap="square" rtlCol="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000" dirty="0" smtClean="0">
                <a:solidFill>
                  <a:schemeClr val="bg1">
                    <a:lumMod val="50000"/>
                  </a:schemeClr>
                </a:solidFill>
                <a:latin typeface="叶根友毛笔行书简体" panose="02010601030101010101" pitchFamily="2" charset="-122"/>
                <a:ea typeface="叶根友毛笔行书简体" panose="02010601030101010101" pitchFamily="2" charset="-122"/>
              </a:rPr>
              <a:t>公众号：高中历史教研</a:t>
            </a:r>
            <a:endParaRPr lang="zh-CN" altLang="en-US" sz="2000" dirty="0">
              <a:solidFill>
                <a:schemeClr val="bg1">
                  <a:lumMod val="50000"/>
                </a:schemeClr>
              </a:solidFill>
              <a:latin typeface="叶根友毛笔行书简体" panose="02010601030101010101" pitchFamily="2" charset="-122"/>
              <a:ea typeface="叶根友毛笔行书简体" panose="02010601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custDataLst>
              <p:tags r:id="rId3"/>
            </p:custDataLst>
          </p:nvPr>
        </p:nvPicPr>
        <p:blipFill rotWithShape="1">
          <a:blip r:embed="rId4"/>
          <a:srcRect/>
          <a:stretch>
            <a:fillRect/>
          </a:stretch>
        </p:blipFill>
        <p:spPr>
          <a:xfrm>
            <a:off x="10925155" y="0"/>
            <a:ext cx="1266845" cy="1093304"/>
          </a:xfrm>
          <a:prstGeom prst="rect">
            <a:avLst/>
          </a:prstGeom>
        </p:spPr>
      </p:pic>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20" name="图片 19"/>
          <p:cNvPicPr>
            <a:picLocks noChangeAspect="1"/>
          </p:cNvPicPr>
          <p:nvPr>
            <p:custDataLst>
              <p:tags r:id="rId2"/>
            </p:custDataLst>
          </p:nvPr>
        </p:nvPicPr>
        <p:blipFill>
          <a:blip r:embed="rId3" cstate="screen"/>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2"/>
          </a:solidFill>
        </p:spPr>
      </p:pic>
      <p:sp>
        <p:nvSpPr>
          <p:cNvPr id="7" name="矩形 6"/>
          <p:cNvSpPr/>
          <p:nvPr>
            <p:custDataLst>
              <p:tags r:id="rId4"/>
            </p:custDataLst>
          </p:nvPr>
        </p:nvSpPr>
        <p:spPr>
          <a:xfrm>
            <a:off x="9534141" y="-9525"/>
            <a:ext cx="265785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5"/>
            </p:custDataLst>
          </p:nvPr>
        </p:nvSpPr>
        <p:spPr>
          <a:xfrm>
            <a:off x="0" y="0"/>
            <a:ext cx="265785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custDataLst>
              <p:tags r:id="rId6"/>
            </p:custDataLst>
          </p:nvPr>
        </p:nvPicPr>
        <p:blipFill>
          <a:blip r:embed="rId7"/>
          <a:srcRect/>
          <a:stretch>
            <a:fillRect/>
          </a:stretch>
        </p:blipFill>
        <p:spPr>
          <a:xfrm>
            <a:off x="601436" y="561975"/>
            <a:ext cx="10989128" cy="5715000"/>
          </a:xfrm>
          <a:custGeom>
            <a:avLst/>
            <a:gdLst>
              <a:gd name="connsiteX0" fmla="*/ 0 w 10989128"/>
              <a:gd name="connsiteY0" fmla="*/ 0 h 5715000"/>
              <a:gd name="connsiteX1" fmla="*/ 10989128 w 10989128"/>
              <a:gd name="connsiteY1" fmla="*/ 0 h 5715000"/>
              <a:gd name="connsiteX2" fmla="*/ 10989128 w 10989128"/>
              <a:gd name="connsiteY2" fmla="*/ 5715000 h 5715000"/>
              <a:gd name="connsiteX3" fmla="*/ 0 w 10989128"/>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10989128" h="5715000">
                <a:moveTo>
                  <a:pt x="0" y="0"/>
                </a:moveTo>
                <a:lnTo>
                  <a:pt x="10989128" y="0"/>
                </a:lnTo>
                <a:lnTo>
                  <a:pt x="10989128" y="5715000"/>
                </a:lnTo>
                <a:lnTo>
                  <a:pt x="0" y="5715000"/>
                </a:lnTo>
                <a:close/>
              </a:path>
            </a:pathLst>
          </a:custGeom>
          <a:solidFill>
            <a:schemeClr val="bg2"/>
          </a:solidFill>
        </p:spPr>
      </p:pic>
      <p:pic>
        <p:nvPicPr>
          <p:cNvPr id="10" name="图片 9" descr="灯笼"/>
          <p:cNvPicPr>
            <a:picLocks noChangeAspect="1"/>
          </p:cNvPicPr>
          <p:nvPr>
            <p:custDataLst>
              <p:tags r:id="rId8"/>
            </p:custDataLst>
          </p:nvPr>
        </p:nvPicPr>
        <p:blipFill>
          <a:blip r:embed="rId9" cstate="screen"/>
          <a:stretch>
            <a:fillRect/>
          </a:stretch>
        </p:blipFill>
        <p:spPr>
          <a:xfrm>
            <a:off x="579263" y="526319"/>
            <a:ext cx="2928237" cy="2902681"/>
          </a:xfrm>
          <a:prstGeom prst="rect">
            <a:avLst/>
          </a:prstGeom>
        </p:spPr>
      </p:pic>
      <p:pic>
        <p:nvPicPr>
          <p:cNvPr id="11" name="图片 10" descr="树枝"/>
          <p:cNvPicPr>
            <a:picLocks noChangeAspect="1"/>
          </p:cNvPicPr>
          <p:nvPr>
            <p:custDataLst>
              <p:tags r:id="rId10"/>
            </p:custDataLst>
          </p:nvPr>
        </p:nvPicPr>
        <p:blipFill>
          <a:blip r:embed="rId11" cstate="screen"/>
          <a:stretch>
            <a:fillRect/>
          </a:stretch>
        </p:blipFill>
        <p:spPr>
          <a:xfrm>
            <a:off x="9312243" y="2107134"/>
            <a:ext cx="2335942" cy="4343400"/>
          </a:xfrm>
          <a:prstGeom prst="rect">
            <a:avLst/>
          </a:prstGeom>
        </p:spPr>
      </p:pic>
      <p:grpSp>
        <p:nvGrpSpPr>
          <p:cNvPr id="12" name="Group 4"/>
          <p:cNvGrpSpPr>
            <a:grpSpLocks noChangeAspect="1"/>
          </p:cNvGrpSpPr>
          <p:nvPr>
            <p:custDataLst>
              <p:tags r:id="rId12"/>
            </p:custDataLst>
          </p:nvPr>
        </p:nvGrpSpPr>
        <p:grpSpPr bwMode="auto">
          <a:xfrm>
            <a:off x="3651476" y="1198398"/>
            <a:ext cx="4889049" cy="2670191"/>
            <a:chOff x="1769" y="1030"/>
            <a:chExt cx="4138" cy="2260"/>
          </a:xfrm>
          <a:solidFill>
            <a:schemeClr val="accent1"/>
          </a:solidFill>
        </p:grpSpPr>
        <p:sp>
          <p:nvSpPr>
            <p:cNvPr id="13" name="Freeform 5"/>
            <p:cNvSpPr>
              <a:spLocks noEditPoints="1"/>
            </p:cNvSpPr>
            <p:nvPr>
              <p:custDataLst>
                <p:tags r:id="rId13"/>
              </p:custDataLst>
            </p:nvPr>
          </p:nvSpPr>
          <p:spPr bwMode="auto">
            <a:xfrm>
              <a:off x="2008" y="1030"/>
              <a:ext cx="3899" cy="2210"/>
            </a:xfrm>
            <a:custGeom>
              <a:avLst/>
              <a:gdLst>
                <a:gd name="T0" fmla="*/ 523 w 1648"/>
                <a:gd name="T1" fmla="*/ 866 h 933"/>
                <a:gd name="T2" fmla="*/ 1401 w 1648"/>
                <a:gd name="T3" fmla="*/ 248 h 933"/>
                <a:gd name="T4" fmla="*/ 1401 w 1648"/>
                <a:gd name="T5" fmla="*/ 248 h 933"/>
                <a:gd name="T6" fmla="*/ 1307 w 1648"/>
                <a:gd name="T7" fmla="*/ 215 h 933"/>
                <a:gd name="T8" fmla="*/ 224 w 1648"/>
                <a:gd name="T9" fmla="*/ 308 h 933"/>
                <a:gd name="T10" fmla="*/ 236 w 1648"/>
                <a:gd name="T11" fmla="*/ 446 h 933"/>
                <a:gd name="T12" fmla="*/ 113 w 1648"/>
                <a:gd name="T13" fmla="*/ 348 h 933"/>
                <a:gd name="T14" fmla="*/ 238 w 1648"/>
                <a:gd name="T15" fmla="*/ 482 h 933"/>
                <a:gd name="T16" fmla="*/ 292 w 1648"/>
                <a:gd name="T17" fmla="*/ 444 h 933"/>
                <a:gd name="T18" fmla="*/ 590 w 1648"/>
                <a:gd name="T19" fmla="*/ 795 h 933"/>
                <a:gd name="T20" fmla="*/ 1069 w 1648"/>
                <a:gd name="T21" fmla="*/ 806 h 933"/>
                <a:gd name="T22" fmla="*/ 1335 w 1648"/>
                <a:gd name="T23" fmla="*/ 617 h 933"/>
                <a:gd name="T24" fmla="*/ 1290 w 1648"/>
                <a:gd name="T25" fmla="*/ 615 h 933"/>
                <a:gd name="T26" fmla="*/ 1157 w 1648"/>
                <a:gd name="T27" fmla="*/ 544 h 933"/>
                <a:gd name="T28" fmla="*/ 1086 w 1648"/>
                <a:gd name="T29" fmla="*/ 664 h 933"/>
                <a:gd name="T30" fmla="*/ 1123 w 1648"/>
                <a:gd name="T31" fmla="*/ 847 h 933"/>
                <a:gd name="T32" fmla="*/ 1016 w 1648"/>
                <a:gd name="T33" fmla="*/ 533 h 933"/>
                <a:gd name="T34" fmla="*/ 887 w 1648"/>
                <a:gd name="T35" fmla="*/ 429 h 933"/>
                <a:gd name="T36" fmla="*/ 960 w 1648"/>
                <a:gd name="T37" fmla="*/ 503 h 933"/>
                <a:gd name="T38" fmla="*/ 843 w 1648"/>
                <a:gd name="T39" fmla="*/ 731 h 933"/>
                <a:gd name="T40" fmla="*/ 787 w 1648"/>
                <a:gd name="T41" fmla="*/ 677 h 933"/>
                <a:gd name="T42" fmla="*/ 699 w 1648"/>
                <a:gd name="T43" fmla="*/ 747 h 933"/>
                <a:gd name="T44" fmla="*/ 822 w 1648"/>
                <a:gd name="T45" fmla="*/ 600 h 933"/>
                <a:gd name="T46" fmla="*/ 775 w 1648"/>
                <a:gd name="T47" fmla="*/ 463 h 933"/>
                <a:gd name="T48" fmla="*/ 789 w 1648"/>
                <a:gd name="T49" fmla="*/ 513 h 933"/>
                <a:gd name="T50" fmla="*/ 657 w 1648"/>
                <a:gd name="T51" fmla="*/ 465 h 933"/>
                <a:gd name="T52" fmla="*/ 825 w 1648"/>
                <a:gd name="T53" fmla="*/ 381 h 933"/>
                <a:gd name="T54" fmla="*/ 719 w 1648"/>
                <a:gd name="T55" fmla="*/ 282 h 933"/>
                <a:gd name="T56" fmla="*/ 533 w 1648"/>
                <a:gd name="T57" fmla="*/ 361 h 933"/>
                <a:gd name="T58" fmla="*/ 618 w 1648"/>
                <a:gd name="T59" fmla="*/ 270 h 933"/>
                <a:gd name="T60" fmla="*/ 638 w 1648"/>
                <a:gd name="T61" fmla="*/ 201 h 933"/>
                <a:gd name="T62" fmla="*/ 532 w 1648"/>
                <a:gd name="T63" fmla="*/ 258 h 933"/>
                <a:gd name="T64" fmla="*/ 640 w 1648"/>
                <a:gd name="T65" fmla="*/ 568 h 933"/>
                <a:gd name="T66" fmla="*/ 566 w 1648"/>
                <a:gd name="T67" fmla="*/ 536 h 933"/>
                <a:gd name="T68" fmla="*/ 521 w 1648"/>
                <a:gd name="T69" fmla="*/ 695 h 933"/>
                <a:gd name="T70" fmla="*/ 435 w 1648"/>
                <a:gd name="T71" fmla="*/ 600 h 933"/>
                <a:gd name="T72" fmla="*/ 363 w 1648"/>
                <a:gd name="T73" fmla="*/ 606 h 933"/>
                <a:gd name="T74" fmla="*/ 416 w 1648"/>
                <a:gd name="T75" fmla="*/ 540 h 933"/>
                <a:gd name="T76" fmla="*/ 501 w 1648"/>
                <a:gd name="T77" fmla="*/ 475 h 933"/>
                <a:gd name="T78" fmla="*/ 417 w 1648"/>
                <a:gd name="T79" fmla="*/ 432 h 933"/>
                <a:gd name="T80" fmla="*/ 285 w 1648"/>
                <a:gd name="T81" fmla="*/ 318 h 933"/>
                <a:gd name="T82" fmla="*/ 343 w 1648"/>
                <a:gd name="T83" fmla="*/ 324 h 933"/>
                <a:gd name="T84" fmla="*/ 490 w 1648"/>
                <a:gd name="T85" fmla="*/ 211 h 933"/>
                <a:gd name="T86" fmla="*/ 573 w 1648"/>
                <a:gd name="T87" fmla="*/ 115 h 933"/>
                <a:gd name="T88" fmla="*/ 685 w 1648"/>
                <a:gd name="T89" fmla="*/ 160 h 933"/>
                <a:gd name="T90" fmla="*/ 935 w 1648"/>
                <a:gd name="T91" fmla="*/ 70 h 933"/>
                <a:gd name="T92" fmla="*/ 1001 w 1648"/>
                <a:gd name="T93" fmla="*/ 300 h 933"/>
                <a:gd name="T94" fmla="*/ 1044 w 1648"/>
                <a:gd name="T95" fmla="*/ 89 h 933"/>
                <a:gd name="T96" fmla="*/ 1158 w 1648"/>
                <a:gd name="T97" fmla="*/ 179 h 933"/>
                <a:gd name="T98" fmla="*/ 1331 w 1648"/>
                <a:gd name="T99" fmla="*/ 322 h 933"/>
                <a:gd name="T100" fmla="*/ 1325 w 1648"/>
                <a:gd name="T101" fmla="*/ 458 h 933"/>
                <a:gd name="T102" fmla="*/ 1146 w 1648"/>
                <a:gd name="T103" fmla="*/ 429 h 933"/>
                <a:gd name="T104" fmla="*/ 1263 w 1648"/>
                <a:gd name="T105" fmla="*/ 485 h 933"/>
                <a:gd name="T106" fmla="*/ 1363 w 1648"/>
                <a:gd name="T107" fmla="*/ 527 h 933"/>
                <a:gd name="T108" fmla="*/ 1393 w 1648"/>
                <a:gd name="T109" fmla="*/ 463 h 933"/>
                <a:gd name="T110" fmla="*/ 1423 w 1648"/>
                <a:gd name="T111" fmla="*/ 445 h 933"/>
                <a:gd name="T112" fmla="*/ 1427 w 1648"/>
                <a:gd name="T113" fmla="*/ 417 h 933"/>
                <a:gd name="T114" fmla="*/ 1496 w 1648"/>
                <a:gd name="T115" fmla="*/ 44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8" h="933">
                  <a:moveTo>
                    <a:pt x="1595" y="349"/>
                  </a:moveTo>
                  <a:cubicBezTo>
                    <a:pt x="1595" y="334"/>
                    <a:pt x="1597" y="320"/>
                    <a:pt x="1602" y="307"/>
                  </a:cubicBezTo>
                  <a:cubicBezTo>
                    <a:pt x="1384" y="115"/>
                    <a:pt x="1107" y="0"/>
                    <a:pt x="805" y="0"/>
                  </a:cubicBezTo>
                  <a:cubicBezTo>
                    <a:pt x="500" y="0"/>
                    <a:pt x="220" y="118"/>
                    <a:pt x="0" y="314"/>
                  </a:cubicBezTo>
                  <a:cubicBezTo>
                    <a:pt x="523" y="866"/>
                    <a:pt x="523" y="866"/>
                    <a:pt x="523" y="866"/>
                  </a:cubicBezTo>
                  <a:cubicBezTo>
                    <a:pt x="606" y="813"/>
                    <a:pt x="702" y="783"/>
                    <a:pt x="805" y="783"/>
                  </a:cubicBezTo>
                  <a:cubicBezTo>
                    <a:pt x="945" y="783"/>
                    <a:pt x="1074" y="839"/>
                    <a:pt x="1172" y="933"/>
                  </a:cubicBezTo>
                  <a:cubicBezTo>
                    <a:pt x="1648" y="448"/>
                    <a:pt x="1648" y="448"/>
                    <a:pt x="1648" y="448"/>
                  </a:cubicBezTo>
                  <a:cubicBezTo>
                    <a:pt x="1616" y="427"/>
                    <a:pt x="1595" y="390"/>
                    <a:pt x="1595" y="349"/>
                  </a:cubicBezTo>
                  <a:close/>
                  <a:moveTo>
                    <a:pt x="1401" y="248"/>
                  </a:moveTo>
                  <a:cubicBezTo>
                    <a:pt x="1406" y="252"/>
                    <a:pt x="1411" y="255"/>
                    <a:pt x="1416" y="259"/>
                  </a:cubicBezTo>
                  <a:cubicBezTo>
                    <a:pt x="1415" y="260"/>
                    <a:pt x="1415" y="260"/>
                    <a:pt x="1415" y="261"/>
                  </a:cubicBezTo>
                  <a:cubicBezTo>
                    <a:pt x="1418" y="268"/>
                    <a:pt x="1426" y="269"/>
                    <a:pt x="1433" y="273"/>
                  </a:cubicBezTo>
                  <a:cubicBezTo>
                    <a:pt x="1412" y="282"/>
                    <a:pt x="1400" y="269"/>
                    <a:pt x="1399" y="257"/>
                  </a:cubicBezTo>
                  <a:cubicBezTo>
                    <a:pt x="1399" y="254"/>
                    <a:pt x="1400" y="251"/>
                    <a:pt x="1401" y="248"/>
                  </a:cubicBezTo>
                  <a:close/>
                  <a:moveTo>
                    <a:pt x="1207" y="145"/>
                  </a:moveTo>
                  <a:cubicBezTo>
                    <a:pt x="1208" y="144"/>
                    <a:pt x="1208" y="143"/>
                    <a:pt x="1209" y="142"/>
                  </a:cubicBezTo>
                  <a:cubicBezTo>
                    <a:pt x="1233" y="153"/>
                    <a:pt x="1256" y="163"/>
                    <a:pt x="1279" y="175"/>
                  </a:cubicBezTo>
                  <a:cubicBezTo>
                    <a:pt x="1261" y="183"/>
                    <a:pt x="1248" y="200"/>
                    <a:pt x="1250" y="222"/>
                  </a:cubicBezTo>
                  <a:cubicBezTo>
                    <a:pt x="1256" y="213"/>
                    <a:pt x="1291" y="194"/>
                    <a:pt x="1307" y="215"/>
                  </a:cubicBezTo>
                  <a:cubicBezTo>
                    <a:pt x="1311" y="242"/>
                    <a:pt x="1324" y="270"/>
                    <a:pt x="1300" y="285"/>
                  </a:cubicBezTo>
                  <a:cubicBezTo>
                    <a:pt x="1276" y="300"/>
                    <a:pt x="1232" y="292"/>
                    <a:pt x="1207" y="283"/>
                  </a:cubicBezTo>
                  <a:cubicBezTo>
                    <a:pt x="1187" y="253"/>
                    <a:pt x="1186" y="172"/>
                    <a:pt x="1207" y="145"/>
                  </a:cubicBezTo>
                  <a:close/>
                  <a:moveTo>
                    <a:pt x="192" y="280"/>
                  </a:moveTo>
                  <a:cubicBezTo>
                    <a:pt x="209" y="282"/>
                    <a:pt x="223" y="288"/>
                    <a:pt x="224" y="308"/>
                  </a:cubicBezTo>
                  <a:cubicBezTo>
                    <a:pt x="222" y="316"/>
                    <a:pt x="211" y="316"/>
                    <a:pt x="200" y="316"/>
                  </a:cubicBezTo>
                  <a:cubicBezTo>
                    <a:pt x="200" y="308"/>
                    <a:pt x="216" y="314"/>
                    <a:pt x="212" y="301"/>
                  </a:cubicBezTo>
                  <a:cubicBezTo>
                    <a:pt x="204" y="296"/>
                    <a:pt x="194" y="291"/>
                    <a:pt x="183" y="287"/>
                  </a:cubicBezTo>
                  <a:cubicBezTo>
                    <a:pt x="186" y="285"/>
                    <a:pt x="189" y="282"/>
                    <a:pt x="192" y="280"/>
                  </a:cubicBezTo>
                  <a:close/>
                  <a:moveTo>
                    <a:pt x="236" y="446"/>
                  </a:moveTo>
                  <a:cubicBezTo>
                    <a:pt x="222" y="445"/>
                    <a:pt x="217" y="454"/>
                    <a:pt x="218" y="463"/>
                  </a:cubicBezTo>
                  <a:cubicBezTo>
                    <a:pt x="202" y="446"/>
                    <a:pt x="202" y="446"/>
                    <a:pt x="202" y="446"/>
                  </a:cubicBezTo>
                  <a:cubicBezTo>
                    <a:pt x="195" y="421"/>
                    <a:pt x="176" y="408"/>
                    <a:pt x="154" y="399"/>
                  </a:cubicBezTo>
                  <a:cubicBezTo>
                    <a:pt x="108" y="353"/>
                    <a:pt x="108" y="353"/>
                    <a:pt x="108" y="353"/>
                  </a:cubicBezTo>
                  <a:cubicBezTo>
                    <a:pt x="109" y="351"/>
                    <a:pt x="111" y="350"/>
                    <a:pt x="113" y="348"/>
                  </a:cubicBezTo>
                  <a:cubicBezTo>
                    <a:pt x="173" y="351"/>
                    <a:pt x="249" y="384"/>
                    <a:pt x="263" y="425"/>
                  </a:cubicBezTo>
                  <a:cubicBezTo>
                    <a:pt x="271" y="445"/>
                    <a:pt x="269" y="473"/>
                    <a:pt x="242" y="468"/>
                  </a:cubicBezTo>
                  <a:cubicBezTo>
                    <a:pt x="234" y="464"/>
                    <a:pt x="246" y="443"/>
                    <a:pt x="236" y="446"/>
                  </a:cubicBezTo>
                  <a:close/>
                  <a:moveTo>
                    <a:pt x="248" y="492"/>
                  </a:moveTo>
                  <a:cubicBezTo>
                    <a:pt x="238" y="482"/>
                    <a:pt x="238" y="482"/>
                    <a:pt x="238" y="482"/>
                  </a:cubicBezTo>
                  <a:cubicBezTo>
                    <a:pt x="241" y="483"/>
                    <a:pt x="244" y="483"/>
                    <a:pt x="248" y="483"/>
                  </a:cubicBezTo>
                  <a:cubicBezTo>
                    <a:pt x="282" y="481"/>
                    <a:pt x="286" y="439"/>
                    <a:pt x="271" y="412"/>
                  </a:cubicBezTo>
                  <a:cubicBezTo>
                    <a:pt x="249" y="376"/>
                    <a:pt x="178" y="344"/>
                    <a:pt x="119" y="342"/>
                  </a:cubicBezTo>
                  <a:cubicBezTo>
                    <a:pt x="122" y="339"/>
                    <a:pt x="124" y="337"/>
                    <a:pt x="127" y="335"/>
                  </a:cubicBezTo>
                  <a:cubicBezTo>
                    <a:pt x="202" y="340"/>
                    <a:pt x="292" y="380"/>
                    <a:pt x="292" y="444"/>
                  </a:cubicBezTo>
                  <a:cubicBezTo>
                    <a:pt x="292" y="472"/>
                    <a:pt x="271" y="488"/>
                    <a:pt x="248" y="492"/>
                  </a:cubicBezTo>
                  <a:close/>
                  <a:moveTo>
                    <a:pt x="666" y="738"/>
                  </a:moveTo>
                  <a:cubicBezTo>
                    <a:pt x="662" y="726"/>
                    <a:pt x="656" y="716"/>
                    <a:pt x="640" y="717"/>
                  </a:cubicBezTo>
                  <a:cubicBezTo>
                    <a:pt x="630" y="729"/>
                    <a:pt x="630" y="752"/>
                    <a:pt x="637" y="770"/>
                  </a:cubicBezTo>
                  <a:cubicBezTo>
                    <a:pt x="621" y="778"/>
                    <a:pt x="605" y="786"/>
                    <a:pt x="590" y="795"/>
                  </a:cubicBezTo>
                  <a:cubicBezTo>
                    <a:pt x="590" y="790"/>
                    <a:pt x="590" y="784"/>
                    <a:pt x="589" y="779"/>
                  </a:cubicBezTo>
                  <a:cubicBezTo>
                    <a:pt x="614" y="766"/>
                    <a:pt x="615" y="731"/>
                    <a:pt x="627" y="707"/>
                  </a:cubicBezTo>
                  <a:cubicBezTo>
                    <a:pt x="647" y="694"/>
                    <a:pt x="677" y="712"/>
                    <a:pt x="666" y="738"/>
                  </a:cubicBezTo>
                  <a:close/>
                  <a:moveTo>
                    <a:pt x="1070" y="801"/>
                  </a:moveTo>
                  <a:cubicBezTo>
                    <a:pt x="1070" y="802"/>
                    <a:pt x="1070" y="804"/>
                    <a:pt x="1069" y="806"/>
                  </a:cubicBezTo>
                  <a:cubicBezTo>
                    <a:pt x="1064" y="802"/>
                    <a:pt x="1058" y="799"/>
                    <a:pt x="1053" y="795"/>
                  </a:cubicBezTo>
                  <a:cubicBezTo>
                    <a:pt x="1047" y="784"/>
                    <a:pt x="1034" y="778"/>
                    <a:pt x="1021" y="778"/>
                  </a:cubicBezTo>
                  <a:cubicBezTo>
                    <a:pt x="1011" y="773"/>
                    <a:pt x="1000" y="768"/>
                    <a:pt x="989" y="763"/>
                  </a:cubicBezTo>
                  <a:cubicBezTo>
                    <a:pt x="1018" y="761"/>
                    <a:pt x="1072" y="768"/>
                    <a:pt x="1070" y="801"/>
                  </a:cubicBezTo>
                  <a:close/>
                  <a:moveTo>
                    <a:pt x="1335" y="617"/>
                  </a:moveTo>
                  <a:cubicBezTo>
                    <a:pt x="1314" y="612"/>
                    <a:pt x="1283" y="632"/>
                    <a:pt x="1279" y="650"/>
                  </a:cubicBezTo>
                  <a:cubicBezTo>
                    <a:pt x="1277" y="661"/>
                    <a:pt x="1277" y="670"/>
                    <a:pt x="1279" y="679"/>
                  </a:cubicBezTo>
                  <a:cubicBezTo>
                    <a:pt x="1275" y="684"/>
                    <a:pt x="1275" y="684"/>
                    <a:pt x="1275" y="684"/>
                  </a:cubicBezTo>
                  <a:cubicBezTo>
                    <a:pt x="1273" y="672"/>
                    <a:pt x="1268" y="661"/>
                    <a:pt x="1269" y="653"/>
                  </a:cubicBezTo>
                  <a:cubicBezTo>
                    <a:pt x="1271" y="639"/>
                    <a:pt x="1289" y="629"/>
                    <a:pt x="1290" y="615"/>
                  </a:cubicBezTo>
                  <a:cubicBezTo>
                    <a:pt x="1295" y="580"/>
                    <a:pt x="1269" y="577"/>
                    <a:pt x="1253" y="558"/>
                  </a:cubicBezTo>
                  <a:cubicBezTo>
                    <a:pt x="1251" y="543"/>
                    <a:pt x="1268" y="529"/>
                    <a:pt x="1254" y="518"/>
                  </a:cubicBezTo>
                  <a:cubicBezTo>
                    <a:pt x="1233" y="512"/>
                    <a:pt x="1202" y="579"/>
                    <a:pt x="1187" y="528"/>
                  </a:cubicBezTo>
                  <a:cubicBezTo>
                    <a:pt x="1194" y="536"/>
                    <a:pt x="1210" y="542"/>
                    <a:pt x="1220" y="532"/>
                  </a:cubicBezTo>
                  <a:cubicBezTo>
                    <a:pt x="1212" y="488"/>
                    <a:pt x="1164" y="518"/>
                    <a:pt x="1157" y="544"/>
                  </a:cubicBezTo>
                  <a:cubicBezTo>
                    <a:pt x="1150" y="573"/>
                    <a:pt x="1163" y="598"/>
                    <a:pt x="1185" y="611"/>
                  </a:cubicBezTo>
                  <a:cubicBezTo>
                    <a:pt x="1315" y="553"/>
                    <a:pt x="1212" y="795"/>
                    <a:pt x="1135" y="723"/>
                  </a:cubicBezTo>
                  <a:cubicBezTo>
                    <a:pt x="1135" y="722"/>
                    <a:pt x="1121" y="707"/>
                    <a:pt x="1124" y="688"/>
                  </a:cubicBezTo>
                  <a:cubicBezTo>
                    <a:pt x="1127" y="673"/>
                    <a:pt x="1143" y="675"/>
                    <a:pt x="1151" y="660"/>
                  </a:cubicBezTo>
                  <a:cubicBezTo>
                    <a:pt x="1143" y="619"/>
                    <a:pt x="1088" y="631"/>
                    <a:pt x="1086" y="664"/>
                  </a:cubicBezTo>
                  <a:cubicBezTo>
                    <a:pt x="1085" y="675"/>
                    <a:pt x="1093" y="684"/>
                    <a:pt x="1094" y="694"/>
                  </a:cubicBezTo>
                  <a:cubicBezTo>
                    <a:pt x="1095" y="702"/>
                    <a:pt x="1092" y="710"/>
                    <a:pt x="1093" y="717"/>
                  </a:cubicBezTo>
                  <a:cubicBezTo>
                    <a:pt x="1097" y="764"/>
                    <a:pt x="1143" y="784"/>
                    <a:pt x="1191" y="775"/>
                  </a:cubicBezTo>
                  <a:cubicBezTo>
                    <a:pt x="1125" y="846"/>
                    <a:pt x="1125" y="846"/>
                    <a:pt x="1125" y="846"/>
                  </a:cubicBezTo>
                  <a:cubicBezTo>
                    <a:pt x="1124" y="847"/>
                    <a:pt x="1123" y="847"/>
                    <a:pt x="1123" y="847"/>
                  </a:cubicBezTo>
                  <a:cubicBezTo>
                    <a:pt x="1118" y="842"/>
                    <a:pt x="1113" y="838"/>
                    <a:pt x="1108" y="835"/>
                  </a:cubicBezTo>
                  <a:cubicBezTo>
                    <a:pt x="1122" y="822"/>
                    <a:pt x="1134" y="807"/>
                    <a:pt x="1138" y="786"/>
                  </a:cubicBezTo>
                  <a:cubicBezTo>
                    <a:pt x="1117" y="774"/>
                    <a:pt x="1094" y="764"/>
                    <a:pt x="1086" y="740"/>
                  </a:cubicBezTo>
                  <a:cubicBezTo>
                    <a:pt x="1016" y="747"/>
                    <a:pt x="1010" y="646"/>
                    <a:pt x="1013" y="579"/>
                  </a:cubicBezTo>
                  <a:cubicBezTo>
                    <a:pt x="1013" y="564"/>
                    <a:pt x="1020" y="546"/>
                    <a:pt x="1016" y="533"/>
                  </a:cubicBezTo>
                  <a:cubicBezTo>
                    <a:pt x="1010" y="513"/>
                    <a:pt x="960" y="493"/>
                    <a:pt x="994" y="466"/>
                  </a:cubicBezTo>
                  <a:cubicBezTo>
                    <a:pt x="981" y="498"/>
                    <a:pt x="1031" y="519"/>
                    <a:pt x="1050" y="495"/>
                  </a:cubicBezTo>
                  <a:cubicBezTo>
                    <a:pt x="1050" y="469"/>
                    <a:pt x="1031" y="451"/>
                    <a:pt x="1008" y="431"/>
                  </a:cubicBezTo>
                  <a:cubicBezTo>
                    <a:pt x="977" y="404"/>
                    <a:pt x="939" y="360"/>
                    <a:pt x="919" y="413"/>
                  </a:cubicBezTo>
                  <a:cubicBezTo>
                    <a:pt x="903" y="414"/>
                    <a:pt x="896" y="423"/>
                    <a:pt x="887" y="429"/>
                  </a:cubicBezTo>
                  <a:cubicBezTo>
                    <a:pt x="886" y="438"/>
                    <a:pt x="880" y="443"/>
                    <a:pt x="883" y="455"/>
                  </a:cubicBezTo>
                  <a:cubicBezTo>
                    <a:pt x="837" y="478"/>
                    <a:pt x="852" y="616"/>
                    <a:pt x="903" y="620"/>
                  </a:cubicBezTo>
                  <a:cubicBezTo>
                    <a:pt x="928" y="622"/>
                    <a:pt x="938" y="607"/>
                    <a:pt x="942" y="584"/>
                  </a:cubicBezTo>
                  <a:cubicBezTo>
                    <a:pt x="885" y="632"/>
                    <a:pt x="859" y="498"/>
                    <a:pt x="899" y="474"/>
                  </a:cubicBezTo>
                  <a:cubicBezTo>
                    <a:pt x="927" y="457"/>
                    <a:pt x="954" y="478"/>
                    <a:pt x="960" y="503"/>
                  </a:cubicBezTo>
                  <a:cubicBezTo>
                    <a:pt x="976" y="575"/>
                    <a:pt x="934" y="718"/>
                    <a:pt x="988" y="763"/>
                  </a:cubicBezTo>
                  <a:cubicBezTo>
                    <a:pt x="976" y="758"/>
                    <a:pt x="964" y="754"/>
                    <a:pt x="951" y="750"/>
                  </a:cubicBezTo>
                  <a:cubicBezTo>
                    <a:pt x="959" y="698"/>
                    <a:pt x="912" y="643"/>
                    <a:pt x="886" y="704"/>
                  </a:cubicBezTo>
                  <a:cubicBezTo>
                    <a:pt x="918" y="710"/>
                    <a:pt x="922" y="726"/>
                    <a:pt x="913" y="740"/>
                  </a:cubicBezTo>
                  <a:cubicBezTo>
                    <a:pt x="890" y="735"/>
                    <a:pt x="866" y="732"/>
                    <a:pt x="843" y="731"/>
                  </a:cubicBezTo>
                  <a:cubicBezTo>
                    <a:pt x="847" y="721"/>
                    <a:pt x="856" y="711"/>
                    <a:pt x="856" y="700"/>
                  </a:cubicBezTo>
                  <a:cubicBezTo>
                    <a:pt x="856" y="682"/>
                    <a:pt x="850" y="678"/>
                    <a:pt x="837" y="662"/>
                  </a:cubicBezTo>
                  <a:cubicBezTo>
                    <a:pt x="839" y="638"/>
                    <a:pt x="831" y="626"/>
                    <a:pt x="815" y="620"/>
                  </a:cubicBezTo>
                  <a:cubicBezTo>
                    <a:pt x="804" y="624"/>
                    <a:pt x="795" y="629"/>
                    <a:pt x="786" y="634"/>
                  </a:cubicBezTo>
                  <a:cubicBezTo>
                    <a:pt x="783" y="649"/>
                    <a:pt x="781" y="665"/>
                    <a:pt x="787" y="677"/>
                  </a:cubicBezTo>
                  <a:cubicBezTo>
                    <a:pt x="793" y="684"/>
                    <a:pt x="807" y="681"/>
                    <a:pt x="812" y="683"/>
                  </a:cubicBezTo>
                  <a:cubicBezTo>
                    <a:pt x="799" y="698"/>
                    <a:pt x="778" y="684"/>
                    <a:pt x="769" y="672"/>
                  </a:cubicBezTo>
                  <a:cubicBezTo>
                    <a:pt x="755" y="676"/>
                    <a:pt x="746" y="686"/>
                    <a:pt x="748" y="706"/>
                  </a:cubicBezTo>
                  <a:cubicBezTo>
                    <a:pt x="766" y="709"/>
                    <a:pt x="774" y="720"/>
                    <a:pt x="775" y="732"/>
                  </a:cubicBezTo>
                  <a:cubicBezTo>
                    <a:pt x="749" y="735"/>
                    <a:pt x="724" y="740"/>
                    <a:pt x="699" y="747"/>
                  </a:cubicBezTo>
                  <a:cubicBezTo>
                    <a:pt x="676" y="704"/>
                    <a:pt x="711" y="602"/>
                    <a:pt x="680" y="569"/>
                  </a:cubicBezTo>
                  <a:cubicBezTo>
                    <a:pt x="666" y="566"/>
                    <a:pt x="663" y="586"/>
                    <a:pt x="658" y="583"/>
                  </a:cubicBezTo>
                  <a:cubicBezTo>
                    <a:pt x="657" y="561"/>
                    <a:pt x="671" y="549"/>
                    <a:pt x="682" y="549"/>
                  </a:cubicBezTo>
                  <a:cubicBezTo>
                    <a:pt x="701" y="551"/>
                    <a:pt x="697" y="575"/>
                    <a:pt x="712" y="599"/>
                  </a:cubicBezTo>
                  <a:cubicBezTo>
                    <a:pt x="734" y="633"/>
                    <a:pt x="801" y="633"/>
                    <a:pt x="822" y="600"/>
                  </a:cubicBezTo>
                  <a:cubicBezTo>
                    <a:pt x="825" y="595"/>
                    <a:pt x="824" y="584"/>
                    <a:pt x="829" y="575"/>
                  </a:cubicBezTo>
                  <a:cubicBezTo>
                    <a:pt x="834" y="566"/>
                    <a:pt x="840" y="567"/>
                    <a:pt x="844" y="559"/>
                  </a:cubicBezTo>
                  <a:cubicBezTo>
                    <a:pt x="858" y="528"/>
                    <a:pt x="836" y="507"/>
                    <a:pt x="821" y="489"/>
                  </a:cubicBezTo>
                  <a:cubicBezTo>
                    <a:pt x="826" y="468"/>
                    <a:pt x="817" y="441"/>
                    <a:pt x="799" y="435"/>
                  </a:cubicBezTo>
                  <a:cubicBezTo>
                    <a:pt x="789" y="442"/>
                    <a:pt x="782" y="452"/>
                    <a:pt x="775" y="463"/>
                  </a:cubicBezTo>
                  <a:cubicBezTo>
                    <a:pt x="786" y="480"/>
                    <a:pt x="765" y="496"/>
                    <a:pt x="762" y="517"/>
                  </a:cubicBezTo>
                  <a:cubicBezTo>
                    <a:pt x="756" y="551"/>
                    <a:pt x="779" y="582"/>
                    <a:pt x="801" y="566"/>
                  </a:cubicBezTo>
                  <a:cubicBezTo>
                    <a:pt x="807" y="554"/>
                    <a:pt x="805" y="535"/>
                    <a:pt x="797" y="525"/>
                  </a:cubicBezTo>
                  <a:cubicBezTo>
                    <a:pt x="790" y="516"/>
                    <a:pt x="781" y="533"/>
                    <a:pt x="777" y="526"/>
                  </a:cubicBezTo>
                  <a:cubicBezTo>
                    <a:pt x="777" y="518"/>
                    <a:pt x="784" y="517"/>
                    <a:pt x="789" y="513"/>
                  </a:cubicBezTo>
                  <a:cubicBezTo>
                    <a:pt x="851" y="534"/>
                    <a:pt x="787" y="614"/>
                    <a:pt x="739" y="580"/>
                  </a:cubicBezTo>
                  <a:cubicBezTo>
                    <a:pt x="729" y="554"/>
                    <a:pt x="730" y="517"/>
                    <a:pt x="721" y="490"/>
                  </a:cubicBezTo>
                  <a:cubicBezTo>
                    <a:pt x="697" y="478"/>
                    <a:pt x="651" y="496"/>
                    <a:pt x="645" y="470"/>
                  </a:cubicBezTo>
                  <a:cubicBezTo>
                    <a:pt x="638" y="447"/>
                    <a:pt x="668" y="434"/>
                    <a:pt x="687" y="454"/>
                  </a:cubicBezTo>
                  <a:cubicBezTo>
                    <a:pt x="677" y="450"/>
                    <a:pt x="654" y="449"/>
                    <a:pt x="657" y="465"/>
                  </a:cubicBezTo>
                  <a:cubicBezTo>
                    <a:pt x="686" y="486"/>
                    <a:pt x="748" y="470"/>
                    <a:pt x="772" y="451"/>
                  </a:cubicBezTo>
                  <a:cubicBezTo>
                    <a:pt x="783" y="442"/>
                    <a:pt x="802" y="416"/>
                    <a:pt x="801" y="402"/>
                  </a:cubicBezTo>
                  <a:cubicBezTo>
                    <a:pt x="799" y="386"/>
                    <a:pt x="774" y="376"/>
                    <a:pt x="779" y="353"/>
                  </a:cubicBezTo>
                  <a:cubicBezTo>
                    <a:pt x="782" y="339"/>
                    <a:pt x="801" y="326"/>
                    <a:pt x="819" y="339"/>
                  </a:cubicBezTo>
                  <a:cubicBezTo>
                    <a:pt x="778" y="338"/>
                    <a:pt x="789" y="390"/>
                    <a:pt x="825" y="381"/>
                  </a:cubicBezTo>
                  <a:cubicBezTo>
                    <a:pt x="833" y="379"/>
                    <a:pt x="837" y="366"/>
                    <a:pt x="847" y="360"/>
                  </a:cubicBezTo>
                  <a:cubicBezTo>
                    <a:pt x="865" y="350"/>
                    <a:pt x="885" y="352"/>
                    <a:pt x="887" y="342"/>
                  </a:cubicBezTo>
                  <a:cubicBezTo>
                    <a:pt x="880" y="306"/>
                    <a:pt x="820" y="300"/>
                    <a:pt x="790" y="320"/>
                  </a:cubicBezTo>
                  <a:cubicBezTo>
                    <a:pt x="780" y="307"/>
                    <a:pt x="765" y="314"/>
                    <a:pt x="747" y="306"/>
                  </a:cubicBezTo>
                  <a:cubicBezTo>
                    <a:pt x="738" y="301"/>
                    <a:pt x="731" y="286"/>
                    <a:pt x="719" y="282"/>
                  </a:cubicBezTo>
                  <a:cubicBezTo>
                    <a:pt x="648" y="258"/>
                    <a:pt x="580" y="353"/>
                    <a:pt x="669" y="359"/>
                  </a:cubicBezTo>
                  <a:cubicBezTo>
                    <a:pt x="667" y="349"/>
                    <a:pt x="661" y="344"/>
                    <a:pt x="663" y="331"/>
                  </a:cubicBezTo>
                  <a:cubicBezTo>
                    <a:pt x="688" y="295"/>
                    <a:pt x="739" y="310"/>
                    <a:pt x="748" y="341"/>
                  </a:cubicBezTo>
                  <a:cubicBezTo>
                    <a:pt x="765" y="397"/>
                    <a:pt x="705" y="431"/>
                    <a:pt x="656" y="432"/>
                  </a:cubicBezTo>
                  <a:cubicBezTo>
                    <a:pt x="601" y="433"/>
                    <a:pt x="529" y="416"/>
                    <a:pt x="533" y="361"/>
                  </a:cubicBezTo>
                  <a:cubicBezTo>
                    <a:pt x="534" y="343"/>
                    <a:pt x="543" y="330"/>
                    <a:pt x="562" y="330"/>
                  </a:cubicBezTo>
                  <a:cubicBezTo>
                    <a:pt x="585" y="329"/>
                    <a:pt x="593" y="360"/>
                    <a:pt x="618" y="338"/>
                  </a:cubicBezTo>
                  <a:cubicBezTo>
                    <a:pt x="618" y="325"/>
                    <a:pt x="624" y="305"/>
                    <a:pt x="621" y="282"/>
                  </a:cubicBezTo>
                  <a:cubicBezTo>
                    <a:pt x="637" y="260"/>
                    <a:pt x="687" y="268"/>
                    <a:pt x="703" y="244"/>
                  </a:cubicBezTo>
                  <a:cubicBezTo>
                    <a:pt x="678" y="256"/>
                    <a:pt x="640" y="255"/>
                    <a:pt x="618" y="270"/>
                  </a:cubicBezTo>
                  <a:cubicBezTo>
                    <a:pt x="613" y="276"/>
                    <a:pt x="615" y="288"/>
                    <a:pt x="611" y="295"/>
                  </a:cubicBezTo>
                  <a:cubicBezTo>
                    <a:pt x="590" y="232"/>
                    <a:pt x="676" y="260"/>
                    <a:pt x="712" y="234"/>
                  </a:cubicBezTo>
                  <a:cubicBezTo>
                    <a:pt x="725" y="225"/>
                    <a:pt x="728" y="214"/>
                    <a:pt x="734" y="196"/>
                  </a:cubicBezTo>
                  <a:cubicBezTo>
                    <a:pt x="710" y="199"/>
                    <a:pt x="694" y="226"/>
                    <a:pt x="667" y="223"/>
                  </a:cubicBezTo>
                  <a:cubicBezTo>
                    <a:pt x="656" y="222"/>
                    <a:pt x="644" y="214"/>
                    <a:pt x="638" y="201"/>
                  </a:cubicBezTo>
                  <a:cubicBezTo>
                    <a:pt x="655" y="215"/>
                    <a:pt x="705" y="216"/>
                    <a:pt x="700" y="182"/>
                  </a:cubicBezTo>
                  <a:cubicBezTo>
                    <a:pt x="649" y="143"/>
                    <a:pt x="546" y="200"/>
                    <a:pt x="577" y="254"/>
                  </a:cubicBezTo>
                  <a:cubicBezTo>
                    <a:pt x="558" y="256"/>
                    <a:pt x="560" y="235"/>
                    <a:pt x="551" y="227"/>
                  </a:cubicBezTo>
                  <a:cubicBezTo>
                    <a:pt x="540" y="242"/>
                    <a:pt x="555" y="261"/>
                    <a:pt x="557" y="267"/>
                  </a:cubicBezTo>
                  <a:cubicBezTo>
                    <a:pt x="542" y="272"/>
                    <a:pt x="542" y="251"/>
                    <a:pt x="532" y="258"/>
                  </a:cubicBezTo>
                  <a:cubicBezTo>
                    <a:pt x="528" y="271"/>
                    <a:pt x="544" y="276"/>
                    <a:pt x="538" y="283"/>
                  </a:cubicBezTo>
                  <a:cubicBezTo>
                    <a:pt x="526" y="281"/>
                    <a:pt x="522" y="266"/>
                    <a:pt x="510" y="273"/>
                  </a:cubicBezTo>
                  <a:cubicBezTo>
                    <a:pt x="510" y="304"/>
                    <a:pt x="478" y="340"/>
                    <a:pt x="475" y="363"/>
                  </a:cubicBezTo>
                  <a:cubicBezTo>
                    <a:pt x="472" y="386"/>
                    <a:pt x="485" y="420"/>
                    <a:pt x="498" y="437"/>
                  </a:cubicBezTo>
                  <a:cubicBezTo>
                    <a:pt x="539" y="494"/>
                    <a:pt x="660" y="478"/>
                    <a:pt x="640" y="568"/>
                  </a:cubicBezTo>
                  <a:cubicBezTo>
                    <a:pt x="637" y="584"/>
                    <a:pt x="611" y="607"/>
                    <a:pt x="581" y="598"/>
                  </a:cubicBezTo>
                  <a:cubicBezTo>
                    <a:pt x="554" y="590"/>
                    <a:pt x="551" y="552"/>
                    <a:pt x="589" y="552"/>
                  </a:cubicBezTo>
                  <a:cubicBezTo>
                    <a:pt x="582" y="559"/>
                    <a:pt x="571" y="563"/>
                    <a:pt x="573" y="578"/>
                  </a:cubicBezTo>
                  <a:cubicBezTo>
                    <a:pt x="594" y="601"/>
                    <a:pt x="634" y="579"/>
                    <a:pt x="625" y="551"/>
                  </a:cubicBezTo>
                  <a:cubicBezTo>
                    <a:pt x="620" y="539"/>
                    <a:pt x="591" y="530"/>
                    <a:pt x="566" y="536"/>
                  </a:cubicBezTo>
                  <a:cubicBezTo>
                    <a:pt x="555" y="538"/>
                    <a:pt x="546" y="553"/>
                    <a:pt x="532" y="559"/>
                  </a:cubicBezTo>
                  <a:cubicBezTo>
                    <a:pt x="519" y="566"/>
                    <a:pt x="505" y="561"/>
                    <a:pt x="500" y="573"/>
                  </a:cubicBezTo>
                  <a:cubicBezTo>
                    <a:pt x="508" y="591"/>
                    <a:pt x="520" y="605"/>
                    <a:pt x="526" y="625"/>
                  </a:cubicBezTo>
                  <a:cubicBezTo>
                    <a:pt x="605" y="560"/>
                    <a:pt x="632" y="716"/>
                    <a:pt x="573" y="731"/>
                  </a:cubicBezTo>
                  <a:cubicBezTo>
                    <a:pt x="542" y="739"/>
                    <a:pt x="531" y="717"/>
                    <a:pt x="521" y="695"/>
                  </a:cubicBezTo>
                  <a:cubicBezTo>
                    <a:pt x="519" y="715"/>
                    <a:pt x="512" y="731"/>
                    <a:pt x="508" y="750"/>
                  </a:cubicBezTo>
                  <a:cubicBezTo>
                    <a:pt x="500" y="742"/>
                    <a:pt x="500" y="742"/>
                    <a:pt x="500" y="742"/>
                  </a:cubicBezTo>
                  <a:cubicBezTo>
                    <a:pt x="521" y="690"/>
                    <a:pt x="528" y="604"/>
                    <a:pt x="485" y="576"/>
                  </a:cubicBezTo>
                  <a:cubicBezTo>
                    <a:pt x="447" y="552"/>
                    <a:pt x="372" y="579"/>
                    <a:pt x="408" y="629"/>
                  </a:cubicBezTo>
                  <a:cubicBezTo>
                    <a:pt x="418" y="616"/>
                    <a:pt x="420" y="604"/>
                    <a:pt x="435" y="600"/>
                  </a:cubicBezTo>
                  <a:cubicBezTo>
                    <a:pt x="495" y="587"/>
                    <a:pt x="490" y="671"/>
                    <a:pt x="475" y="717"/>
                  </a:cubicBezTo>
                  <a:cubicBezTo>
                    <a:pt x="451" y="693"/>
                    <a:pt x="451" y="693"/>
                    <a:pt x="451" y="693"/>
                  </a:cubicBezTo>
                  <a:cubicBezTo>
                    <a:pt x="469" y="688"/>
                    <a:pt x="476" y="675"/>
                    <a:pt x="457" y="652"/>
                  </a:cubicBezTo>
                  <a:cubicBezTo>
                    <a:pt x="444" y="660"/>
                    <a:pt x="429" y="661"/>
                    <a:pt x="415" y="657"/>
                  </a:cubicBezTo>
                  <a:cubicBezTo>
                    <a:pt x="363" y="606"/>
                    <a:pt x="363" y="606"/>
                    <a:pt x="363" y="606"/>
                  </a:cubicBezTo>
                  <a:cubicBezTo>
                    <a:pt x="365" y="583"/>
                    <a:pt x="343" y="566"/>
                    <a:pt x="324" y="568"/>
                  </a:cubicBezTo>
                  <a:cubicBezTo>
                    <a:pt x="316" y="559"/>
                    <a:pt x="316" y="559"/>
                    <a:pt x="316" y="559"/>
                  </a:cubicBezTo>
                  <a:cubicBezTo>
                    <a:pt x="334" y="546"/>
                    <a:pt x="363" y="579"/>
                    <a:pt x="377" y="582"/>
                  </a:cubicBezTo>
                  <a:cubicBezTo>
                    <a:pt x="397" y="586"/>
                    <a:pt x="405" y="578"/>
                    <a:pt x="419" y="560"/>
                  </a:cubicBezTo>
                  <a:cubicBezTo>
                    <a:pt x="423" y="551"/>
                    <a:pt x="415" y="551"/>
                    <a:pt x="416" y="540"/>
                  </a:cubicBezTo>
                  <a:cubicBezTo>
                    <a:pt x="434" y="526"/>
                    <a:pt x="472" y="530"/>
                    <a:pt x="485" y="511"/>
                  </a:cubicBezTo>
                  <a:cubicBezTo>
                    <a:pt x="463" y="517"/>
                    <a:pt x="434" y="518"/>
                    <a:pt x="413" y="525"/>
                  </a:cubicBezTo>
                  <a:cubicBezTo>
                    <a:pt x="407" y="530"/>
                    <a:pt x="407" y="543"/>
                    <a:pt x="406" y="546"/>
                  </a:cubicBezTo>
                  <a:cubicBezTo>
                    <a:pt x="397" y="546"/>
                    <a:pt x="396" y="539"/>
                    <a:pt x="393" y="534"/>
                  </a:cubicBezTo>
                  <a:cubicBezTo>
                    <a:pt x="409" y="490"/>
                    <a:pt x="495" y="527"/>
                    <a:pt x="501" y="475"/>
                  </a:cubicBezTo>
                  <a:cubicBezTo>
                    <a:pt x="510" y="476"/>
                    <a:pt x="513" y="473"/>
                    <a:pt x="519" y="472"/>
                  </a:cubicBezTo>
                  <a:cubicBezTo>
                    <a:pt x="511" y="460"/>
                    <a:pt x="503" y="448"/>
                    <a:pt x="488" y="445"/>
                  </a:cubicBezTo>
                  <a:cubicBezTo>
                    <a:pt x="485" y="475"/>
                    <a:pt x="423" y="507"/>
                    <a:pt x="413" y="460"/>
                  </a:cubicBezTo>
                  <a:cubicBezTo>
                    <a:pt x="423" y="477"/>
                    <a:pt x="462" y="480"/>
                    <a:pt x="466" y="458"/>
                  </a:cubicBezTo>
                  <a:cubicBezTo>
                    <a:pt x="469" y="435"/>
                    <a:pt x="440" y="431"/>
                    <a:pt x="417" y="432"/>
                  </a:cubicBezTo>
                  <a:cubicBezTo>
                    <a:pt x="382" y="434"/>
                    <a:pt x="350" y="454"/>
                    <a:pt x="335" y="473"/>
                  </a:cubicBezTo>
                  <a:cubicBezTo>
                    <a:pt x="331" y="478"/>
                    <a:pt x="337" y="493"/>
                    <a:pt x="331" y="498"/>
                  </a:cubicBezTo>
                  <a:cubicBezTo>
                    <a:pt x="300" y="467"/>
                    <a:pt x="349" y="443"/>
                    <a:pt x="374" y="434"/>
                  </a:cubicBezTo>
                  <a:cubicBezTo>
                    <a:pt x="372" y="411"/>
                    <a:pt x="361" y="398"/>
                    <a:pt x="350" y="384"/>
                  </a:cubicBezTo>
                  <a:cubicBezTo>
                    <a:pt x="311" y="380"/>
                    <a:pt x="305" y="348"/>
                    <a:pt x="285" y="318"/>
                  </a:cubicBezTo>
                  <a:cubicBezTo>
                    <a:pt x="267" y="291"/>
                    <a:pt x="245" y="277"/>
                    <a:pt x="254" y="235"/>
                  </a:cubicBezTo>
                  <a:cubicBezTo>
                    <a:pt x="292" y="210"/>
                    <a:pt x="331" y="187"/>
                    <a:pt x="372" y="167"/>
                  </a:cubicBezTo>
                  <a:cubicBezTo>
                    <a:pt x="414" y="168"/>
                    <a:pt x="452" y="191"/>
                    <a:pt x="454" y="243"/>
                  </a:cubicBezTo>
                  <a:cubicBezTo>
                    <a:pt x="454" y="266"/>
                    <a:pt x="450" y="306"/>
                    <a:pt x="426" y="321"/>
                  </a:cubicBezTo>
                  <a:cubicBezTo>
                    <a:pt x="407" y="333"/>
                    <a:pt x="359" y="340"/>
                    <a:pt x="343" y="324"/>
                  </a:cubicBezTo>
                  <a:cubicBezTo>
                    <a:pt x="319" y="299"/>
                    <a:pt x="340" y="246"/>
                    <a:pt x="384" y="255"/>
                  </a:cubicBezTo>
                  <a:cubicBezTo>
                    <a:pt x="362" y="228"/>
                    <a:pt x="315" y="242"/>
                    <a:pt x="303" y="263"/>
                  </a:cubicBezTo>
                  <a:cubicBezTo>
                    <a:pt x="285" y="296"/>
                    <a:pt x="305" y="359"/>
                    <a:pt x="335" y="372"/>
                  </a:cubicBezTo>
                  <a:cubicBezTo>
                    <a:pt x="375" y="390"/>
                    <a:pt x="434" y="366"/>
                    <a:pt x="470" y="353"/>
                  </a:cubicBezTo>
                  <a:cubicBezTo>
                    <a:pt x="491" y="317"/>
                    <a:pt x="512" y="253"/>
                    <a:pt x="490" y="211"/>
                  </a:cubicBezTo>
                  <a:cubicBezTo>
                    <a:pt x="492" y="200"/>
                    <a:pt x="497" y="190"/>
                    <a:pt x="494" y="173"/>
                  </a:cubicBezTo>
                  <a:cubicBezTo>
                    <a:pt x="485" y="161"/>
                    <a:pt x="467" y="157"/>
                    <a:pt x="453" y="150"/>
                  </a:cubicBezTo>
                  <a:cubicBezTo>
                    <a:pt x="450" y="145"/>
                    <a:pt x="447" y="140"/>
                    <a:pt x="445" y="135"/>
                  </a:cubicBezTo>
                  <a:cubicBezTo>
                    <a:pt x="494" y="115"/>
                    <a:pt x="546" y="99"/>
                    <a:pt x="599" y="87"/>
                  </a:cubicBezTo>
                  <a:cubicBezTo>
                    <a:pt x="585" y="99"/>
                    <a:pt x="574" y="99"/>
                    <a:pt x="573" y="115"/>
                  </a:cubicBezTo>
                  <a:cubicBezTo>
                    <a:pt x="570" y="152"/>
                    <a:pt x="639" y="161"/>
                    <a:pt x="638" y="128"/>
                  </a:cubicBezTo>
                  <a:cubicBezTo>
                    <a:pt x="638" y="112"/>
                    <a:pt x="626" y="118"/>
                    <a:pt x="618" y="106"/>
                  </a:cubicBezTo>
                  <a:cubicBezTo>
                    <a:pt x="636" y="110"/>
                    <a:pt x="652" y="111"/>
                    <a:pt x="653" y="128"/>
                  </a:cubicBezTo>
                  <a:cubicBezTo>
                    <a:pt x="656" y="162"/>
                    <a:pt x="581" y="164"/>
                    <a:pt x="561" y="138"/>
                  </a:cubicBezTo>
                  <a:cubicBezTo>
                    <a:pt x="571" y="206"/>
                    <a:pt x="635" y="154"/>
                    <a:pt x="685" y="160"/>
                  </a:cubicBezTo>
                  <a:cubicBezTo>
                    <a:pt x="688" y="143"/>
                    <a:pt x="676" y="143"/>
                    <a:pt x="674" y="132"/>
                  </a:cubicBezTo>
                  <a:cubicBezTo>
                    <a:pt x="690" y="118"/>
                    <a:pt x="680" y="99"/>
                    <a:pt x="670" y="88"/>
                  </a:cubicBezTo>
                  <a:cubicBezTo>
                    <a:pt x="665" y="84"/>
                    <a:pt x="662" y="80"/>
                    <a:pt x="662" y="80"/>
                  </a:cubicBezTo>
                  <a:cubicBezTo>
                    <a:pt x="662" y="80"/>
                    <a:pt x="774" y="54"/>
                    <a:pt x="935" y="69"/>
                  </a:cubicBezTo>
                  <a:cubicBezTo>
                    <a:pt x="935" y="70"/>
                    <a:pt x="935" y="70"/>
                    <a:pt x="935" y="70"/>
                  </a:cubicBezTo>
                  <a:cubicBezTo>
                    <a:pt x="965" y="73"/>
                    <a:pt x="994" y="78"/>
                    <a:pt x="1023" y="84"/>
                  </a:cubicBezTo>
                  <a:cubicBezTo>
                    <a:pt x="1009" y="87"/>
                    <a:pt x="997" y="104"/>
                    <a:pt x="1003" y="139"/>
                  </a:cubicBezTo>
                  <a:cubicBezTo>
                    <a:pt x="983" y="142"/>
                    <a:pt x="974" y="163"/>
                    <a:pt x="982" y="185"/>
                  </a:cubicBezTo>
                  <a:cubicBezTo>
                    <a:pt x="987" y="192"/>
                    <a:pt x="1005" y="187"/>
                    <a:pt x="1008" y="197"/>
                  </a:cubicBezTo>
                  <a:cubicBezTo>
                    <a:pt x="1003" y="230"/>
                    <a:pt x="969" y="269"/>
                    <a:pt x="1001" y="300"/>
                  </a:cubicBezTo>
                  <a:cubicBezTo>
                    <a:pt x="1023" y="304"/>
                    <a:pt x="1042" y="314"/>
                    <a:pt x="1061" y="306"/>
                  </a:cubicBezTo>
                  <a:cubicBezTo>
                    <a:pt x="1107" y="287"/>
                    <a:pt x="1078" y="220"/>
                    <a:pt x="1053" y="193"/>
                  </a:cubicBezTo>
                  <a:cubicBezTo>
                    <a:pt x="1056" y="174"/>
                    <a:pt x="1085" y="180"/>
                    <a:pt x="1102" y="174"/>
                  </a:cubicBezTo>
                  <a:cubicBezTo>
                    <a:pt x="1094" y="154"/>
                    <a:pt x="1074" y="146"/>
                    <a:pt x="1058" y="135"/>
                  </a:cubicBezTo>
                  <a:cubicBezTo>
                    <a:pt x="1063" y="112"/>
                    <a:pt x="1055" y="96"/>
                    <a:pt x="1044" y="89"/>
                  </a:cubicBezTo>
                  <a:cubicBezTo>
                    <a:pt x="1082" y="98"/>
                    <a:pt x="1118" y="108"/>
                    <a:pt x="1154" y="121"/>
                  </a:cubicBezTo>
                  <a:cubicBezTo>
                    <a:pt x="1152" y="126"/>
                    <a:pt x="1151" y="133"/>
                    <a:pt x="1152" y="142"/>
                  </a:cubicBezTo>
                  <a:cubicBezTo>
                    <a:pt x="1154" y="160"/>
                    <a:pt x="1173" y="166"/>
                    <a:pt x="1171" y="181"/>
                  </a:cubicBezTo>
                  <a:cubicBezTo>
                    <a:pt x="1169" y="191"/>
                    <a:pt x="1157" y="203"/>
                    <a:pt x="1143" y="197"/>
                  </a:cubicBezTo>
                  <a:cubicBezTo>
                    <a:pt x="1147" y="190"/>
                    <a:pt x="1162" y="194"/>
                    <a:pt x="1158" y="179"/>
                  </a:cubicBezTo>
                  <a:cubicBezTo>
                    <a:pt x="1149" y="164"/>
                    <a:pt x="1119" y="176"/>
                    <a:pt x="1110" y="183"/>
                  </a:cubicBezTo>
                  <a:cubicBezTo>
                    <a:pt x="1110" y="209"/>
                    <a:pt x="1074" y="234"/>
                    <a:pt x="1105" y="254"/>
                  </a:cubicBezTo>
                  <a:cubicBezTo>
                    <a:pt x="1110" y="237"/>
                    <a:pt x="1127" y="221"/>
                    <a:pt x="1147" y="232"/>
                  </a:cubicBezTo>
                  <a:cubicBezTo>
                    <a:pt x="1158" y="273"/>
                    <a:pt x="1155" y="308"/>
                    <a:pt x="1180" y="324"/>
                  </a:cubicBezTo>
                  <a:cubicBezTo>
                    <a:pt x="1209" y="343"/>
                    <a:pt x="1295" y="346"/>
                    <a:pt x="1331" y="322"/>
                  </a:cubicBezTo>
                  <a:cubicBezTo>
                    <a:pt x="1353" y="307"/>
                    <a:pt x="1358" y="252"/>
                    <a:pt x="1347" y="213"/>
                  </a:cubicBezTo>
                  <a:cubicBezTo>
                    <a:pt x="1359" y="220"/>
                    <a:pt x="1370" y="227"/>
                    <a:pt x="1381" y="234"/>
                  </a:cubicBezTo>
                  <a:cubicBezTo>
                    <a:pt x="1377" y="243"/>
                    <a:pt x="1372" y="251"/>
                    <a:pt x="1367" y="258"/>
                  </a:cubicBezTo>
                  <a:cubicBezTo>
                    <a:pt x="1364" y="304"/>
                    <a:pt x="1345" y="334"/>
                    <a:pt x="1304" y="343"/>
                  </a:cubicBezTo>
                  <a:cubicBezTo>
                    <a:pt x="1271" y="391"/>
                    <a:pt x="1380" y="419"/>
                    <a:pt x="1325" y="458"/>
                  </a:cubicBezTo>
                  <a:cubicBezTo>
                    <a:pt x="1362" y="400"/>
                    <a:pt x="1196" y="355"/>
                    <a:pt x="1196" y="407"/>
                  </a:cubicBezTo>
                  <a:cubicBezTo>
                    <a:pt x="1195" y="440"/>
                    <a:pt x="1252" y="437"/>
                    <a:pt x="1259" y="420"/>
                  </a:cubicBezTo>
                  <a:cubicBezTo>
                    <a:pt x="1246" y="468"/>
                    <a:pt x="1178" y="431"/>
                    <a:pt x="1173" y="400"/>
                  </a:cubicBezTo>
                  <a:cubicBezTo>
                    <a:pt x="1159" y="409"/>
                    <a:pt x="1115" y="359"/>
                    <a:pt x="1110" y="397"/>
                  </a:cubicBezTo>
                  <a:cubicBezTo>
                    <a:pt x="1107" y="417"/>
                    <a:pt x="1138" y="414"/>
                    <a:pt x="1146" y="429"/>
                  </a:cubicBezTo>
                  <a:cubicBezTo>
                    <a:pt x="1144" y="446"/>
                    <a:pt x="1150" y="453"/>
                    <a:pt x="1167" y="450"/>
                  </a:cubicBezTo>
                  <a:cubicBezTo>
                    <a:pt x="1177" y="445"/>
                    <a:pt x="1166" y="426"/>
                    <a:pt x="1171" y="420"/>
                  </a:cubicBezTo>
                  <a:cubicBezTo>
                    <a:pt x="1187" y="428"/>
                    <a:pt x="1190" y="448"/>
                    <a:pt x="1212" y="459"/>
                  </a:cubicBezTo>
                  <a:cubicBezTo>
                    <a:pt x="1237" y="471"/>
                    <a:pt x="1300" y="467"/>
                    <a:pt x="1267" y="508"/>
                  </a:cubicBezTo>
                  <a:cubicBezTo>
                    <a:pt x="1266" y="500"/>
                    <a:pt x="1268" y="489"/>
                    <a:pt x="1263" y="485"/>
                  </a:cubicBezTo>
                  <a:cubicBezTo>
                    <a:pt x="1242" y="468"/>
                    <a:pt x="1200" y="472"/>
                    <a:pt x="1179" y="453"/>
                  </a:cubicBezTo>
                  <a:cubicBezTo>
                    <a:pt x="1193" y="486"/>
                    <a:pt x="1269" y="466"/>
                    <a:pt x="1259" y="515"/>
                  </a:cubicBezTo>
                  <a:cubicBezTo>
                    <a:pt x="1272" y="525"/>
                    <a:pt x="1293" y="534"/>
                    <a:pt x="1315" y="526"/>
                  </a:cubicBezTo>
                  <a:cubicBezTo>
                    <a:pt x="1327" y="519"/>
                    <a:pt x="1323" y="496"/>
                    <a:pt x="1334" y="488"/>
                  </a:cubicBezTo>
                  <a:cubicBezTo>
                    <a:pt x="1363" y="471"/>
                    <a:pt x="1385" y="512"/>
                    <a:pt x="1363" y="527"/>
                  </a:cubicBezTo>
                  <a:cubicBezTo>
                    <a:pt x="1363" y="511"/>
                    <a:pt x="1362" y="496"/>
                    <a:pt x="1347" y="497"/>
                  </a:cubicBezTo>
                  <a:cubicBezTo>
                    <a:pt x="1330" y="512"/>
                    <a:pt x="1323" y="537"/>
                    <a:pt x="1314" y="559"/>
                  </a:cubicBezTo>
                  <a:cubicBezTo>
                    <a:pt x="1317" y="568"/>
                    <a:pt x="1338" y="559"/>
                    <a:pt x="1344" y="565"/>
                  </a:cubicBezTo>
                  <a:cubicBezTo>
                    <a:pt x="1327" y="575"/>
                    <a:pt x="1280" y="572"/>
                    <a:pt x="1300" y="602"/>
                  </a:cubicBezTo>
                  <a:cubicBezTo>
                    <a:pt x="1369" y="598"/>
                    <a:pt x="1449" y="512"/>
                    <a:pt x="1393" y="463"/>
                  </a:cubicBezTo>
                  <a:cubicBezTo>
                    <a:pt x="1418" y="466"/>
                    <a:pt x="1423" y="498"/>
                    <a:pt x="1440" y="504"/>
                  </a:cubicBezTo>
                  <a:lnTo>
                    <a:pt x="1335" y="617"/>
                  </a:lnTo>
                  <a:close/>
                  <a:moveTo>
                    <a:pt x="1490" y="449"/>
                  </a:moveTo>
                  <a:cubicBezTo>
                    <a:pt x="1473" y="421"/>
                    <a:pt x="1461" y="359"/>
                    <a:pt x="1424" y="397"/>
                  </a:cubicBezTo>
                  <a:cubicBezTo>
                    <a:pt x="1442" y="410"/>
                    <a:pt x="1446" y="437"/>
                    <a:pt x="1423" y="445"/>
                  </a:cubicBezTo>
                  <a:cubicBezTo>
                    <a:pt x="1393" y="454"/>
                    <a:pt x="1375" y="429"/>
                    <a:pt x="1372" y="421"/>
                  </a:cubicBezTo>
                  <a:cubicBezTo>
                    <a:pt x="1343" y="359"/>
                    <a:pt x="1408" y="314"/>
                    <a:pt x="1458" y="290"/>
                  </a:cubicBezTo>
                  <a:cubicBezTo>
                    <a:pt x="1461" y="293"/>
                    <a:pt x="1464" y="295"/>
                    <a:pt x="1466" y="297"/>
                  </a:cubicBezTo>
                  <a:cubicBezTo>
                    <a:pt x="1424" y="316"/>
                    <a:pt x="1389" y="344"/>
                    <a:pt x="1381" y="378"/>
                  </a:cubicBezTo>
                  <a:cubicBezTo>
                    <a:pt x="1371" y="418"/>
                    <a:pt x="1407" y="457"/>
                    <a:pt x="1427" y="417"/>
                  </a:cubicBezTo>
                  <a:cubicBezTo>
                    <a:pt x="1382" y="437"/>
                    <a:pt x="1387" y="381"/>
                    <a:pt x="1403" y="357"/>
                  </a:cubicBezTo>
                  <a:cubicBezTo>
                    <a:pt x="1416" y="337"/>
                    <a:pt x="1442" y="319"/>
                    <a:pt x="1472" y="305"/>
                  </a:cubicBezTo>
                  <a:cubicBezTo>
                    <a:pt x="1469" y="315"/>
                    <a:pt x="1467" y="327"/>
                    <a:pt x="1468" y="338"/>
                  </a:cubicBezTo>
                  <a:cubicBezTo>
                    <a:pt x="1468" y="352"/>
                    <a:pt x="1471" y="366"/>
                    <a:pt x="1477" y="378"/>
                  </a:cubicBezTo>
                  <a:cubicBezTo>
                    <a:pt x="1475" y="400"/>
                    <a:pt x="1481" y="425"/>
                    <a:pt x="1496" y="443"/>
                  </a:cubicBezTo>
                  <a:lnTo>
                    <a:pt x="1490" y="4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endParaRPr>
            </a:p>
          </p:txBody>
        </p:sp>
        <p:sp>
          <p:nvSpPr>
            <p:cNvPr id="14" name="Freeform 8"/>
            <p:cNvSpPr/>
            <p:nvPr>
              <p:custDataLst>
                <p:tags r:id="rId14"/>
              </p:custDataLst>
            </p:nvPr>
          </p:nvSpPr>
          <p:spPr bwMode="auto">
            <a:xfrm>
              <a:off x="1769" y="1847"/>
              <a:ext cx="1384" cy="1443"/>
            </a:xfrm>
            <a:custGeom>
              <a:avLst/>
              <a:gdLst>
                <a:gd name="T0" fmla="*/ 67 w 585"/>
                <a:gd name="T1" fmla="*/ 0 h 609"/>
                <a:gd name="T2" fmla="*/ 0 w 585"/>
                <a:gd name="T3" fmla="*/ 69 h 609"/>
                <a:gd name="T4" fmla="*/ 517 w 585"/>
                <a:gd name="T5" fmla="*/ 609 h 609"/>
                <a:gd name="T6" fmla="*/ 585 w 585"/>
                <a:gd name="T7" fmla="*/ 548 h 609"/>
                <a:gd name="T8" fmla="*/ 67 w 585"/>
                <a:gd name="T9" fmla="*/ 0 h 609"/>
              </a:gdLst>
              <a:ahLst/>
              <a:cxnLst>
                <a:cxn ang="0">
                  <a:pos x="T0" y="T1"/>
                </a:cxn>
                <a:cxn ang="0">
                  <a:pos x="T2" y="T3"/>
                </a:cxn>
                <a:cxn ang="0">
                  <a:pos x="T4" y="T5"/>
                </a:cxn>
                <a:cxn ang="0">
                  <a:pos x="T6" y="T7"/>
                </a:cxn>
                <a:cxn ang="0">
                  <a:pos x="T8" y="T9"/>
                </a:cxn>
              </a:cxnLst>
              <a:rect l="0" t="0" r="r" b="b"/>
              <a:pathLst>
                <a:path w="585" h="609">
                  <a:moveTo>
                    <a:pt x="67" y="0"/>
                  </a:moveTo>
                  <a:cubicBezTo>
                    <a:pt x="44" y="22"/>
                    <a:pt x="22" y="45"/>
                    <a:pt x="0" y="69"/>
                  </a:cubicBezTo>
                  <a:cubicBezTo>
                    <a:pt x="517" y="609"/>
                    <a:pt x="517" y="609"/>
                    <a:pt x="517" y="609"/>
                  </a:cubicBezTo>
                  <a:cubicBezTo>
                    <a:pt x="538" y="587"/>
                    <a:pt x="561" y="567"/>
                    <a:pt x="585" y="548"/>
                  </a:cubicBezTo>
                  <a:lnTo>
                    <a:pt x="6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Freeform 9"/>
            <p:cNvSpPr/>
            <p:nvPr>
              <p:custDataLst>
                <p:tags r:id="rId15"/>
              </p:custDataLst>
            </p:nvPr>
          </p:nvSpPr>
          <p:spPr bwMode="auto">
            <a:xfrm>
              <a:off x="3915" y="1182"/>
              <a:ext cx="880" cy="1371"/>
            </a:xfrm>
            <a:custGeom>
              <a:avLst/>
              <a:gdLst>
                <a:gd name="T0" fmla="*/ 185 w 372"/>
                <a:gd name="T1" fmla="*/ 319 h 579"/>
                <a:gd name="T2" fmla="*/ 172 w 372"/>
                <a:gd name="T3" fmla="*/ 290 h 579"/>
                <a:gd name="T4" fmla="*/ 230 w 372"/>
                <a:gd name="T5" fmla="*/ 298 h 579"/>
                <a:gd name="T6" fmla="*/ 189 w 372"/>
                <a:gd name="T7" fmla="*/ 299 h 579"/>
                <a:gd name="T8" fmla="*/ 372 w 372"/>
                <a:gd name="T9" fmla="*/ 273 h 579"/>
                <a:gd name="T10" fmla="*/ 313 w 372"/>
                <a:gd name="T11" fmla="*/ 225 h 579"/>
                <a:gd name="T12" fmla="*/ 148 w 372"/>
                <a:gd name="T13" fmla="*/ 197 h 579"/>
                <a:gd name="T14" fmla="*/ 301 w 372"/>
                <a:gd name="T15" fmla="*/ 255 h 579"/>
                <a:gd name="T16" fmla="*/ 143 w 372"/>
                <a:gd name="T17" fmla="*/ 190 h 579"/>
                <a:gd name="T18" fmla="*/ 113 w 372"/>
                <a:gd name="T19" fmla="*/ 193 h 579"/>
                <a:gd name="T20" fmla="*/ 85 w 372"/>
                <a:gd name="T21" fmla="*/ 94 h 579"/>
                <a:gd name="T22" fmla="*/ 99 w 372"/>
                <a:gd name="T23" fmla="*/ 144 h 579"/>
                <a:gd name="T24" fmla="*/ 108 w 372"/>
                <a:gd name="T25" fmla="*/ 116 h 579"/>
                <a:gd name="T26" fmla="*/ 97 w 372"/>
                <a:gd name="T27" fmla="*/ 156 h 579"/>
                <a:gd name="T28" fmla="*/ 77 w 372"/>
                <a:gd name="T29" fmla="*/ 79 h 579"/>
                <a:gd name="T30" fmla="*/ 56 w 372"/>
                <a:gd name="T31" fmla="*/ 60 h 579"/>
                <a:gd name="T32" fmla="*/ 53 w 372"/>
                <a:gd name="T33" fmla="*/ 37 h 579"/>
                <a:gd name="T34" fmla="*/ 22 w 372"/>
                <a:gd name="T35" fmla="*/ 91 h 579"/>
                <a:gd name="T36" fmla="*/ 42 w 372"/>
                <a:gd name="T37" fmla="*/ 83 h 579"/>
                <a:gd name="T38" fmla="*/ 63 w 372"/>
                <a:gd name="T39" fmla="*/ 190 h 579"/>
                <a:gd name="T40" fmla="*/ 48 w 372"/>
                <a:gd name="T41" fmla="*/ 203 h 579"/>
                <a:gd name="T42" fmla="*/ 27 w 372"/>
                <a:gd name="T43" fmla="*/ 106 h 579"/>
                <a:gd name="T44" fmla="*/ 45 w 372"/>
                <a:gd name="T45" fmla="*/ 191 h 579"/>
                <a:gd name="T46" fmla="*/ 39 w 372"/>
                <a:gd name="T47" fmla="*/ 221 h 579"/>
                <a:gd name="T48" fmla="*/ 94 w 372"/>
                <a:gd name="T49" fmla="*/ 234 h 579"/>
                <a:gd name="T50" fmla="*/ 67 w 372"/>
                <a:gd name="T51" fmla="*/ 245 h 579"/>
                <a:gd name="T52" fmla="*/ 196 w 372"/>
                <a:gd name="T53" fmla="*/ 352 h 579"/>
                <a:gd name="T54" fmla="*/ 308 w 372"/>
                <a:gd name="T55" fmla="*/ 476 h 579"/>
                <a:gd name="T56" fmla="*/ 256 w 372"/>
                <a:gd name="T57" fmla="*/ 475 h 579"/>
                <a:gd name="T58" fmla="*/ 278 w 372"/>
                <a:gd name="T59" fmla="*/ 550 h 579"/>
                <a:gd name="T60" fmla="*/ 321 w 372"/>
                <a:gd name="T61" fmla="*/ 556 h 579"/>
                <a:gd name="T62" fmla="*/ 330 w 372"/>
                <a:gd name="T63" fmla="*/ 526 h 579"/>
                <a:gd name="T64" fmla="*/ 342 w 372"/>
                <a:gd name="T65" fmla="*/ 513 h 579"/>
                <a:gd name="T66" fmla="*/ 346 w 372"/>
                <a:gd name="T67" fmla="*/ 467 h 579"/>
                <a:gd name="T68" fmla="*/ 327 w 372"/>
                <a:gd name="T69" fmla="*/ 440 h 579"/>
                <a:gd name="T70" fmla="*/ 185 w 372"/>
                <a:gd name="T71" fmla="*/ 31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579">
                  <a:moveTo>
                    <a:pt x="185" y="319"/>
                  </a:moveTo>
                  <a:cubicBezTo>
                    <a:pt x="183" y="307"/>
                    <a:pt x="169" y="307"/>
                    <a:pt x="172" y="290"/>
                  </a:cubicBezTo>
                  <a:cubicBezTo>
                    <a:pt x="184" y="270"/>
                    <a:pt x="223" y="280"/>
                    <a:pt x="230" y="298"/>
                  </a:cubicBezTo>
                  <a:cubicBezTo>
                    <a:pt x="222" y="294"/>
                    <a:pt x="193" y="282"/>
                    <a:pt x="189" y="299"/>
                  </a:cubicBezTo>
                  <a:cubicBezTo>
                    <a:pt x="230" y="340"/>
                    <a:pt x="352" y="323"/>
                    <a:pt x="372" y="273"/>
                  </a:cubicBezTo>
                  <a:cubicBezTo>
                    <a:pt x="351" y="258"/>
                    <a:pt x="351" y="222"/>
                    <a:pt x="313" y="225"/>
                  </a:cubicBezTo>
                  <a:cubicBezTo>
                    <a:pt x="279" y="279"/>
                    <a:pt x="159" y="254"/>
                    <a:pt x="148" y="197"/>
                  </a:cubicBezTo>
                  <a:cubicBezTo>
                    <a:pt x="151" y="266"/>
                    <a:pt x="249" y="272"/>
                    <a:pt x="301" y="255"/>
                  </a:cubicBezTo>
                  <a:cubicBezTo>
                    <a:pt x="250" y="300"/>
                    <a:pt x="114" y="263"/>
                    <a:pt x="143" y="190"/>
                  </a:cubicBezTo>
                  <a:cubicBezTo>
                    <a:pt x="133" y="191"/>
                    <a:pt x="120" y="203"/>
                    <a:pt x="113" y="193"/>
                  </a:cubicBezTo>
                  <a:cubicBezTo>
                    <a:pt x="158" y="178"/>
                    <a:pt x="139" y="86"/>
                    <a:pt x="85" y="94"/>
                  </a:cubicBezTo>
                  <a:cubicBezTo>
                    <a:pt x="71" y="107"/>
                    <a:pt x="72" y="146"/>
                    <a:pt x="99" y="144"/>
                  </a:cubicBezTo>
                  <a:cubicBezTo>
                    <a:pt x="111" y="139"/>
                    <a:pt x="105" y="123"/>
                    <a:pt x="108" y="116"/>
                  </a:cubicBezTo>
                  <a:cubicBezTo>
                    <a:pt x="125" y="135"/>
                    <a:pt x="113" y="155"/>
                    <a:pt x="97" y="156"/>
                  </a:cubicBezTo>
                  <a:cubicBezTo>
                    <a:pt x="63" y="159"/>
                    <a:pt x="58" y="104"/>
                    <a:pt x="77" y="79"/>
                  </a:cubicBezTo>
                  <a:cubicBezTo>
                    <a:pt x="75" y="68"/>
                    <a:pt x="62" y="70"/>
                    <a:pt x="56" y="60"/>
                  </a:cubicBezTo>
                  <a:cubicBezTo>
                    <a:pt x="53" y="54"/>
                    <a:pt x="57" y="45"/>
                    <a:pt x="53" y="37"/>
                  </a:cubicBezTo>
                  <a:cubicBezTo>
                    <a:pt x="30" y="0"/>
                    <a:pt x="0" y="53"/>
                    <a:pt x="22" y="91"/>
                  </a:cubicBezTo>
                  <a:cubicBezTo>
                    <a:pt x="35" y="95"/>
                    <a:pt x="36" y="77"/>
                    <a:pt x="42" y="83"/>
                  </a:cubicBezTo>
                  <a:cubicBezTo>
                    <a:pt x="30" y="131"/>
                    <a:pt x="61" y="149"/>
                    <a:pt x="63" y="190"/>
                  </a:cubicBezTo>
                  <a:cubicBezTo>
                    <a:pt x="59" y="194"/>
                    <a:pt x="52" y="207"/>
                    <a:pt x="48" y="203"/>
                  </a:cubicBezTo>
                  <a:cubicBezTo>
                    <a:pt x="64" y="165"/>
                    <a:pt x="28" y="143"/>
                    <a:pt x="27" y="106"/>
                  </a:cubicBezTo>
                  <a:cubicBezTo>
                    <a:pt x="14" y="129"/>
                    <a:pt x="45" y="161"/>
                    <a:pt x="45" y="191"/>
                  </a:cubicBezTo>
                  <a:cubicBezTo>
                    <a:pt x="45" y="201"/>
                    <a:pt x="35" y="211"/>
                    <a:pt x="39" y="221"/>
                  </a:cubicBezTo>
                  <a:cubicBezTo>
                    <a:pt x="46" y="244"/>
                    <a:pt x="73" y="232"/>
                    <a:pt x="94" y="234"/>
                  </a:cubicBezTo>
                  <a:cubicBezTo>
                    <a:pt x="84" y="237"/>
                    <a:pt x="79" y="245"/>
                    <a:pt x="67" y="245"/>
                  </a:cubicBezTo>
                  <a:cubicBezTo>
                    <a:pt x="102" y="269"/>
                    <a:pt x="149" y="306"/>
                    <a:pt x="196" y="352"/>
                  </a:cubicBezTo>
                  <a:cubicBezTo>
                    <a:pt x="237" y="390"/>
                    <a:pt x="300" y="431"/>
                    <a:pt x="308" y="476"/>
                  </a:cubicBezTo>
                  <a:cubicBezTo>
                    <a:pt x="319" y="531"/>
                    <a:pt x="239" y="523"/>
                    <a:pt x="256" y="475"/>
                  </a:cubicBezTo>
                  <a:cubicBezTo>
                    <a:pt x="199" y="479"/>
                    <a:pt x="214" y="579"/>
                    <a:pt x="278" y="550"/>
                  </a:cubicBezTo>
                  <a:cubicBezTo>
                    <a:pt x="293" y="560"/>
                    <a:pt x="309" y="565"/>
                    <a:pt x="321" y="556"/>
                  </a:cubicBezTo>
                  <a:cubicBezTo>
                    <a:pt x="330" y="550"/>
                    <a:pt x="322" y="541"/>
                    <a:pt x="330" y="526"/>
                  </a:cubicBezTo>
                  <a:cubicBezTo>
                    <a:pt x="334" y="518"/>
                    <a:pt x="341" y="521"/>
                    <a:pt x="342" y="513"/>
                  </a:cubicBezTo>
                  <a:cubicBezTo>
                    <a:pt x="346" y="498"/>
                    <a:pt x="338" y="478"/>
                    <a:pt x="346" y="467"/>
                  </a:cubicBezTo>
                  <a:cubicBezTo>
                    <a:pt x="341" y="457"/>
                    <a:pt x="335" y="448"/>
                    <a:pt x="327" y="440"/>
                  </a:cubicBezTo>
                  <a:cubicBezTo>
                    <a:pt x="332" y="355"/>
                    <a:pt x="253" y="336"/>
                    <a:pt x="185" y="3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endParaRPr>
            </a:p>
          </p:txBody>
        </p:sp>
        <p:sp>
          <p:nvSpPr>
            <p:cNvPr id="16" name="Freeform 10"/>
            <p:cNvSpPr/>
            <p:nvPr>
              <p:custDataLst>
                <p:tags r:id="rId16"/>
              </p:custDataLst>
            </p:nvPr>
          </p:nvSpPr>
          <p:spPr bwMode="auto">
            <a:xfrm>
              <a:off x="3678" y="1442"/>
              <a:ext cx="289" cy="363"/>
            </a:xfrm>
            <a:custGeom>
              <a:avLst/>
              <a:gdLst>
                <a:gd name="T0" fmla="*/ 31 w 122"/>
                <a:gd name="T1" fmla="*/ 42 h 153"/>
                <a:gd name="T2" fmla="*/ 62 w 122"/>
                <a:gd name="T3" fmla="*/ 81 h 153"/>
                <a:gd name="T4" fmla="*/ 29 w 122"/>
                <a:gd name="T5" fmla="*/ 54 h 153"/>
                <a:gd name="T6" fmla="*/ 86 w 122"/>
                <a:gd name="T7" fmla="*/ 118 h 153"/>
                <a:gd name="T8" fmla="*/ 99 w 122"/>
                <a:gd name="T9" fmla="*/ 50 h 153"/>
                <a:gd name="T10" fmla="*/ 121 w 122"/>
                <a:gd name="T11" fmla="*/ 46 h 153"/>
                <a:gd name="T12" fmla="*/ 116 w 122"/>
                <a:gd name="T13" fmla="*/ 21 h 153"/>
                <a:gd name="T14" fmla="*/ 31 w 122"/>
                <a:gd name="T15" fmla="*/ 42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53">
                  <a:moveTo>
                    <a:pt x="31" y="42"/>
                  </a:moveTo>
                  <a:cubicBezTo>
                    <a:pt x="64" y="30"/>
                    <a:pt x="85" y="64"/>
                    <a:pt x="62" y="81"/>
                  </a:cubicBezTo>
                  <a:cubicBezTo>
                    <a:pt x="68" y="63"/>
                    <a:pt x="50" y="42"/>
                    <a:pt x="29" y="54"/>
                  </a:cubicBezTo>
                  <a:cubicBezTo>
                    <a:pt x="0" y="92"/>
                    <a:pt x="54" y="153"/>
                    <a:pt x="86" y="118"/>
                  </a:cubicBezTo>
                  <a:cubicBezTo>
                    <a:pt x="71" y="90"/>
                    <a:pt x="97" y="75"/>
                    <a:pt x="99" y="50"/>
                  </a:cubicBezTo>
                  <a:cubicBezTo>
                    <a:pt x="103" y="45"/>
                    <a:pt x="114" y="47"/>
                    <a:pt x="121" y="46"/>
                  </a:cubicBezTo>
                  <a:cubicBezTo>
                    <a:pt x="122" y="35"/>
                    <a:pt x="120" y="27"/>
                    <a:pt x="116" y="21"/>
                  </a:cubicBezTo>
                  <a:cubicBezTo>
                    <a:pt x="90" y="31"/>
                    <a:pt x="37" y="0"/>
                    <a:pt x="3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pic>
        <p:nvPicPr>
          <p:cNvPr id="17" name="图片 16"/>
          <p:cNvPicPr>
            <a:picLocks noChangeAspect="1"/>
          </p:cNvPicPr>
          <p:nvPr>
            <p:custDataLst>
              <p:tags r:id="rId17"/>
            </p:custDataLst>
          </p:nvPr>
        </p:nvPicPr>
        <p:blipFill>
          <a:blip r:embed="rId18" cstate="screen"/>
          <a:stretch>
            <a:fillRect/>
          </a:stretch>
        </p:blipFill>
        <p:spPr>
          <a:xfrm>
            <a:off x="9129904" y="1377986"/>
            <a:ext cx="1221321" cy="560486"/>
          </a:xfrm>
          <a:prstGeom prst="rect">
            <a:avLst/>
          </a:prstGeom>
        </p:spPr>
      </p:pic>
      <p:sp>
        <p:nvSpPr>
          <p:cNvPr id="2" name="标题 1"/>
          <p:cNvSpPr>
            <a:spLocks noGrp="1"/>
          </p:cNvSpPr>
          <p:nvPr>
            <p:ph type="title" hasCustomPrompt="1"/>
            <p:custDataLst>
              <p:tags r:id="rId19"/>
            </p:custDataLst>
          </p:nvPr>
        </p:nvSpPr>
        <p:spPr>
          <a:xfrm>
            <a:off x="3127114" y="4732866"/>
            <a:ext cx="5937772" cy="730634"/>
          </a:xfrm>
        </p:spPr>
        <p:txBody>
          <a:bodyPr lIns="90000" tIns="46800" rIns="90000" bIns="46800" anchor="b" anchorCtr="0">
            <a:normAutofit/>
          </a:bodyPr>
          <a:lstStyle>
            <a:lvl1pPr algn="ctr">
              <a:defRPr sz="4000" b="0" u="none" strike="noStrike" kern="1200" cap="none" spc="300" normalizeH="0" baseline="0">
                <a:solidFill>
                  <a:schemeClr val="accent1"/>
                </a:solidFill>
                <a:uFillTx/>
                <a:latin typeface="Arial" panose="020B0604020202020204" pitchFamily="34" charset="0"/>
                <a:ea typeface="汉仪尚巍手书W" panose="00020600040101010101" pitchFamily="18" charset="-122"/>
              </a:defRPr>
            </a:lvl1pPr>
          </a:lstStyle>
          <a:p>
            <a:r>
              <a:rPr lang="zh-CN" altLang="en-US" dirty="0"/>
              <a:t>单击此处编辑标题</a:t>
            </a:r>
            <a:endParaRPr lang="zh-CN" altLang="en-US" dirty="0"/>
          </a:p>
        </p:txBody>
      </p:sp>
      <p:sp>
        <p:nvSpPr>
          <p:cNvPr id="4" name="日期占位符 3"/>
          <p:cNvSpPr>
            <a:spLocks noGrp="1"/>
          </p:cNvSpPr>
          <p:nvPr>
            <p:ph type="dt" sz="half" idx="10"/>
            <p:custDataLst>
              <p:tags r:id="rId20"/>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21"/>
            </p:custDataLst>
          </p:nvPr>
        </p:nvSpPr>
        <p:spPr/>
        <p:txBody>
          <a:bodyPr/>
          <a:lstStyle/>
          <a:p>
            <a:endParaRPr lang="zh-CN" altLang="en-US"/>
          </a:p>
        </p:txBody>
      </p:sp>
      <p:sp>
        <p:nvSpPr>
          <p:cNvPr id="6" name="灯片编号占位符 5"/>
          <p:cNvSpPr>
            <a:spLocks noGrp="1"/>
          </p:cNvSpPr>
          <p:nvPr>
            <p:ph type="sldNum" sz="quarter" idx="12"/>
            <p:custDataLst>
              <p:tags r:id="rId22"/>
            </p:custDataLst>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1000"/>
                                        <p:tgtEl>
                                          <p:spTgt spid="11"/>
                                        </p:tgtEl>
                                      </p:cBhvr>
                                    </p:animEffect>
                                  </p:child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750" fill="hold"/>
                                        <p:tgtEl>
                                          <p:spTgt spid="12"/>
                                        </p:tgtEl>
                                        <p:attrNameLst>
                                          <p:attrName>ppt_w</p:attrName>
                                        </p:attrNameLst>
                                      </p:cBhvr>
                                      <p:tavLst>
                                        <p:tav tm="0">
                                          <p:val>
                                            <p:fltVal val="0"/>
                                          </p:val>
                                        </p:tav>
                                        <p:tav tm="100000">
                                          <p:val>
                                            <p:strVal val="#ppt_w"/>
                                          </p:val>
                                        </p:tav>
                                      </p:tavLst>
                                    </p:anim>
                                    <p:anim calcmode="lin" valueType="num">
                                      <p:cBhvr>
                                        <p:cTn id="16" dur="750" fill="hold"/>
                                        <p:tgtEl>
                                          <p:spTgt spid="12"/>
                                        </p:tgtEl>
                                        <p:attrNameLst>
                                          <p:attrName>ppt_h</p:attrName>
                                        </p:attrNameLst>
                                      </p:cBhvr>
                                      <p:tavLst>
                                        <p:tav tm="0">
                                          <p:val>
                                            <p:strVal val="#ppt_h"/>
                                          </p:val>
                                        </p:tav>
                                        <p:tav tm="100000">
                                          <p:val>
                                            <p:strVal val="#ppt_h"/>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3"/>
            </p:custDataLst>
          </p:nvPr>
        </p:nvPicPr>
        <p:blipFill rotWithShape="1">
          <a:blip r:embed="rId4"/>
          <a:srcRect/>
          <a:stretch>
            <a:fillRect/>
          </a:stretch>
        </p:blipFill>
        <p:spPr>
          <a:xfrm>
            <a:off x="10925155" y="0"/>
            <a:ext cx="1266845" cy="1093304"/>
          </a:xfrm>
          <a:prstGeom prst="rect">
            <a:avLst/>
          </a:prstGeom>
        </p:spPr>
      </p:pic>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6238877" y="952508"/>
            <a:ext cx="5283242" cy="5388907"/>
          </a:xfrm>
        </p:spPr>
        <p:txBody>
          <a:bodyPr>
            <a:noAutofit/>
          </a:bodyPr>
          <a:lstStyle>
            <a:lvl1pPr>
              <a:defRPr sz="1600" baseline="0">
                <a:solidFill>
                  <a:schemeClr val="tx1">
                    <a:lumMod val="85000"/>
                    <a:lumOff val="15000"/>
                  </a:schemeClr>
                </a:solidFill>
                <a:latin typeface="Arial" panose="020B0604020202020204" pitchFamily="34" charset="0"/>
                <a:ea typeface="隶书" panose="02010509060101010101" pitchFamily="49" charset="-122"/>
              </a:defRPr>
            </a:lvl1pPr>
            <a:lvl2pPr>
              <a:defRPr sz="1600" baseline="0">
                <a:solidFill>
                  <a:schemeClr val="tx1">
                    <a:lumMod val="85000"/>
                    <a:lumOff val="15000"/>
                  </a:schemeClr>
                </a:solidFill>
                <a:latin typeface="Arial" panose="020B0604020202020204" pitchFamily="34" charset="0"/>
                <a:ea typeface="隶书" panose="02010509060101010101" pitchFamily="49" charset="-122"/>
              </a:defRPr>
            </a:lvl2pPr>
            <a:lvl3pPr>
              <a:defRPr sz="1600" baseline="0">
                <a:solidFill>
                  <a:schemeClr val="tx1">
                    <a:lumMod val="85000"/>
                    <a:lumOff val="15000"/>
                  </a:schemeClr>
                </a:solidFill>
                <a:latin typeface="Arial" panose="020B0604020202020204" pitchFamily="34" charset="0"/>
                <a:ea typeface="隶书" panose="02010509060101010101" pitchFamily="49" charset="-122"/>
              </a:defRPr>
            </a:lvl3pPr>
            <a:lvl4pPr>
              <a:defRPr sz="1600" baseline="0">
                <a:solidFill>
                  <a:schemeClr val="tx1">
                    <a:lumMod val="85000"/>
                    <a:lumOff val="15000"/>
                  </a:schemeClr>
                </a:solidFill>
                <a:latin typeface="Arial" panose="020B0604020202020204" pitchFamily="34" charset="0"/>
                <a:ea typeface="隶书" panose="02010509060101010101" pitchFamily="49" charset="-122"/>
              </a:defRPr>
            </a:lvl4pPr>
            <a:lvl5pPr>
              <a:defRPr sz="1600"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p>
            <a:endParaRPr lang="zh-CN" altLang="en-US"/>
          </a:p>
        </p:txBody>
      </p:sp>
      <p:sp>
        <p:nvSpPr>
          <p:cNvPr id="7" name="灯片编号占位符 6"/>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3"/>
            </p:custDataLst>
          </p:nvPr>
        </p:nvPicPr>
        <p:blipFill rotWithShape="1">
          <a:blip r:embed="rId4"/>
          <a:srcRect/>
          <a:stretch>
            <a:fillRect/>
          </a:stretch>
        </p:blipFill>
        <p:spPr>
          <a:xfrm>
            <a:off x="10925155" y="0"/>
            <a:ext cx="1266845" cy="1093304"/>
          </a:xfrm>
          <a:prstGeom prst="rect">
            <a:avLst/>
          </a:prstGeom>
        </p:spPr>
      </p:pic>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p>
            <a:endParaRPr lang="zh-CN" altLang="en-US"/>
          </a:p>
        </p:txBody>
      </p:sp>
      <p:sp>
        <p:nvSpPr>
          <p:cNvPr id="9" name="灯片编号占位符 8"/>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alpha val="99000"/>
          </a:schemeClr>
        </a:solid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cstate="screen"/>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2"/>
          </a:solidFill>
        </p:spPr>
      </p:pic>
      <p:sp>
        <p:nvSpPr>
          <p:cNvPr id="6" name="矩形 5"/>
          <p:cNvSpPr/>
          <p:nvPr>
            <p:custDataLst>
              <p:tags r:id="rId4"/>
            </p:custDataLst>
          </p:nvPr>
        </p:nvSpPr>
        <p:spPr>
          <a:xfrm>
            <a:off x="0" y="0"/>
            <a:ext cx="265785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7" name="矩形 6"/>
          <p:cNvSpPr/>
          <p:nvPr>
            <p:custDataLst>
              <p:tags r:id="rId5"/>
            </p:custDataLst>
          </p:nvPr>
        </p:nvSpPr>
        <p:spPr>
          <a:xfrm>
            <a:off x="9534141" y="0"/>
            <a:ext cx="265785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custDataLst>
              <p:tags r:id="rId6"/>
            </p:custDataLst>
          </p:nvPr>
        </p:nvPicPr>
        <p:blipFill>
          <a:blip r:embed="rId7"/>
          <a:srcRect/>
          <a:stretch>
            <a:fillRect/>
          </a:stretch>
        </p:blipFill>
        <p:spPr>
          <a:xfrm>
            <a:off x="601436" y="561975"/>
            <a:ext cx="10989128" cy="5715000"/>
          </a:xfrm>
          <a:custGeom>
            <a:avLst/>
            <a:gdLst>
              <a:gd name="connsiteX0" fmla="*/ 0 w 10989128"/>
              <a:gd name="connsiteY0" fmla="*/ 0 h 5715000"/>
              <a:gd name="connsiteX1" fmla="*/ 10989128 w 10989128"/>
              <a:gd name="connsiteY1" fmla="*/ 0 h 5715000"/>
              <a:gd name="connsiteX2" fmla="*/ 10989128 w 10989128"/>
              <a:gd name="connsiteY2" fmla="*/ 5715000 h 5715000"/>
              <a:gd name="connsiteX3" fmla="*/ 0 w 10989128"/>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10989128" h="5715000">
                <a:moveTo>
                  <a:pt x="0" y="0"/>
                </a:moveTo>
                <a:lnTo>
                  <a:pt x="10989128" y="0"/>
                </a:lnTo>
                <a:lnTo>
                  <a:pt x="10989128" y="5715000"/>
                </a:lnTo>
                <a:lnTo>
                  <a:pt x="0" y="5715000"/>
                </a:lnTo>
                <a:close/>
              </a:path>
            </a:pathLst>
          </a:custGeom>
          <a:solidFill>
            <a:schemeClr val="accent2"/>
          </a:solidFill>
        </p:spPr>
      </p:pic>
      <p:sp>
        <p:nvSpPr>
          <p:cNvPr id="2" name="标题 1"/>
          <p:cNvSpPr>
            <a:spLocks noGrp="1"/>
          </p:cNvSpPr>
          <p:nvPr>
            <p:ph type="title"/>
            <p:custDataLst>
              <p:tags r:id="rId8"/>
            </p:custDataLst>
          </p:nvPr>
        </p:nvSpPr>
        <p:spPr>
          <a:xfrm>
            <a:off x="669882" y="799686"/>
            <a:ext cx="10852237" cy="441964"/>
          </a:xfrm>
        </p:spPr>
        <p:txBody>
          <a:bodyPr vert="horz" lIns="90170" tIns="46990" rIns="90170" bIns="46990" rtlCol="0" anchor="t" anchorCtr="0">
            <a:normAutofit/>
          </a:bodyPr>
          <a:lstStyle>
            <a:lvl1pPr marL="0" marR="0" lvl="0" algn="ctr"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a:p>
        </p:txBody>
      </p:sp>
      <p:sp>
        <p:nvSpPr>
          <p:cNvPr id="4" name="灯片编号占位符 3"/>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3"/>
            </p:custDataLst>
          </p:nvPr>
        </p:nvPicPr>
        <p:blipFill rotWithShape="1">
          <a:blip r:embed="rId4"/>
          <a:srcRect/>
          <a:stretch>
            <a:fillRect/>
          </a:stretch>
        </p:blipFill>
        <p:spPr>
          <a:xfrm>
            <a:off x="10925155" y="0"/>
            <a:ext cx="1266845" cy="1093304"/>
          </a:xfrm>
          <a:prstGeom prst="rect">
            <a:avLst/>
          </a:prstGeom>
        </p:spPr>
      </p:pic>
      <p:sp>
        <p:nvSpPr>
          <p:cNvPr id="2" name="标题 1"/>
          <p:cNvSpPr>
            <a:spLocks noGrp="1"/>
          </p:cNvSpPr>
          <p:nvPr>
            <p:ph type="title"/>
            <p:custDataLst>
              <p:tags r:id="rId5"/>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all"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p>
            <a:fld id="{FABC47A4-756D-490B-A52F-7D9E2C9FC05F}"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288290" y="0"/>
            <a:ext cx="11903710" cy="6584950"/>
            <a:chOff x="288290" y="0"/>
            <a:chExt cx="11903710" cy="6584950"/>
          </a:xfrm>
        </p:grpSpPr>
        <p:sp>
          <p:nvSpPr>
            <p:cNvPr id="8" name="矩形 7"/>
            <p:cNvSpPr/>
            <p:nvPr userDrawn="1">
              <p:custDataLst>
                <p:tags r:id="rId3"/>
              </p:custDataLst>
            </p:nvPr>
          </p:nvSpPr>
          <p:spPr>
            <a:xfrm>
              <a:off x="288290" y="273050"/>
              <a:ext cx="11616055" cy="6311900"/>
            </a:xfrm>
            <a:prstGeom prst="rect">
              <a:avLst/>
            </a:prstGeom>
            <a:blipFill>
              <a:blip r:embed="rId4"/>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9" name="图片 8"/>
            <p:cNvPicPr>
              <a:picLocks noChangeAspect="1"/>
            </p:cNvPicPr>
            <p:nvPr userDrawn="1">
              <p:custDataLst>
                <p:tags r:id="rId5"/>
              </p:custDataLst>
            </p:nvPr>
          </p:nvPicPr>
          <p:blipFill rotWithShape="1">
            <a:blip r:embed="rId6"/>
            <a:srcRect/>
            <a:stretch>
              <a:fillRect/>
            </a:stretch>
          </p:blipFill>
          <p:spPr>
            <a:xfrm>
              <a:off x="10925155" y="0"/>
              <a:ext cx="1266845" cy="1093304"/>
            </a:xfrm>
            <a:prstGeom prst="rect">
              <a:avLst/>
            </a:prstGeom>
          </p:spPr>
        </p:pic>
      </p:grpSp>
      <p:sp>
        <p:nvSpPr>
          <p:cNvPr id="2" name="竖排标题 1"/>
          <p:cNvSpPr>
            <a:spLocks noGrp="1"/>
          </p:cNvSpPr>
          <p:nvPr>
            <p:ph type="title" orient="vert"/>
            <p:custDataLst>
              <p:tags r:id="rId7"/>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8"/>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p>
            <a:endParaRPr lang="zh-CN" altLang="en-US"/>
          </a:p>
        </p:txBody>
      </p:sp>
      <p:sp>
        <p:nvSpPr>
          <p:cNvPr id="6" name="灯片编号占位符 5"/>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10" name="文本框 25"/>
          <p:cNvSpPr txBox="1"/>
          <p:nvPr userDrawn="1"/>
        </p:nvSpPr>
        <p:spPr>
          <a:xfrm rot="20609999">
            <a:off x="4489076" y="3228945"/>
            <a:ext cx="3213847" cy="400110"/>
          </a:xfrm>
          <a:prstGeom prst="rect">
            <a:avLst/>
          </a:prstGeom>
          <a:noFill/>
        </p:spPr>
        <p:txBody>
          <a:bodyPr wrap="square" rtlCol="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000" dirty="0" smtClean="0">
                <a:solidFill>
                  <a:schemeClr val="bg1">
                    <a:lumMod val="50000"/>
                  </a:schemeClr>
                </a:solidFill>
                <a:latin typeface="叶根友毛笔行书简体" panose="02010601030101010101" pitchFamily="2" charset="-122"/>
                <a:ea typeface="叶根友毛笔行书简体" panose="02010601030101010101" pitchFamily="2" charset="-122"/>
              </a:rPr>
              <a:t>公众号：高中历史教研</a:t>
            </a:r>
            <a:endParaRPr lang="zh-CN" altLang="en-US" sz="2000" dirty="0">
              <a:solidFill>
                <a:schemeClr val="bg1">
                  <a:lumMod val="50000"/>
                </a:schemeClr>
              </a:solidFill>
              <a:latin typeface="叶根友毛笔行书简体" panose="02010601030101010101" pitchFamily="2" charset="-122"/>
              <a:ea typeface="叶根友毛笔行书简体" panose="0201060103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173.xml"/><Relationship Id="rId23" Type="http://schemas.openxmlformats.org/officeDocument/2006/relationships/tags" Target="../tags/tag172.xml"/><Relationship Id="rId22" Type="http://schemas.openxmlformats.org/officeDocument/2006/relationships/tags" Target="../tags/tag171.xml"/><Relationship Id="rId21" Type="http://schemas.openxmlformats.org/officeDocument/2006/relationships/tags" Target="../tags/tag170.xml"/><Relationship Id="rId20" Type="http://schemas.openxmlformats.org/officeDocument/2006/relationships/tags" Target="../tags/tag169.xml"/><Relationship Id="rId2" Type="http://schemas.openxmlformats.org/officeDocument/2006/relationships/slideLayout" Target="../slideLayouts/slideLayout2.xml"/><Relationship Id="rId19" Type="http://schemas.openxmlformats.org/officeDocument/2006/relationships/tags" Target="../tags/tag168.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25"/>
          <p:cNvSpPr txBox="1"/>
          <p:nvPr userDrawn="1"/>
        </p:nvSpPr>
        <p:spPr>
          <a:xfrm rot="20609999">
            <a:off x="4489076" y="3228945"/>
            <a:ext cx="3213847" cy="400110"/>
          </a:xfrm>
          <a:prstGeom prst="rect">
            <a:avLst/>
          </a:prstGeom>
          <a:noFill/>
        </p:spPr>
        <p:txBody>
          <a:bodyPr wrap="square" rtlCol="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000" dirty="0" smtClean="0">
                <a:solidFill>
                  <a:schemeClr val="bg1">
                    <a:lumMod val="50000"/>
                  </a:schemeClr>
                </a:solidFill>
                <a:latin typeface="叶根友毛笔行书简体" panose="02010601030101010101" pitchFamily="2" charset="-122"/>
                <a:ea typeface="叶根友毛笔行书简体" panose="02010601030101010101" pitchFamily="2" charset="-122"/>
              </a:rPr>
              <a:t>公众号：高中历史教研</a:t>
            </a:r>
            <a:endParaRPr lang="zh-CN" altLang="en-US" sz="2000" dirty="0">
              <a:solidFill>
                <a:schemeClr val="bg1">
                  <a:lumMod val="50000"/>
                </a:schemeClr>
              </a:solidFill>
              <a:latin typeface="叶根友毛笔行书简体" panose="02010601030101010101" pitchFamily="2" charset="-122"/>
              <a:ea typeface="叶根友毛笔行书简体" panose="02010601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74.xml"/><Relationship Id="rId2" Type="http://schemas.openxmlformats.org/officeDocument/2006/relationships/image" Target="../media/image19.png"/><Relationship Id="rId1" Type="http://schemas.openxmlformats.org/officeDocument/2006/relationships/image" Target="../media/image18.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194.xml"/><Relationship Id="rId1"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95.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197.xml"/><Relationship Id="rId2" Type="http://schemas.openxmlformats.org/officeDocument/2006/relationships/image" Target="../media/image28.png"/><Relationship Id="rId1" Type="http://schemas.openxmlformats.org/officeDocument/2006/relationships/tags" Target="../tags/tag196.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9.xml"/><Relationship Id="rId2" Type="http://schemas.openxmlformats.org/officeDocument/2006/relationships/image" Target="../media/image29.png"/><Relationship Id="rId1" Type="http://schemas.openxmlformats.org/officeDocument/2006/relationships/tags" Target="../tags/tag198.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image" Target="../media/image13.png"/><Relationship Id="rId2" Type="http://schemas.openxmlformats.org/officeDocument/2006/relationships/tags" Target="../tags/tag200.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5.xml"/><Relationship Id="rId2" Type="http://schemas.openxmlformats.org/officeDocument/2006/relationships/image" Target="../media/image31.png"/><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10.xml"/><Relationship Id="rId7" Type="http://schemas.openxmlformats.org/officeDocument/2006/relationships/image" Target="../media/image32.png"/><Relationship Id="rId6" Type="http://schemas.openxmlformats.org/officeDocument/2006/relationships/tags" Target="../tags/tag209.xml"/><Relationship Id="rId5" Type="http://schemas.openxmlformats.org/officeDocument/2006/relationships/image" Target="../media/image13.png"/><Relationship Id="rId4" Type="http://schemas.openxmlformats.org/officeDocument/2006/relationships/tags" Target="../tags/tag208.xml"/><Relationship Id="rId3" Type="http://schemas.openxmlformats.org/officeDocument/2006/relationships/image" Target="../media/image12.png"/><Relationship Id="rId2" Type="http://schemas.openxmlformats.org/officeDocument/2006/relationships/tags" Target="../tags/tag207.xml"/><Relationship Id="rId10" Type="http://schemas.openxmlformats.org/officeDocument/2006/relationships/notesSlide" Target="../notesSlides/notesSlide4.xml"/><Relationship Id="rId1" Type="http://schemas.openxmlformats.org/officeDocument/2006/relationships/tags" Target="../tags/tag20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1.xml"/><Relationship Id="rId1"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2.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13.xml"/><Relationship Id="rId2" Type="http://schemas.openxmlformats.org/officeDocument/2006/relationships/image" Target="../media/image36.png"/><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image" Target="../media/image21.png"/><Relationship Id="rId2" Type="http://schemas.openxmlformats.org/officeDocument/2006/relationships/tags" Target="../tags/tag175.xml"/><Relationship Id="rId1"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5.xml"/><Relationship Id="rId1" Type="http://schemas.openxmlformats.org/officeDocument/2006/relationships/tags" Target="../tags/tag214.xml"/></Relationships>
</file>

<file path=ppt/slides/_rels/slide21.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image" Target="../media/image13.png"/><Relationship Id="rId3" Type="http://schemas.openxmlformats.org/officeDocument/2006/relationships/tags" Target="../tags/tag216.xml"/><Relationship Id="rId23" Type="http://schemas.openxmlformats.org/officeDocument/2006/relationships/slideLayout" Target="../slideLayouts/slideLayout7.xml"/><Relationship Id="rId22" Type="http://schemas.openxmlformats.org/officeDocument/2006/relationships/tags" Target="../tags/tag234.xml"/><Relationship Id="rId21" Type="http://schemas.openxmlformats.org/officeDocument/2006/relationships/tags" Target="../tags/tag233.xml"/><Relationship Id="rId20" Type="http://schemas.openxmlformats.org/officeDocument/2006/relationships/tags" Target="../tags/tag232.xml"/><Relationship Id="rId2" Type="http://schemas.openxmlformats.org/officeDocument/2006/relationships/image" Target="../media/image37.png"/><Relationship Id="rId19" Type="http://schemas.openxmlformats.org/officeDocument/2006/relationships/tags" Target="../tags/tag231.xml"/><Relationship Id="rId18" Type="http://schemas.openxmlformats.org/officeDocument/2006/relationships/tags" Target="../tags/tag230.xml"/><Relationship Id="rId17" Type="http://schemas.openxmlformats.org/officeDocument/2006/relationships/tags" Target="../tags/tag229.xml"/><Relationship Id="rId16" Type="http://schemas.openxmlformats.org/officeDocument/2006/relationships/tags" Target="../tags/tag228.xml"/><Relationship Id="rId15" Type="http://schemas.openxmlformats.org/officeDocument/2006/relationships/tags" Target="../tags/tag227.xml"/><Relationship Id="rId14" Type="http://schemas.openxmlformats.org/officeDocument/2006/relationships/tags" Target="../tags/tag226.xml"/><Relationship Id="rId13" Type="http://schemas.openxmlformats.org/officeDocument/2006/relationships/tags" Target="../tags/tag225.xml"/><Relationship Id="rId12" Type="http://schemas.openxmlformats.org/officeDocument/2006/relationships/tags" Target="../tags/tag224.xml"/><Relationship Id="rId11" Type="http://schemas.openxmlformats.org/officeDocument/2006/relationships/tags" Target="../tags/tag223.xml"/><Relationship Id="rId10" Type="http://schemas.openxmlformats.org/officeDocument/2006/relationships/tags" Target="../tags/tag222.xml"/><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6.xml"/><Relationship Id="rId2" Type="http://schemas.openxmlformats.org/officeDocument/2006/relationships/image" Target="../media/image38.png"/><Relationship Id="rId1" Type="http://schemas.openxmlformats.org/officeDocument/2006/relationships/tags" Target="../tags/tag235.xml"/></Relationships>
</file>

<file path=ppt/slides/_rels/slide23.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image" Target="../media/image13.png"/><Relationship Id="rId2" Type="http://schemas.openxmlformats.org/officeDocument/2006/relationships/tags" Target="../tags/tag237.xml"/><Relationship Id="rId18" Type="http://schemas.openxmlformats.org/officeDocument/2006/relationships/notesSlide" Target="../notesSlides/notesSlide5.xml"/><Relationship Id="rId17" Type="http://schemas.openxmlformats.org/officeDocument/2006/relationships/slideLayout" Target="../slideLayouts/slideLayout7.xml"/><Relationship Id="rId16" Type="http://schemas.openxmlformats.org/officeDocument/2006/relationships/tags" Target="../tags/tag249.xml"/><Relationship Id="rId15" Type="http://schemas.openxmlformats.org/officeDocument/2006/relationships/image" Target="../media/image37.png"/><Relationship Id="rId14" Type="http://schemas.openxmlformats.org/officeDocument/2006/relationships/tags" Target="../tags/tag248.xml"/><Relationship Id="rId13" Type="http://schemas.openxmlformats.org/officeDocument/2006/relationships/tags" Target="../tags/tag247.xml"/><Relationship Id="rId12" Type="http://schemas.openxmlformats.org/officeDocument/2006/relationships/tags" Target="../tags/tag246.xml"/><Relationship Id="rId11" Type="http://schemas.openxmlformats.org/officeDocument/2006/relationships/tags" Target="../tags/tag245.xml"/><Relationship Id="rId10" Type="http://schemas.openxmlformats.org/officeDocument/2006/relationships/tags" Target="../tags/tag244.xml"/><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50.xml"/><Relationship Id="rId2" Type="http://schemas.openxmlformats.org/officeDocument/2006/relationships/image" Target="../media/image40.png"/><Relationship Id="rId1"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54.xml"/><Relationship Id="rId6" Type="http://schemas.openxmlformats.org/officeDocument/2006/relationships/image" Target="../media/image37.png"/><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image" Target="../media/image13.png"/><Relationship Id="rId2" Type="http://schemas.openxmlformats.org/officeDocument/2006/relationships/tags" Target="../tags/tag251.xml"/><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3" Type="http://schemas.openxmlformats.org/officeDocument/2006/relationships/notesSlide" Target="../notesSlides/notesSlide6.xml"/><Relationship Id="rId22" Type="http://schemas.openxmlformats.org/officeDocument/2006/relationships/slideLayout" Target="../slideLayouts/slideLayout8.xml"/><Relationship Id="rId21" Type="http://schemas.openxmlformats.org/officeDocument/2006/relationships/tags" Target="../tags/tag274.xml"/><Relationship Id="rId20" Type="http://schemas.openxmlformats.org/officeDocument/2006/relationships/tags" Target="../tags/tag273.xml"/><Relationship Id="rId2" Type="http://schemas.openxmlformats.org/officeDocument/2006/relationships/tags" Target="../tags/tag255.xml"/><Relationship Id="rId19" Type="http://schemas.openxmlformats.org/officeDocument/2006/relationships/tags" Target="../tags/tag272.xml"/><Relationship Id="rId18" Type="http://schemas.openxmlformats.org/officeDocument/2006/relationships/tags" Target="../tags/tag271.xml"/><Relationship Id="rId17" Type="http://schemas.openxmlformats.org/officeDocument/2006/relationships/tags" Target="../tags/tag270.xml"/><Relationship Id="rId16" Type="http://schemas.openxmlformats.org/officeDocument/2006/relationships/tags" Target="../tags/tag269.xml"/><Relationship Id="rId15" Type="http://schemas.openxmlformats.org/officeDocument/2006/relationships/tags" Target="../tags/tag268.xml"/><Relationship Id="rId14" Type="http://schemas.openxmlformats.org/officeDocument/2006/relationships/tags" Target="../tags/tag267.xml"/><Relationship Id="rId13" Type="http://schemas.openxmlformats.org/officeDocument/2006/relationships/tags" Target="../tags/tag266.xml"/><Relationship Id="rId12" Type="http://schemas.openxmlformats.org/officeDocument/2006/relationships/tags" Target="../tags/tag265.xml"/><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77.xml"/><Relationship Id="rId3" Type="http://schemas.openxmlformats.org/officeDocument/2006/relationships/image" Target="../media/image42.png"/><Relationship Id="rId2" Type="http://schemas.openxmlformats.org/officeDocument/2006/relationships/tags" Target="../tags/tag276.xml"/><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7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80.xml"/><Relationship Id="rId1"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79.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1.xml"/><Relationship Id="rId2" Type="http://schemas.openxmlformats.org/officeDocument/2006/relationships/image" Target="../media/image43.jpeg"/><Relationship Id="rId1" Type="http://schemas.openxmlformats.org/officeDocument/2006/relationships/tags" Target="../tags/tag28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3.xml"/><Relationship Id="rId1" Type="http://schemas.openxmlformats.org/officeDocument/2006/relationships/tags" Target="../tags/tag282.xml"/></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284.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5.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6.xml"/><Relationship Id="rId2" Type="http://schemas.openxmlformats.org/officeDocument/2006/relationships/image" Target="../media/image48.png"/><Relationship Id="rId1"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7.xml"/><Relationship Id="rId1" Type="http://schemas.openxmlformats.org/officeDocument/2006/relationships/image" Target="../media/image48.png"/></Relationships>
</file>

<file path=ppt/slides/_rels/slide37.xml.rels><?xml version="1.0" encoding="UTF-8" standalone="yes"?>
<Relationships xmlns="http://schemas.openxmlformats.org/package/2006/relationships"><Relationship Id="rId9" Type="http://schemas.openxmlformats.org/officeDocument/2006/relationships/tags" Target="../tags/tag296.xml"/><Relationship Id="rId8" Type="http://schemas.openxmlformats.org/officeDocument/2006/relationships/tags" Target="../tags/tag295.xml"/><Relationship Id="rId7" Type="http://schemas.openxmlformats.org/officeDocument/2006/relationships/tags" Target="../tags/tag294.xml"/><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tags" Target="../tags/tag291.xml"/><Relationship Id="rId3" Type="http://schemas.openxmlformats.org/officeDocument/2006/relationships/tags" Target="../tags/tag290.xml"/><Relationship Id="rId2" Type="http://schemas.openxmlformats.org/officeDocument/2006/relationships/tags" Target="../tags/tag289.xml"/><Relationship Id="rId11" Type="http://schemas.openxmlformats.org/officeDocument/2006/relationships/slideLayout" Target="../slideLayouts/slideLayout2.xml"/><Relationship Id="rId10" Type="http://schemas.openxmlformats.org/officeDocument/2006/relationships/tags" Target="../tags/tag297.xml"/><Relationship Id="rId1" Type="http://schemas.openxmlformats.org/officeDocument/2006/relationships/tags" Target="../tags/tag288.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image" Target="../media/image50.png"/><Relationship Id="rId1"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1.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themeOverride" Target="../theme/themeOverride1.xml"/><Relationship Id="rId3" Type="http://schemas.openxmlformats.org/officeDocument/2006/relationships/tags" Target="../tags/tag301.xml"/><Relationship Id="rId2" Type="http://schemas.openxmlformats.org/officeDocument/2006/relationships/image" Target="../media/image19.png"/><Relationship Id="rId1" Type="http://schemas.openxmlformats.org/officeDocument/2006/relationships/image" Target="../media/image51.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4.xml"/><Relationship Id="rId4" Type="http://schemas.openxmlformats.org/officeDocument/2006/relationships/image" Target="../media/image24.png"/><Relationship Id="rId3" Type="http://schemas.openxmlformats.org/officeDocument/2006/relationships/tags" Target="../tags/tag183.xml"/><Relationship Id="rId2" Type="http://schemas.openxmlformats.org/officeDocument/2006/relationships/image" Target="../media/image23.jpeg"/><Relationship Id="rId1" Type="http://schemas.openxmlformats.org/officeDocument/2006/relationships/tags" Target="../tags/tag182.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tags" Target="../tags/tag187.xml"/><Relationship Id="rId2" Type="http://schemas.openxmlformats.org/officeDocument/2006/relationships/image" Target="../media/image26.wmf"/><Relationship Id="rId1"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e5d9d60690425175e0a076c29ab818"/>
          <p:cNvPicPr>
            <a:picLocks noChangeAspect="1"/>
          </p:cNvPicPr>
          <p:nvPr/>
        </p:nvPicPr>
        <p:blipFill>
          <a:blip r:embed="rId1"/>
          <a:stretch>
            <a:fillRect/>
          </a:stretch>
        </p:blipFill>
        <p:spPr>
          <a:xfrm>
            <a:off x="584200" y="562610"/>
            <a:ext cx="10991215" cy="5715000"/>
          </a:xfrm>
          <a:prstGeom prst="rect">
            <a:avLst/>
          </a:prstGeom>
        </p:spPr>
      </p:pic>
      <p:sp>
        <p:nvSpPr>
          <p:cNvPr id="7" name="文本框 6"/>
          <p:cNvSpPr txBox="1"/>
          <p:nvPr/>
        </p:nvSpPr>
        <p:spPr>
          <a:xfrm>
            <a:off x="2063115" y="2023745"/>
            <a:ext cx="8071485" cy="829945"/>
          </a:xfrm>
          <a:prstGeom prst="rect">
            <a:avLst/>
          </a:prstGeom>
          <a:noFill/>
        </p:spPr>
        <p:txBody>
          <a:bodyPr wrap="square" rtlCol="0">
            <a:spAutoFit/>
          </a:bodyPr>
          <a:lstStyle/>
          <a:p>
            <a:r>
              <a:rPr lang="zh-CN" altLang="en-US" sz="4800">
                <a:latin typeface="方正粗黑宋简体" panose="02000000000000000000" charset="-122"/>
                <a:ea typeface="方正粗黑宋简体" panose="02000000000000000000" charset="-122"/>
                <a:cs typeface="方正粗黑宋简体" panose="02000000000000000000" charset="-122"/>
              </a:rPr>
              <a:t>第</a:t>
            </a:r>
            <a:r>
              <a:rPr lang="en-US" altLang="zh-CN" sz="4800">
                <a:latin typeface="方正粗黑宋简体" panose="02000000000000000000" charset="-122"/>
                <a:ea typeface="方正粗黑宋简体" panose="02000000000000000000" charset="-122"/>
                <a:cs typeface="方正粗黑宋简体" panose="02000000000000000000" charset="-122"/>
              </a:rPr>
              <a:t>6</a:t>
            </a:r>
            <a:r>
              <a:rPr lang="zh-CN" altLang="en-US" sz="4800">
                <a:latin typeface="方正粗黑宋简体" panose="02000000000000000000" charset="-122"/>
                <a:ea typeface="方正粗黑宋简体" panose="02000000000000000000" charset="-122"/>
                <a:cs typeface="方正粗黑宋简体" panose="02000000000000000000" charset="-122"/>
              </a:rPr>
              <a:t>课 从隋唐盛世到五代十国</a:t>
            </a:r>
            <a:endParaRPr lang="zh-CN" altLang="en-US" sz="4800">
              <a:latin typeface="方正粗黑宋简体" panose="02000000000000000000" charset="-122"/>
              <a:ea typeface="方正粗黑宋简体" panose="02000000000000000000" charset="-122"/>
              <a:cs typeface="方正粗黑宋简体" panose="02000000000000000000" charset="-122"/>
            </a:endParaRPr>
          </a:p>
        </p:txBody>
      </p:sp>
      <p:pic>
        <p:nvPicPr>
          <p:cNvPr id="4" name="图片 3"/>
          <p:cNvPicPr>
            <a:picLocks noChangeAspect="1"/>
          </p:cNvPicPr>
          <p:nvPr/>
        </p:nvPicPr>
        <p:blipFill>
          <a:blip r:embed="rId2"/>
          <a:stretch>
            <a:fillRect/>
          </a:stretch>
        </p:blipFill>
        <p:spPr>
          <a:xfrm>
            <a:off x="4698239" y="1147626"/>
            <a:ext cx="3054361" cy="530398"/>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53110" y="328930"/>
            <a:ext cx="2839085"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cs typeface="方正粗黑宋简体" panose="02000000000000000000" charset="-122"/>
              </a:rPr>
              <a:t>三、大唐立国</a:t>
            </a:r>
            <a:endParaRPr lang="zh-CN" altLang="en-US" sz="3200">
              <a:solidFill>
                <a:schemeClr val="accent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7" name="文本框 6"/>
          <p:cNvSpPr txBox="1"/>
          <p:nvPr/>
        </p:nvSpPr>
        <p:spPr>
          <a:xfrm>
            <a:off x="3383280" y="3086100"/>
            <a:ext cx="8507095" cy="3476625"/>
          </a:xfrm>
          <a:prstGeom prst="rect">
            <a:avLst/>
          </a:prstGeom>
          <a:noFill/>
        </p:spPr>
        <p:txBody>
          <a:bodyPr wrap="square" rtlCol="0" anchor="t">
            <a:spAutoFit/>
          </a:bodyPr>
          <a:lstStyle/>
          <a:p>
            <a:pPr indent="508000" fontAlgn="auto">
              <a:extLst>
                <a:ext uri="{35155182-B16C-46BC-9424-99874614C6A1}">
                  <wpsdc:indentchars xmlns:wpsdc="http://www.wps.cn/officeDocument/2017/drawingmlCustomData" val="200" checksum="282533468"/>
                </a:ext>
              </a:extLst>
            </a:pPr>
            <a:r>
              <a:rPr lang="zh-CN" altLang="en-US" sz="2000">
                <a:solidFill>
                  <a:schemeClr val="tx1"/>
                </a:solidFill>
                <a:effectLst/>
                <a:latin typeface="华文中宋" panose="02010600040101010101" charset="-122"/>
                <a:ea typeface="华文中宋" panose="02010600040101010101" charset="-122"/>
                <a:cs typeface="华文中宋" panose="02010600040101010101" charset="-122"/>
                <a:sym typeface="+mn-ea"/>
              </a:rPr>
              <a:t>可以毫不夸张地说，唐高祖是中国一切史书中最受贬低的一位君主。</a:t>
            </a:r>
            <a:endParaRPr lang="zh-CN" altLang="en-US" sz="2000">
              <a:solidFill>
                <a:schemeClr val="tx1"/>
              </a:solidFill>
              <a:effectLst/>
              <a:latin typeface="华文中宋" panose="02010600040101010101" charset="-122"/>
              <a:ea typeface="华文中宋" panose="02010600040101010101" charset="-122"/>
              <a:cs typeface="华文中宋" panose="02010600040101010101" charset="-122"/>
            </a:endParaRPr>
          </a:p>
          <a:p>
            <a:pPr indent="508000" fontAlgn="auto">
              <a:extLst>
                <a:ext uri="{35155182-B16C-46BC-9424-99874614C6A1}">
                  <wpsdc:indentchars xmlns:wpsdc="http://www.wps.cn/officeDocument/2017/drawingmlCustomData" val="200" checksum="282533468"/>
                </a:ext>
              </a:extLst>
            </a:pPr>
            <a:r>
              <a:rPr lang="zh-CN" altLang="en-US" sz="2000">
                <a:solidFill>
                  <a:schemeClr val="tx1"/>
                </a:solidFill>
                <a:effectLst/>
                <a:latin typeface="华文中宋" panose="02010600040101010101" charset="-122"/>
                <a:ea typeface="华文中宋" panose="02010600040101010101" charset="-122"/>
                <a:cs typeface="华文中宋" panose="02010600040101010101" charset="-122"/>
                <a:sym typeface="+mn-ea"/>
              </a:rPr>
              <a:t>第一是因为事实上他的统治时期很短，而且是夹在中国历史上两个最突出的人物的统治期的中间：他前面的统治者是大坏蛋</a:t>
            </a:r>
            <a:r>
              <a:rPr lang="zh-CN" altLang="en-US" sz="2000" b="1">
                <a:solidFill>
                  <a:srgbClr val="FF0000"/>
                </a:solidFill>
                <a:effectLst/>
                <a:latin typeface="华文中宋" panose="02010600040101010101" charset="-122"/>
                <a:ea typeface="华文中宋" panose="02010600040101010101" charset="-122"/>
                <a:cs typeface="华文中宋" panose="02010600040101010101" charset="-122"/>
                <a:sym typeface="+mn-ea"/>
              </a:rPr>
              <a:t>隋炀帝</a:t>
            </a:r>
            <a:r>
              <a:rPr lang="zh-CN" altLang="en-US" sz="2000">
                <a:solidFill>
                  <a:schemeClr val="tx1"/>
                </a:solidFill>
                <a:effectLst/>
                <a:latin typeface="华文中宋" panose="02010600040101010101" charset="-122"/>
                <a:ea typeface="华文中宋" panose="02010600040101010101" charset="-122"/>
                <a:cs typeface="华文中宋" panose="02010600040101010101" charset="-122"/>
                <a:sym typeface="+mn-ea"/>
              </a:rPr>
              <a:t>，他后面的则是被后世史家视为政治完人的</a:t>
            </a:r>
            <a:r>
              <a:rPr lang="zh-CN" altLang="en-US" sz="2000" b="1">
                <a:solidFill>
                  <a:srgbClr val="FF0000"/>
                </a:solidFill>
                <a:effectLst/>
                <a:latin typeface="华文中宋" panose="02010600040101010101" charset="-122"/>
                <a:ea typeface="华文中宋" panose="02010600040101010101" charset="-122"/>
                <a:cs typeface="华文中宋" panose="02010600040101010101" charset="-122"/>
                <a:sym typeface="+mn-ea"/>
              </a:rPr>
              <a:t>唐太宗</a:t>
            </a:r>
            <a:r>
              <a:rPr lang="zh-CN" altLang="en-US" sz="2000">
                <a:solidFill>
                  <a:schemeClr val="tx1"/>
                </a:solidFill>
                <a:effectLst/>
                <a:latin typeface="华文中宋" panose="02010600040101010101" charset="-122"/>
                <a:ea typeface="华文中宋" panose="02010600040101010101" charset="-122"/>
                <a:cs typeface="华文中宋" panose="02010600040101010101" charset="-122"/>
                <a:sym typeface="+mn-ea"/>
              </a:rPr>
              <a:t>。</a:t>
            </a:r>
            <a:endParaRPr lang="zh-CN" altLang="en-US" sz="2000">
              <a:solidFill>
                <a:schemeClr val="tx1"/>
              </a:solidFill>
              <a:effectLst/>
              <a:latin typeface="华文中宋" panose="02010600040101010101" charset="-122"/>
              <a:ea typeface="华文中宋" panose="02010600040101010101" charset="-122"/>
              <a:cs typeface="华文中宋" panose="02010600040101010101" charset="-122"/>
            </a:endParaRPr>
          </a:p>
          <a:p>
            <a:pPr indent="508000" fontAlgn="auto">
              <a:extLst>
                <a:ext uri="{35155182-B16C-46BC-9424-99874614C6A1}">
                  <wpsdc:indentchars xmlns:wpsdc="http://www.wps.cn/officeDocument/2017/drawingmlCustomData" val="200" checksum="282533468"/>
                </a:ext>
              </a:extLst>
            </a:pPr>
            <a:r>
              <a:rPr lang="zh-CN" altLang="en-US" sz="2000">
                <a:solidFill>
                  <a:schemeClr val="tx1"/>
                </a:solidFill>
                <a:effectLst/>
                <a:latin typeface="华文中宋" panose="02010600040101010101" charset="-122"/>
                <a:ea typeface="华文中宋" panose="02010600040101010101" charset="-122"/>
                <a:cs typeface="华文中宋" panose="02010600040101010101" charset="-122"/>
                <a:sym typeface="+mn-ea"/>
              </a:rPr>
              <a:t>第二，是因为他建立唐王朝的功绩被他的接班人精心地掩盖了。他策划了太原起事，并胜利地引导唐军进抵隋都。</a:t>
            </a:r>
            <a:r>
              <a:rPr lang="en-US" altLang="zh-CN" sz="2000">
                <a:solidFill>
                  <a:schemeClr val="tx1"/>
                </a:solidFill>
                <a:effectLst/>
                <a:latin typeface="华文中宋" panose="02010600040101010101" charset="-122"/>
                <a:ea typeface="华文中宋" panose="02010600040101010101" charset="-122"/>
                <a:cs typeface="华文中宋" panose="02010600040101010101" charset="-122"/>
                <a:sym typeface="+mn-ea"/>
              </a:rPr>
              <a:t>……</a:t>
            </a:r>
            <a:r>
              <a:rPr lang="zh-CN" altLang="en-US" sz="2000">
                <a:solidFill>
                  <a:schemeClr val="tx1"/>
                </a:solidFill>
                <a:effectLst/>
                <a:latin typeface="华文中宋" panose="02010600040101010101" charset="-122"/>
                <a:ea typeface="华文中宋" panose="02010600040101010101" charset="-122"/>
                <a:cs typeface="华文中宋" panose="02010600040101010101" charset="-122"/>
                <a:sym typeface="+mn-ea"/>
              </a:rPr>
              <a:t>也正是唐高祖其人建立了初唐的制度和政治格局。</a:t>
            </a:r>
            <a:r>
              <a:rPr lang="zh-CN" altLang="en-US" sz="2000" b="1">
                <a:solidFill>
                  <a:srgbClr val="FF0000"/>
                </a:solidFill>
                <a:effectLst/>
                <a:latin typeface="华文中宋" panose="02010600040101010101" charset="-122"/>
                <a:ea typeface="华文中宋" panose="02010600040101010101" charset="-122"/>
                <a:cs typeface="华文中宋" panose="02010600040101010101" charset="-122"/>
                <a:sym typeface="+mn-ea"/>
              </a:rPr>
              <a:t>武德之治</a:t>
            </a:r>
            <a:r>
              <a:rPr lang="zh-CN" altLang="en-US" sz="2000">
                <a:solidFill>
                  <a:schemeClr val="tx1"/>
                </a:solidFill>
                <a:effectLst/>
                <a:latin typeface="华文中宋" panose="02010600040101010101" charset="-122"/>
                <a:ea typeface="华文中宋" panose="02010600040101010101" charset="-122"/>
                <a:cs typeface="华文中宋" panose="02010600040101010101" charset="-122"/>
                <a:sym typeface="+mn-ea"/>
              </a:rPr>
              <a:t>，从任何现实标准来衡量，都算得上取得了突出的成就；从其结果来看，唐王朝已经打下了坚实的行政、经济和军事基础。总而言之，</a:t>
            </a:r>
            <a:r>
              <a:rPr lang="zh-CN" altLang="en-US" sz="2000" b="1">
                <a:solidFill>
                  <a:srgbClr val="FF0000"/>
                </a:solidFill>
                <a:effectLst/>
                <a:latin typeface="华文中宋" panose="02010600040101010101" charset="-122"/>
                <a:ea typeface="华文中宋" panose="02010600040101010101" charset="-122"/>
                <a:cs typeface="华文中宋" panose="02010600040101010101" charset="-122"/>
                <a:sym typeface="+mn-ea"/>
              </a:rPr>
              <a:t>唐高祖为他儿子的辉煌统治奠定了必不可少的基础。</a:t>
            </a:r>
            <a:endParaRPr lang="zh-CN" altLang="en-US" sz="2000" b="1">
              <a:solidFill>
                <a:srgbClr val="FF0000"/>
              </a:solidFill>
              <a:effectLst/>
              <a:latin typeface="华文中宋" panose="02010600040101010101" charset="-122"/>
              <a:ea typeface="华文中宋" panose="02010600040101010101" charset="-122"/>
              <a:cs typeface="华文中宋" panose="02010600040101010101" charset="-122"/>
            </a:endParaRPr>
          </a:p>
          <a:p>
            <a:pPr algn="r"/>
            <a:r>
              <a:rPr lang="en-US" altLang="zh-CN" sz="2000">
                <a:solidFill>
                  <a:schemeClr val="tx1"/>
                </a:solidFill>
                <a:effectLst/>
                <a:latin typeface="华文中宋" panose="02010600040101010101" charset="-122"/>
                <a:ea typeface="华文中宋" panose="02010600040101010101" charset="-122"/>
                <a:cs typeface="华文中宋" panose="02010600040101010101" charset="-122"/>
                <a:sym typeface="+mn-ea"/>
              </a:rPr>
              <a:t>——</a:t>
            </a:r>
            <a:r>
              <a:rPr lang="zh-CN" altLang="en-US" sz="2000">
                <a:solidFill>
                  <a:schemeClr val="tx1"/>
                </a:solidFill>
                <a:effectLst/>
                <a:latin typeface="华文中宋" panose="02010600040101010101" charset="-122"/>
                <a:ea typeface="华文中宋" panose="02010600040101010101" charset="-122"/>
                <a:cs typeface="华文中宋" panose="02010600040101010101" charset="-122"/>
                <a:sym typeface="+mn-ea"/>
              </a:rPr>
              <a:t>《剑桥中国隋唐史》</a:t>
            </a:r>
            <a:endParaRPr lang="zh-CN" altLang="en-US" sz="2000">
              <a:solidFill>
                <a:schemeClr val="tx1"/>
              </a:solidFill>
              <a:effectLst/>
              <a:latin typeface="华文中宋" panose="02010600040101010101" charset="-122"/>
              <a:ea typeface="华文中宋" panose="02010600040101010101" charset="-122"/>
              <a:cs typeface="华文中宋" panose="02010600040101010101" charset="-122"/>
              <a:sym typeface="+mn-ea"/>
            </a:endParaRPr>
          </a:p>
        </p:txBody>
      </p:sp>
      <p:pic>
        <p:nvPicPr>
          <p:cNvPr id="2" name="图片 1" descr="u=2513670639,1061517210&amp;fm=26&amp;gp=0"/>
          <p:cNvPicPr>
            <a:picLocks noChangeAspect="1"/>
          </p:cNvPicPr>
          <p:nvPr/>
        </p:nvPicPr>
        <p:blipFill>
          <a:blip r:embed="rId1"/>
          <a:srcRect l="2853" t="1550" r="18655" b="4804"/>
          <a:stretch>
            <a:fillRect/>
          </a:stretch>
        </p:blipFill>
        <p:spPr>
          <a:xfrm>
            <a:off x="470535" y="3007360"/>
            <a:ext cx="2736215" cy="3515360"/>
          </a:xfrm>
          <a:prstGeom prst="rect">
            <a:avLst/>
          </a:prstGeom>
        </p:spPr>
      </p:pic>
      <p:sp>
        <p:nvSpPr>
          <p:cNvPr id="3" name="文本框 2"/>
          <p:cNvSpPr txBox="1"/>
          <p:nvPr/>
        </p:nvSpPr>
        <p:spPr>
          <a:xfrm>
            <a:off x="470535" y="912495"/>
            <a:ext cx="11419840" cy="1783715"/>
          </a:xfrm>
          <a:prstGeom prst="rect">
            <a:avLst/>
          </a:prstGeom>
          <a:noFill/>
        </p:spPr>
        <p:txBody>
          <a:bodyPr wrap="square" rtlCol="0" anchor="t">
            <a:spAutoFit/>
          </a:bodyPr>
          <a:lstStyle/>
          <a:p>
            <a:pPr fontAlgn="auto"/>
            <a:r>
              <a:rPr lang="en-US" altLang="zh-CN" sz="2200">
                <a:latin typeface="楷体" panose="02010609060101010101" charset="-122"/>
                <a:ea typeface="楷体" panose="02010609060101010101" charset="-122"/>
                <a:cs typeface="楷体" panose="02010609060101010101" charset="-122"/>
              </a:rPr>
              <a:t>    </a:t>
            </a:r>
            <a:r>
              <a:rPr lang="zh-CN" altLang="en-US" sz="2200">
                <a:latin typeface="楷体" panose="02010609060101010101" charset="-122"/>
                <a:ea typeface="楷体" panose="02010609060101010101" charset="-122"/>
                <a:cs typeface="楷体" panose="02010609060101010101" charset="-122"/>
              </a:rPr>
              <a:t>隋末农民大起义，重创隋帝国的统治，617年，太原留守李渊起兵。</a:t>
            </a:r>
            <a:r>
              <a:rPr lang="zh-CN" altLang="en-US" sz="2200" b="1">
                <a:solidFill>
                  <a:srgbClr val="FF0000"/>
                </a:solidFill>
                <a:latin typeface="楷体" panose="02010609060101010101" charset="-122"/>
                <a:ea typeface="楷体" panose="02010609060101010101" charset="-122"/>
                <a:cs typeface="楷体" panose="02010609060101010101" charset="-122"/>
              </a:rPr>
              <a:t>618年</a:t>
            </a:r>
            <a:r>
              <a:rPr lang="zh-CN" altLang="en-US" sz="2200">
                <a:latin typeface="楷体" panose="02010609060101010101" charset="-122"/>
                <a:ea typeface="楷体" panose="02010609060101010101" charset="-122"/>
                <a:cs typeface="楷体" panose="02010609060101010101" charset="-122"/>
              </a:rPr>
              <a:t>，隋炀帝被杀，隋朝灭亡；同年，李渊在长安称帝，</a:t>
            </a:r>
            <a:r>
              <a:rPr lang="zh-CN" altLang="en-US" sz="2200" b="1">
                <a:solidFill>
                  <a:srgbClr val="FF0000"/>
                </a:solidFill>
                <a:latin typeface="楷体" panose="02010609060101010101" charset="-122"/>
                <a:ea typeface="楷体" panose="02010609060101010101" charset="-122"/>
                <a:cs typeface="楷体" panose="02010609060101010101" charset="-122"/>
              </a:rPr>
              <a:t>建立唐朝</a:t>
            </a:r>
            <a:r>
              <a:rPr lang="zh-CN" altLang="en-US" sz="2200">
                <a:latin typeface="楷体" panose="02010609060101010101" charset="-122"/>
                <a:ea typeface="楷体" panose="02010609060101010101" charset="-122"/>
                <a:cs typeface="楷体" panose="02010609060101010101" charset="-122"/>
              </a:rPr>
              <a:t>，随后派兵消灭各支起义军和割据势力，628年，统一全国。</a:t>
            </a:r>
            <a:endParaRPr lang="zh-CN" altLang="en-US" sz="2200">
              <a:latin typeface="楷体" panose="02010609060101010101" charset="-122"/>
              <a:ea typeface="楷体" panose="02010609060101010101" charset="-122"/>
              <a:cs typeface="楷体" panose="02010609060101010101" charset="-122"/>
            </a:endParaRPr>
          </a:p>
          <a:p>
            <a:pPr fontAlgn="auto"/>
            <a:r>
              <a:rPr lang="zh-CN" altLang="en-US" sz="2200">
                <a:latin typeface="楷体" panose="02010609060101010101" charset="-122"/>
                <a:ea typeface="楷体" panose="02010609060101010101" charset="-122"/>
                <a:cs typeface="楷体" panose="02010609060101010101" charset="-122"/>
              </a:rPr>
              <a:t>    李渊在位期间，以隋朝制度为蓝本，重新建立中央及地方行政制度，颁布均田制、租庸调制，重建府兵制，为唐代的建设奠定了基础，史称“</a:t>
            </a:r>
            <a:r>
              <a:rPr lang="zh-CN" altLang="en-US" sz="2200" b="1">
                <a:solidFill>
                  <a:srgbClr val="FF0000"/>
                </a:solidFill>
                <a:latin typeface="楷体" panose="02010609060101010101" charset="-122"/>
                <a:ea typeface="楷体" panose="02010609060101010101" charset="-122"/>
                <a:cs typeface="楷体" panose="02010609060101010101" charset="-122"/>
              </a:rPr>
              <a:t>武德之治</a:t>
            </a:r>
            <a:r>
              <a:rPr lang="zh-CN" altLang="en-US" sz="2200">
                <a:latin typeface="楷体" panose="02010609060101010101" charset="-122"/>
                <a:ea typeface="楷体" panose="02010609060101010101" charset="-122"/>
                <a:cs typeface="楷体" panose="02010609060101010101" charset="-122"/>
              </a:rPr>
              <a:t>”</a:t>
            </a:r>
            <a:endParaRPr lang="zh-CN" altLang="en-US" sz="2200">
              <a:latin typeface="楷体" panose="02010609060101010101" charset="-122"/>
              <a:ea typeface="楷体" panose="02010609060101010101" charset="-122"/>
              <a:cs typeface="楷体" panose="02010609060101010101" charset="-122"/>
            </a:endParaRPr>
          </a:p>
        </p:txBody>
      </p:sp>
      <p:cxnSp>
        <p:nvCxnSpPr>
          <p:cNvPr id="8" name="直接连接符 7"/>
          <p:cNvCxnSpPr/>
          <p:nvPr/>
        </p:nvCxnSpPr>
        <p:spPr>
          <a:xfrm flipV="1">
            <a:off x="-14605" y="2845435"/>
            <a:ext cx="12199620" cy="1270"/>
          </a:xfrm>
          <a:prstGeom prst="line">
            <a:avLst/>
          </a:prstGeom>
          <a:ln w="381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38150" y="3199765"/>
            <a:ext cx="551815" cy="1031875"/>
          </a:xfrm>
          <a:prstGeom prst="rect">
            <a:avLst/>
          </a:prstGeom>
          <a:noFill/>
        </p:spPr>
        <p:txBody>
          <a:bodyPr vert="eaVert" wrap="square" rtlCol="0">
            <a:spAutoFit/>
          </a:bodyPr>
          <a:lstStyle/>
          <a:p>
            <a:r>
              <a:rPr lang="zh-CN" altLang="en-US" sz="2400" b="1">
                <a:latin typeface="楷体" panose="02010609060101010101" charset="-122"/>
                <a:ea typeface="楷体" panose="02010609060101010101" charset="-122"/>
              </a:rPr>
              <a:t>李渊</a:t>
            </a:r>
            <a:endParaRPr lang="zh-CN" altLang="en-US" sz="2400" b="1">
              <a:latin typeface="楷体" panose="02010609060101010101" charset="-122"/>
              <a:ea typeface="楷体" panose="02010609060101010101" charset="-122"/>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70960" y="4197985"/>
            <a:ext cx="4450080" cy="829945"/>
          </a:xfrm>
          <a:prstGeom prst="rect">
            <a:avLst/>
          </a:prstGeom>
          <a:noFill/>
        </p:spPr>
        <p:txBody>
          <a:bodyPr wrap="none" rtlCol="0" anchor="t">
            <a:spAutoFit/>
          </a:bodyPr>
          <a:lstStyle/>
          <a:p>
            <a:r>
              <a:rPr lang="zh-CN" altLang="en-US" sz="4800" noProof="0" dirty="0">
                <a:ln>
                  <a:noFill/>
                </a:ln>
                <a:solidFill>
                  <a:schemeClr val="accent6"/>
                </a:solidFill>
                <a:effectLst/>
                <a:uLnTx/>
                <a:latin typeface="方正粗黑宋简体" panose="02000000000000000000" charset="-122"/>
                <a:ea typeface="方正粗黑宋简体" panose="02000000000000000000" charset="-122"/>
                <a:cs typeface="+mn-ea"/>
                <a:sym typeface="+mn-lt"/>
              </a:rPr>
              <a:t>第二部分：盛世</a:t>
            </a:r>
            <a:endParaRPr lang="zh-CN" altLang="en-US" sz="4800" noProof="0" dirty="0">
              <a:ln>
                <a:noFill/>
              </a:ln>
              <a:solidFill>
                <a:schemeClr val="accent6"/>
              </a:solidFill>
              <a:effectLst/>
              <a:uLnTx/>
              <a:latin typeface="方正粗黑宋简体" panose="02000000000000000000" charset="-122"/>
              <a:ea typeface="方正粗黑宋简体" panose="02000000000000000000" charset="-122"/>
              <a:cs typeface="+mn-ea"/>
              <a:sym typeface="+mn-lt"/>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0540" y="414020"/>
            <a:ext cx="4717415"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一、三代帝王  开创盛世</a:t>
            </a:r>
            <a:endParaRPr lang="zh-CN" altLang="en-US" sz="3200">
              <a:solidFill>
                <a:schemeClr val="accent1"/>
              </a:solidFill>
              <a:latin typeface="方正粗黑宋简体" panose="02000000000000000000" charset="-122"/>
              <a:ea typeface="方正粗黑宋简体" panose="02000000000000000000" charset="-122"/>
            </a:endParaRPr>
          </a:p>
        </p:txBody>
      </p:sp>
      <p:sp>
        <p:nvSpPr>
          <p:cNvPr id="5" name="文本框 4"/>
          <p:cNvSpPr txBox="1"/>
          <p:nvPr/>
        </p:nvSpPr>
        <p:spPr>
          <a:xfrm>
            <a:off x="629920" y="997585"/>
            <a:ext cx="4478655" cy="521970"/>
          </a:xfrm>
          <a:prstGeom prst="rect">
            <a:avLst/>
          </a:prstGeom>
          <a:noFill/>
        </p:spPr>
        <p:txBody>
          <a:bodyPr wrap="square" rtlCol="0">
            <a:spAutoFit/>
          </a:bodyPr>
          <a:lstStyle/>
          <a:p>
            <a:r>
              <a:rPr lang="en-US" altLang="zh-CN" sz="2800" b="1">
                <a:solidFill>
                  <a:srgbClr val="FF0000"/>
                </a:solidFill>
                <a:uFillTx/>
                <a:latin typeface="楷体" panose="02010609060101010101" charset="-122"/>
                <a:ea typeface="楷体" panose="02010609060101010101" charset="-122"/>
                <a:cs typeface="楷体" panose="02010609060101010101" charset="-122"/>
              </a:rPr>
              <a:t>1.</a:t>
            </a:r>
            <a:r>
              <a:rPr lang="zh-CN" altLang="en-US" sz="2800" b="1">
                <a:solidFill>
                  <a:srgbClr val="FF0000"/>
                </a:solidFill>
                <a:uFillTx/>
                <a:latin typeface="楷体" panose="02010609060101010101" charset="-122"/>
                <a:ea typeface="楷体" panose="02010609060101010101" charset="-122"/>
                <a:cs typeface="楷体" panose="02010609060101010101" charset="-122"/>
              </a:rPr>
              <a:t>唐太宗</a:t>
            </a:r>
            <a:r>
              <a:rPr lang="en-US" altLang="zh-CN" sz="2800" b="1">
                <a:solidFill>
                  <a:srgbClr val="FF0000"/>
                </a:solidFill>
                <a:uFillTx/>
                <a:latin typeface="楷体" panose="02010609060101010101" charset="-122"/>
                <a:ea typeface="楷体" panose="02010609060101010101" charset="-122"/>
                <a:cs typeface="楷体" panose="02010609060101010101" charset="-122"/>
              </a:rPr>
              <a:t>——“</a:t>
            </a:r>
            <a:r>
              <a:rPr lang="zh-CN" altLang="en-US" sz="2800" b="1">
                <a:solidFill>
                  <a:srgbClr val="FF0000"/>
                </a:solidFill>
                <a:uFillTx/>
                <a:latin typeface="楷体" panose="02010609060101010101" charset="-122"/>
                <a:ea typeface="楷体" panose="02010609060101010101" charset="-122"/>
                <a:cs typeface="楷体" panose="02010609060101010101" charset="-122"/>
              </a:rPr>
              <a:t>贞观之治</a:t>
            </a:r>
            <a:r>
              <a:rPr lang="en-US" altLang="zh-CN" sz="2800" b="1">
                <a:solidFill>
                  <a:srgbClr val="FF0000"/>
                </a:solidFill>
                <a:uFillTx/>
                <a:latin typeface="楷体" panose="02010609060101010101" charset="-122"/>
                <a:ea typeface="楷体" panose="02010609060101010101" charset="-122"/>
                <a:cs typeface="楷体" panose="02010609060101010101" charset="-122"/>
              </a:rPr>
              <a:t>”</a:t>
            </a:r>
            <a:endParaRPr lang="en-US" altLang="zh-CN" sz="2800" b="1">
              <a:solidFill>
                <a:srgbClr val="FF0000"/>
              </a:solidFill>
              <a:uFillTx/>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4845685" y="1712595"/>
            <a:ext cx="6082030" cy="4521835"/>
          </a:xfrm>
          <a:prstGeom prst="rect">
            <a:avLst/>
          </a:prstGeom>
          <a:noFill/>
        </p:spPr>
        <p:txBody>
          <a:bodyPr wrap="square" rtlCol="0" anchor="t">
            <a:spAutoFit/>
          </a:bodyPr>
          <a:lstStyle/>
          <a:p>
            <a:pPr algn="just">
              <a:lnSpc>
                <a:spcPct val="120000"/>
              </a:lnSpc>
            </a:pPr>
            <a:r>
              <a:rPr lang="zh-CN" altLang="en-US" sz="2400" b="1" dirty="0">
                <a:solidFill>
                  <a:schemeClr val="tx1"/>
                </a:solidFill>
                <a:uFillTx/>
                <a:latin typeface="楷体" panose="02010609060101010101" charset="-122"/>
                <a:ea typeface="楷体" panose="02010609060101010101" charset="-122"/>
                <a:cs typeface="楷体" panose="02010609060101010101" charset="-122"/>
                <a:sym typeface="+mn-ea"/>
              </a:rPr>
              <a:t>玄武门之变：</a:t>
            </a:r>
            <a:endParaRPr lang="zh-CN" altLang="en-US" sz="2400" b="1" dirty="0">
              <a:solidFill>
                <a:schemeClr val="tx1"/>
              </a:solidFill>
              <a:uFillTx/>
              <a:latin typeface="楷体" panose="02010609060101010101" charset="-122"/>
              <a:ea typeface="楷体" panose="02010609060101010101" charset="-122"/>
              <a:cs typeface="楷体" panose="02010609060101010101" charset="-122"/>
              <a:sym typeface="+mn-ea"/>
            </a:endParaRPr>
          </a:p>
          <a:p>
            <a:pPr indent="609600" algn="just" fontAlgn="auto">
              <a:lnSpc>
                <a:spcPct val="120000"/>
              </a:lnSpc>
              <a:extLst>
                <a:ext uri="{35155182-B16C-46BC-9424-99874614C6A1}">
                  <wpsdc:indentchars xmlns:wpsdc="http://www.wps.cn/officeDocument/2017/drawingmlCustomData" val="200" checksum="4158780845"/>
                </a:ext>
              </a:extLst>
            </a:pP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“六月三日，</a:t>
            </a:r>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李世民</a:t>
            </a:r>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密奏建成、元吉淫乱后宫，</a:t>
            </a:r>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高祖省之愕然，报曰：‘明日当勘问，汝宜早参。’四日，太宗将左右九人至玄武门 </a:t>
            </a:r>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建成、元吉行至临湖殿，觉变，即回马，将东归宫府。太宗随而呼之，元吉马上张弓，再三不彀。太宗乃射之，建成应弦而毙，元吉中流矢而走，尉迟敬德杀之”。</a:t>
            </a:r>
            <a:endParaRPr lang="en-US" altLang="zh-CN" sz="2400" dirty="0">
              <a:solidFill>
                <a:schemeClr val="tx1"/>
              </a:solidFill>
              <a:uFillTx/>
              <a:latin typeface="楷体" panose="02010609060101010101" charset="-122"/>
              <a:ea typeface="楷体" panose="02010609060101010101" charset="-122"/>
              <a:cs typeface="楷体" panose="02010609060101010101" charset="-122"/>
            </a:endParaRPr>
          </a:p>
          <a:p>
            <a:pPr algn="r">
              <a:lnSpc>
                <a:spcPct val="12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旧唐书</a:t>
            </a:r>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卷六四</a:t>
            </a:r>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李建成传</a:t>
            </a:r>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a:t>
            </a:r>
            <a:endPar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endParaRPr>
          </a:p>
        </p:txBody>
      </p:sp>
      <p:pic>
        <p:nvPicPr>
          <p:cNvPr id="7" name="图片 6"/>
          <p:cNvPicPr>
            <a:picLocks noChangeAspect="1"/>
          </p:cNvPicPr>
          <p:nvPr>
            <p:custDataLst>
              <p:tags r:id="rId1"/>
            </p:custDataLst>
          </p:nvPr>
        </p:nvPicPr>
        <p:blipFill>
          <a:blip r:embed="rId2"/>
          <a:srcRect l="3673" r="3951"/>
          <a:stretch>
            <a:fillRect/>
          </a:stretch>
        </p:blipFill>
        <p:spPr>
          <a:xfrm>
            <a:off x="922020" y="1712595"/>
            <a:ext cx="2934000" cy="4136390"/>
          </a:xfrm>
          <a:prstGeom prst="rect">
            <a:avLst/>
          </a:prstGeom>
        </p:spPr>
      </p:pic>
      <p:sp>
        <p:nvSpPr>
          <p:cNvPr id="2" name="文本框 1"/>
          <p:cNvSpPr txBox="1"/>
          <p:nvPr/>
        </p:nvSpPr>
        <p:spPr>
          <a:xfrm>
            <a:off x="1008380" y="5942965"/>
            <a:ext cx="2760980" cy="368300"/>
          </a:xfrm>
          <a:prstGeom prst="rect">
            <a:avLst/>
          </a:prstGeom>
          <a:noFill/>
        </p:spPr>
        <p:txBody>
          <a:bodyPr wrap="square" rtlCol="0">
            <a:spAutoFit/>
          </a:bodyPr>
          <a:lstStyle/>
          <a:p>
            <a:r>
              <a:rPr lang="zh-CN" altLang="en-US" b="1">
                <a:latin typeface="楷体" panose="02010609060101010101" charset="-122"/>
                <a:ea typeface="楷体" panose="02010609060101010101" charset="-122"/>
                <a:cs typeface="楷体" panose="02010609060101010101" charset="-122"/>
              </a:rPr>
              <a:t>李世民（</a:t>
            </a:r>
            <a:r>
              <a:rPr lang="en-US" altLang="zh-CN" b="1">
                <a:latin typeface="楷体" panose="02010609060101010101" charset="-122"/>
                <a:ea typeface="楷体" panose="02010609060101010101" charset="-122"/>
                <a:cs typeface="楷体" panose="02010609060101010101" charset="-122"/>
              </a:rPr>
              <a:t>627</a:t>
            </a:r>
            <a:r>
              <a:rPr lang="zh-CN" altLang="en-US" b="1" dirty="0">
                <a:latin typeface="楷体" panose="02010609060101010101" charset="-122"/>
                <a:ea typeface="楷体" panose="02010609060101010101" charset="-122"/>
                <a:cs typeface="楷体" panose="02010609060101010101" charset="-122"/>
                <a:sym typeface="+mn-ea"/>
              </a:rPr>
              <a:t>～</a:t>
            </a:r>
            <a:r>
              <a:rPr lang="en-US" altLang="zh-CN" b="1" dirty="0">
                <a:latin typeface="楷体" panose="02010609060101010101" charset="-122"/>
                <a:ea typeface="楷体" panose="02010609060101010101" charset="-122"/>
                <a:cs typeface="楷体" panose="02010609060101010101" charset="-122"/>
                <a:sym typeface="+mn-ea"/>
              </a:rPr>
              <a:t>649</a:t>
            </a:r>
            <a:r>
              <a:rPr lang="zh-CN" altLang="en-US" b="1" dirty="0">
                <a:latin typeface="楷体" panose="02010609060101010101" charset="-122"/>
                <a:ea typeface="楷体" panose="02010609060101010101" charset="-122"/>
                <a:cs typeface="楷体" panose="02010609060101010101" charset="-122"/>
                <a:sym typeface="+mn-ea"/>
              </a:rPr>
              <a:t>年在位）</a:t>
            </a:r>
            <a:endParaRPr lang="zh-CN" altLang="en-US" b="1" dirty="0">
              <a:latin typeface="楷体" panose="02010609060101010101" charset="-122"/>
              <a:ea typeface="楷体" panose="02010609060101010101" charset="-122"/>
              <a:cs typeface="楷体" panose="02010609060101010101" charset="-122"/>
              <a:sym typeface="+mn-ea"/>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p:nvPr>
            <p:custDataLst>
              <p:tags r:id="rId1"/>
            </p:custDataLst>
          </p:nvPr>
        </p:nvGraphicFramePr>
        <p:xfrm>
          <a:off x="4488180" y="4484370"/>
          <a:ext cx="6728460" cy="1906905"/>
        </p:xfrm>
        <a:graphic>
          <a:graphicData uri="http://schemas.openxmlformats.org/drawingml/2006/table">
            <a:tbl>
              <a:tblPr firstRow="1" bandRow="1">
                <a:effectLst/>
                <a:tableStyleId>{5940675A-B579-460E-94D1-54222C63F5DA}</a:tableStyleId>
              </a:tblPr>
              <a:tblGrid>
                <a:gridCol w="1197610"/>
                <a:gridCol w="5530850"/>
              </a:tblGrid>
              <a:tr h="640080">
                <a:tc>
                  <a:txBody>
                    <a:bodyPr/>
                    <a:lstStyle/>
                    <a:p>
                      <a:pPr algn="ctr">
                        <a:lnSpc>
                          <a:spcPct val="100000"/>
                        </a:lnSpc>
                        <a:buNone/>
                      </a:pPr>
                      <a:r>
                        <a:rPr lang="zh-CN" altLang="en-US" sz="2400" b="1">
                          <a:solidFill>
                            <a:sysClr val="windowText" lastClr="000000"/>
                          </a:solidFill>
                          <a:latin typeface="楷体" panose="02010609060101010101" charset="-122"/>
                          <a:ea typeface="楷体" panose="02010609060101010101" charset="-122"/>
                        </a:rPr>
                        <a:t>经济</a:t>
                      </a:r>
                      <a:endParaRPr lang="zh-CN" altLang="en-US" sz="2400" b="1">
                        <a:solidFill>
                          <a:sysClr val="windowText" lastClr="000000"/>
                        </a:solidFill>
                        <a:latin typeface="楷体" panose="02010609060101010101" charset="-122"/>
                        <a:ea typeface="楷体" panose="02010609060101010101" charset="-122"/>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a:lstStyle/>
                    <a:p>
                      <a:pPr fontAlgn="auto">
                        <a:lnSpc>
                          <a:spcPct val="130000"/>
                        </a:lnSpc>
                        <a:buNone/>
                      </a:pPr>
                      <a:r>
                        <a:rPr lang="zh-CN" altLang="en-US" sz="2400">
                          <a:solidFill>
                            <a:srgbClr val="FF0000"/>
                          </a:solidFill>
                          <a:latin typeface="楷体" panose="02010609060101010101" charset="-122"/>
                          <a:ea typeface="楷体" panose="02010609060101010101" charset="-122"/>
                          <a:sym typeface="+mn-ea"/>
                        </a:rPr>
                        <a:t>轻徭薄赋，劝课农桑，戒奢从简</a:t>
                      </a:r>
                      <a:endParaRPr lang="zh-CN" altLang="en-US" sz="2400">
                        <a:solidFill>
                          <a:srgbClr val="FF0000"/>
                        </a:solidFill>
                        <a:latin typeface="楷体" panose="02010609060101010101" charset="-122"/>
                        <a:ea typeface="楷体" panose="02010609060101010101" charset="-122"/>
                        <a:sym typeface="+mn-ea"/>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r h="640080">
                <a:tc>
                  <a:txBody>
                    <a:bodyPr/>
                    <a:lstStyle/>
                    <a:p>
                      <a:pPr algn="ctr">
                        <a:lnSpc>
                          <a:spcPct val="100000"/>
                        </a:lnSpc>
                        <a:buNone/>
                      </a:pPr>
                      <a:r>
                        <a:rPr lang="zh-CN" altLang="en-US" sz="2400" b="1">
                          <a:solidFill>
                            <a:sysClr val="windowText" lastClr="000000"/>
                          </a:solidFill>
                          <a:latin typeface="楷体" panose="02010609060101010101" charset="-122"/>
                          <a:ea typeface="楷体" panose="02010609060101010101" charset="-122"/>
                        </a:rPr>
                        <a:t>政治</a:t>
                      </a:r>
                      <a:endParaRPr lang="zh-CN" altLang="en-US" sz="2400" b="1">
                        <a:solidFill>
                          <a:sysClr val="windowText" lastClr="000000"/>
                        </a:solidFill>
                        <a:latin typeface="楷体" panose="02010609060101010101" charset="-122"/>
                        <a:ea typeface="楷体" panose="02010609060101010101" charset="-122"/>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a:lstStyle/>
                    <a:p>
                      <a:pPr fontAlgn="auto">
                        <a:lnSpc>
                          <a:spcPct val="130000"/>
                        </a:lnSpc>
                        <a:buNone/>
                      </a:pPr>
                      <a:r>
                        <a:rPr lang="zh-CN" altLang="en-US" sz="2400">
                          <a:solidFill>
                            <a:srgbClr val="FF0000"/>
                          </a:solidFill>
                          <a:latin typeface="楷体" panose="02010609060101010101" charset="-122"/>
                          <a:ea typeface="楷体" panose="02010609060101010101" charset="-122"/>
                          <a:sym typeface="+mn-ea"/>
                        </a:rPr>
                        <a:t>知人善任，虚怀纳谏，革新政治</a:t>
                      </a:r>
                      <a:endParaRPr lang="zh-CN" altLang="en-US" sz="2400">
                        <a:solidFill>
                          <a:srgbClr val="FF0000"/>
                        </a:solidFill>
                        <a:latin typeface="楷体" panose="02010609060101010101" charset="-122"/>
                        <a:ea typeface="楷体" panose="02010609060101010101" charset="-122"/>
                        <a:sym typeface="+mn-ea"/>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r h="626745">
                <a:tc>
                  <a:txBody>
                    <a:bodyPr/>
                    <a:lstStyle/>
                    <a:p>
                      <a:pPr algn="ctr">
                        <a:lnSpc>
                          <a:spcPct val="100000"/>
                        </a:lnSpc>
                        <a:buNone/>
                      </a:pPr>
                      <a:r>
                        <a:rPr lang="zh-CN" altLang="en-US" sz="2400" b="1">
                          <a:solidFill>
                            <a:sysClr val="windowText" lastClr="000000"/>
                          </a:solidFill>
                          <a:latin typeface="楷体" panose="02010609060101010101" charset="-122"/>
                          <a:ea typeface="楷体" panose="02010609060101010101" charset="-122"/>
                        </a:rPr>
                        <a:t>文化</a:t>
                      </a:r>
                      <a:endParaRPr lang="zh-CN" altLang="en-US" sz="2400" b="1">
                        <a:solidFill>
                          <a:sysClr val="windowText" lastClr="000000"/>
                        </a:solidFill>
                        <a:latin typeface="楷体" panose="02010609060101010101" charset="-122"/>
                        <a:ea typeface="楷体" panose="02010609060101010101" charset="-122"/>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a:lstStyle/>
                    <a:p>
                      <a:pPr fontAlgn="auto">
                        <a:lnSpc>
                          <a:spcPct val="130000"/>
                        </a:lnSpc>
                        <a:buNone/>
                      </a:pPr>
                      <a:r>
                        <a:rPr lang="zh-CN" altLang="en-US" sz="2400">
                          <a:solidFill>
                            <a:srgbClr val="FF0000"/>
                          </a:solidFill>
                          <a:latin typeface="楷体" panose="02010609060101010101" charset="-122"/>
                          <a:ea typeface="楷体" panose="02010609060101010101" charset="-122"/>
                          <a:sym typeface="+mn-ea"/>
                        </a:rPr>
                        <a:t>尊崇儒学，大兴科举，大办学校</a:t>
                      </a:r>
                      <a:endParaRPr lang="zh-CN" altLang="en-US" sz="2400">
                        <a:solidFill>
                          <a:srgbClr val="FF0000"/>
                        </a:solidFill>
                        <a:latin typeface="楷体" panose="02010609060101010101" charset="-122"/>
                        <a:ea typeface="楷体" panose="02010609060101010101" charset="-122"/>
                        <a:sym typeface="+mn-ea"/>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bl>
          </a:graphicData>
        </a:graphic>
      </p:graphicFrame>
      <p:sp>
        <p:nvSpPr>
          <p:cNvPr id="7" name="文本框 6"/>
          <p:cNvSpPr txBox="1"/>
          <p:nvPr/>
        </p:nvSpPr>
        <p:spPr>
          <a:xfrm>
            <a:off x="612140" y="433705"/>
            <a:ext cx="4474845" cy="521970"/>
          </a:xfrm>
          <a:prstGeom prst="rect">
            <a:avLst/>
          </a:prstGeom>
          <a:noFill/>
        </p:spPr>
        <p:txBody>
          <a:bodyPr wrap="none" rtlCol="0" anchor="t">
            <a:spAutoFit/>
          </a:bodyPr>
          <a:lstStyle/>
          <a:p>
            <a:r>
              <a:rPr lang="en-US" altLang="zh-CN" sz="2800" b="1">
                <a:solidFill>
                  <a:srgbClr val="FF0000"/>
                </a:solidFill>
                <a:latin typeface="楷体" panose="02010609060101010101" charset="-122"/>
                <a:ea typeface="楷体" panose="02010609060101010101" charset="-122"/>
                <a:cs typeface="楷体" panose="02010609060101010101" charset="-122"/>
                <a:sym typeface="+mn-ea"/>
              </a:rPr>
              <a:t>1.</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唐太宗</a:t>
            </a:r>
            <a:r>
              <a:rPr lang="en-US" altLang="zh-CN" sz="2800" b="1">
                <a:solidFill>
                  <a:srgbClr val="FF0000"/>
                </a:solidFill>
                <a:latin typeface="楷体" panose="02010609060101010101" charset="-122"/>
                <a:ea typeface="楷体" panose="02010609060101010101" charset="-122"/>
                <a:cs typeface="楷体" panose="02010609060101010101" charset="-122"/>
                <a:sym typeface="+mn-ea"/>
              </a:rPr>
              <a:t>——“</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贞观之治</a:t>
            </a:r>
            <a:r>
              <a:rPr lang="en-US" altLang="zh-CN" sz="2800" b="1">
                <a:solidFill>
                  <a:srgbClr val="FF0000"/>
                </a:solidFill>
                <a:latin typeface="楷体" panose="02010609060101010101" charset="-122"/>
                <a:ea typeface="楷体" panose="02010609060101010101" charset="-122"/>
                <a:cs typeface="楷体" panose="02010609060101010101" charset="-122"/>
                <a:sym typeface="+mn-ea"/>
              </a:rPr>
              <a:t>”</a:t>
            </a:r>
            <a:endParaRPr lang="en-US" altLang="zh-CN" sz="2800" b="1">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nvSpPr>
        <p:spPr>
          <a:xfrm>
            <a:off x="4380230" y="1126490"/>
            <a:ext cx="6899275" cy="3169285"/>
          </a:xfrm>
          <a:prstGeom prst="rect">
            <a:avLst/>
          </a:prstGeom>
          <a:noFill/>
        </p:spPr>
        <p:txBody>
          <a:bodyPr wrap="square" rtlCol="0" anchor="t">
            <a:spAutoFit/>
          </a:bodyPr>
          <a:lstStyle/>
          <a:p>
            <a:pPr algn="l"/>
            <a:r>
              <a:rPr lang="zh-CN" altLang="en-US" sz="2400" b="1" dirty="0">
                <a:latin typeface="楷体" panose="02010609060101010101" charset="-122"/>
                <a:ea typeface="楷体" panose="02010609060101010101" charset="-122"/>
                <a:cs typeface="楷体" panose="02010609060101010101" charset="-122"/>
                <a:sym typeface="+mn-ea"/>
              </a:rPr>
              <a:t>太宗的治国理念：</a:t>
            </a:r>
            <a:endParaRPr lang="zh-CN" altLang="en-US" sz="2400" b="1" dirty="0">
              <a:latin typeface="楷体" panose="02010609060101010101" charset="-122"/>
              <a:ea typeface="楷体" panose="02010609060101010101" charset="-122"/>
              <a:cs typeface="楷体" panose="02010609060101010101" charset="-122"/>
              <a:sym typeface="+mn-ea"/>
            </a:endParaRPr>
          </a:p>
          <a:p>
            <a:pPr algn="l"/>
            <a:r>
              <a:rPr lang="zh-CN" altLang="en-US" sz="2200">
                <a:latin typeface="楷体" panose="02010609060101010101" charset="-122"/>
                <a:ea typeface="楷体" panose="02010609060101010101" charset="-122"/>
                <a:cs typeface="楷体" panose="02010609060101010101" charset="-122"/>
              </a:rPr>
              <a:t>舟所以比人君，水所以比黎庶。水能载舟，亦能覆舟。</a:t>
            </a:r>
            <a:endParaRPr lang="zh-CN" altLang="en-US" sz="2200">
              <a:latin typeface="楷体" panose="02010609060101010101" charset="-122"/>
              <a:ea typeface="楷体" panose="02010609060101010101" charset="-122"/>
              <a:cs typeface="楷体" panose="02010609060101010101" charset="-122"/>
            </a:endParaRPr>
          </a:p>
          <a:p>
            <a:pPr algn="r"/>
            <a:r>
              <a:rPr lang="zh-CN" altLang="en-US" sz="2200">
                <a:latin typeface="楷体" panose="02010609060101010101" charset="-122"/>
                <a:ea typeface="楷体" panose="02010609060101010101" charset="-122"/>
                <a:cs typeface="楷体" panose="02010609060101010101" charset="-122"/>
              </a:rPr>
              <a:t>——《贞观政要》</a:t>
            </a:r>
            <a:endParaRPr lang="zh-CN" altLang="en-US" sz="2200">
              <a:latin typeface="楷体" panose="02010609060101010101" charset="-122"/>
              <a:ea typeface="楷体" panose="02010609060101010101" charset="-122"/>
              <a:cs typeface="楷体" panose="02010609060101010101" charset="-122"/>
            </a:endParaRPr>
          </a:p>
          <a:p>
            <a:pPr algn="l"/>
            <a:r>
              <a:rPr lang="zh-CN" altLang="en-US" sz="2200">
                <a:latin typeface="楷体" panose="02010609060101010101" charset="-122"/>
                <a:ea typeface="楷体" panose="02010609060101010101" charset="-122"/>
                <a:cs typeface="楷体" panose="02010609060101010101" charset="-122"/>
              </a:rPr>
              <a:t>人以铜为镜，可以正衣冠；以古为镜子，可以见兴替；以人为镜，可以知得失。</a:t>
            </a:r>
            <a:endParaRPr lang="zh-CN" altLang="en-US" sz="2200">
              <a:latin typeface="楷体" panose="02010609060101010101" charset="-122"/>
              <a:ea typeface="楷体" panose="02010609060101010101" charset="-122"/>
              <a:cs typeface="楷体" panose="02010609060101010101" charset="-122"/>
            </a:endParaRPr>
          </a:p>
          <a:p>
            <a:pPr algn="r"/>
            <a:r>
              <a:rPr lang="zh-CN" altLang="en-US" sz="2200">
                <a:latin typeface="楷体" panose="02010609060101010101" charset="-122"/>
                <a:ea typeface="楷体" panose="02010609060101010101" charset="-122"/>
                <a:cs typeface="楷体" panose="02010609060101010101" charset="-122"/>
              </a:rPr>
              <a:t>——唐太宗</a:t>
            </a:r>
            <a:endParaRPr lang="zh-CN" altLang="en-US" sz="2200">
              <a:latin typeface="楷体" panose="02010609060101010101" charset="-122"/>
              <a:ea typeface="楷体" panose="02010609060101010101" charset="-122"/>
              <a:cs typeface="楷体" panose="02010609060101010101" charset="-122"/>
            </a:endParaRPr>
          </a:p>
          <a:p>
            <a:pPr algn="l"/>
            <a:r>
              <a:rPr lang="zh-CN" altLang="en-US" sz="2200">
                <a:latin typeface="楷体" panose="02010609060101010101" charset="-122"/>
                <a:ea typeface="楷体" panose="02010609060101010101" charset="-122"/>
                <a:cs typeface="楷体" panose="02010609060101010101" charset="-122"/>
              </a:rPr>
              <a:t>(唐太宗)拔人物则不私于党，负志业则咸尽其才。……迹其听断不惑，从善如流，千载可称，一人而已！</a:t>
            </a:r>
            <a:endParaRPr lang="zh-CN" altLang="en-US" sz="2200">
              <a:latin typeface="楷体" panose="02010609060101010101" charset="-122"/>
              <a:ea typeface="楷体" panose="02010609060101010101" charset="-122"/>
              <a:cs typeface="楷体" panose="02010609060101010101" charset="-122"/>
            </a:endParaRPr>
          </a:p>
          <a:p>
            <a:pPr algn="r"/>
            <a:r>
              <a:rPr lang="zh-CN" altLang="en-US" sz="2200">
                <a:latin typeface="楷体" panose="02010609060101010101" charset="-122"/>
                <a:ea typeface="楷体" panose="02010609060101010101" charset="-122"/>
                <a:cs typeface="楷体" panose="02010609060101010101" charset="-122"/>
              </a:rPr>
              <a:t>——《旧唐书》</a:t>
            </a:r>
            <a:endParaRPr lang="zh-CN" altLang="en-US" sz="2200">
              <a:latin typeface="楷体" panose="02010609060101010101" charset="-122"/>
              <a:ea typeface="楷体" panose="02010609060101010101" charset="-122"/>
              <a:cs typeface="楷体" panose="02010609060101010101" charset="-122"/>
            </a:endParaRPr>
          </a:p>
        </p:txBody>
      </p:sp>
      <p:pic>
        <p:nvPicPr>
          <p:cNvPr id="3" name="图片 2"/>
          <p:cNvPicPr>
            <a:picLocks noChangeAspect="1"/>
          </p:cNvPicPr>
          <p:nvPr/>
        </p:nvPicPr>
        <p:blipFill>
          <a:blip r:embed="rId2">
            <a:lum bright="-6000" contrast="36000"/>
          </a:blip>
          <a:stretch>
            <a:fillRect/>
          </a:stretch>
        </p:blipFill>
        <p:spPr>
          <a:xfrm>
            <a:off x="742950" y="1126490"/>
            <a:ext cx="2996565" cy="5278120"/>
          </a:xfrm>
          <a:prstGeom prst="rect">
            <a:avLst/>
          </a:prstGeom>
        </p:spPr>
      </p:pic>
      <p:sp>
        <p:nvSpPr>
          <p:cNvPr id="2" name="文本框 1"/>
          <p:cNvSpPr txBox="1"/>
          <p:nvPr/>
        </p:nvSpPr>
        <p:spPr>
          <a:xfrm>
            <a:off x="828675" y="1306195"/>
            <a:ext cx="551815" cy="1227455"/>
          </a:xfrm>
          <a:prstGeom prst="rect">
            <a:avLst/>
          </a:prstGeom>
          <a:noFill/>
        </p:spPr>
        <p:txBody>
          <a:bodyPr vert="eaVert" wrap="square" rtlCol="0">
            <a:spAutoFit/>
          </a:bodyPr>
          <a:lstStyle/>
          <a:p>
            <a:r>
              <a:rPr lang="zh-CN" altLang="en-US" sz="2400" b="1">
                <a:latin typeface="楷体" panose="02010609060101010101" charset="-122"/>
                <a:ea typeface="楷体" panose="02010609060101010101" charset="-122"/>
              </a:rPr>
              <a:t>李世民</a:t>
            </a:r>
            <a:endParaRPr lang="zh-CN" altLang="en-US" sz="2400" b="1">
              <a:latin typeface="楷体" panose="02010609060101010101" charset="-122"/>
              <a:ea typeface="楷体" panose="02010609060101010101" charset="-122"/>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4000" r="-4000"/>
          </a:stretch>
        </a:blipFill>
        <a:effectLst/>
      </p:bgPr>
    </p:bg>
    <p:spTree>
      <p:nvGrpSpPr>
        <p:cNvPr id="1" name=""/>
        <p:cNvGrpSpPr/>
        <p:nvPr/>
      </p:nvGrpSpPr>
      <p:grpSpPr>
        <a:xfrm>
          <a:off x="0" y="0"/>
          <a:ext cx="0" cy="0"/>
          <a:chOff x="0" y="0"/>
          <a:chExt cx="0" cy="0"/>
        </a:xfrm>
      </p:grpSpPr>
      <p:pic>
        <p:nvPicPr>
          <p:cNvPr id="22" name="图片 21"/>
          <p:cNvPicPr>
            <a:picLocks noChangeAspect="1"/>
          </p:cNvPicPr>
          <p:nvPr userDrawn="1">
            <p:custDataLst>
              <p:tags r:id="rId2"/>
            </p:custDataLst>
          </p:nvPr>
        </p:nvPicPr>
        <p:blipFill rotWithShape="1">
          <a:blip r:embed="rId3"/>
          <a:srcRect/>
          <a:stretch>
            <a:fillRect/>
          </a:stretch>
        </p:blipFill>
        <p:spPr>
          <a:xfrm>
            <a:off x="10925155" y="0"/>
            <a:ext cx="1266845" cy="1093304"/>
          </a:xfrm>
          <a:prstGeom prst="rect">
            <a:avLst/>
          </a:prstGeom>
        </p:spPr>
      </p:pic>
      <p:sp>
        <p:nvSpPr>
          <p:cNvPr id="18" name="矩形 17"/>
          <p:cNvSpPr/>
          <p:nvPr>
            <p:custDataLst>
              <p:tags r:id="rId4"/>
            </p:custDataLst>
          </p:nvPr>
        </p:nvSpPr>
        <p:spPr>
          <a:xfrm>
            <a:off x="798195" y="1525905"/>
            <a:ext cx="10831830" cy="4885055"/>
          </a:xfrm>
          <a:prstGeom prst="rect">
            <a:avLst/>
          </a:prstGeom>
          <a:solidFill>
            <a:srgbClr val="E2D9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8" name="矩形 7"/>
          <p:cNvSpPr/>
          <p:nvPr>
            <p:custDataLst>
              <p:tags r:id="rId5"/>
            </p:custDataLst>
          </p:nvPr>
        </p:nvSpPr>
        <p:spPr>
          <a:xfrm>
            <a:off x="680085" y="1321435"/>
            <a:ext cx="10831830" cy="4948555"/>
          </a:xfrm>
          <a:prstGeom prst="rect">
            <a:avLst/>
          </a:prstGeom>
          <a:solidFill>
            <a:srgbClr val="F2EEE5"/>
          </a:solidFill>
          <a:ln w="28575">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fontAlgn="auto">
              <a:lnSpc>
                <a:spcPct val="100000"/>
              </a:lnSpc>
              <a:spcBef>
                <a:spcPts val="0"/>
              </a:spcBef>
              <a:spcAft>
                <a:spcPts val="1000"/>
              </a:spcAft>
              <a:buSzPct val="100000"/>
            </a:pPr>
            <a:endParaRPr lang="zh-CN" altLang="en-US" sz="2200">
              <a:solidFill>
                <a:schemeClr val="tx1"/>
              </a:solidFill>
              <a:uFillTx/>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custDataLst>
              <p:tags r:id="rId6"/>
            </p:custDataLst>
          </p:nvPr>
        </p:nvSpPr>
        <p:spPr>
          <a:xfrm>
            <a:off x="549125" y="579279"/>
            <a:ext cx="8900000" cy="624840"/>
          </a:xfrm>
          <a:prstGeom prst="rect">
            <a:avLst/>
          </a:prstGeom>
          <a:noFill/>
        </p:spPr>
        <p:txBody>
          <a:bodyPr wrap="square" lIns="101600" tIns="38100" rIns="63500" bIns="38100"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fontAlgn="auto">
              <a:lnSpc>
                <a:spcPct val="100000"/>
              </a:lnSpc>
              <a:spcBef>
                <a:spcPts val="0"/>
              </a:spcBef>
              <a:spcAft>
                <a:spcPts val="0"/>
              </a:spcAft>
              <a:buSzPct val="100000"/>
              <a:buNone/>
            </a:pPr>
            <a:r>
              <a:rPr sz="3200" spc="300" dirty="0">
                <a:solidFill>
                  <a:srgbClr val="3C6478"/>
                </a:solidFill>
                <a:latin typeface="方正粗黑宋简体" panose="02000000000000000000" charset="-122"/>
                <a:ea typeface="方正粗黑宋简体" panose="02000000000000000000" charset="-122"/>
                <a:cs typeface="方正粗黑宋简体" panose="02000000000000000000" charset="-122"/>
                <a:sym typeface="+mn-ea"/>
              </a:rPr>
              <a:t>文治武功的盛世  后世政治的楷模</a:t>
            </a:r>
            <a:endParaRPr sz="3200" spc="300" dirty="0">
              <a:solidFill>
                <a:srgbClr val="3C6478"/>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2" name="文本框 1"/>
          <p:cNvSpPr txBox="1"/>
          <p:nvPr/>
        </p:nvSpPr>
        <p:spPr>
          <a:xfrm>
            <a:off x="903605" y="1695450"/>
            <a:ext cx="10385425" cy="4199890"/>
          </a:xfrm>
          <a:prstGeom prst="rect">
            <a:avLst/>
          </a:prstGeom>
          <a:noFill/>
        </p:spPr>
        <p:txBody>
          <a:bodyPr wrap="square" rtlCol="0">
            <a:spAutoFit/>
          </a:bodyPr>
          <a:lstStyle/>
          <a:p>
            <a:pPr algn="l">
              <a:spcBef>
                <a:spcPts val="0"/>
              </a:spcBef>
              <a:spcAft>
                <a:spcPts val="1000"/>
              </a:spcAft>
            </a:pPr>
            <a:r>
              <a:rPr lang="zh-CN" sz="2200" b="1" dirty="0">
                <a:solidFill>
                  <a:srgbClr val="FF0000"/>
                </a:solidFill>
                <a:latin typeface="楷体" panose="02010609060101010101" charset="-122"/>
                <a:ea typeface="楷体" panose="02010609060101010101" charset="-122"/>
                <a:cs typeface="楷体" panose="02010609060101010101" charset="-122"/>
                <a:sym typeface="+mn-ea"/>
              </a:rPr>
              <a:t>材料一：</a:t>
            </a:r>
            <a:r>
              <a:rPr sz="2200" dirty="0">
                <a:uFillTx/>
                <a:latin typeface="楷体" panose="02010609060101010101" charset="-122"/>
                <a:ea typeface="楷体" panose="02010609060101010101" charset="-122"/>
                <a:cs typeface="楷体" panose="02010609060101010101" charset="-122"/>
                <a:sym typeface="+mn-ea"/>
              </a:rPr>
              <a:t>国家由精力充沛又聪明谨慎的皇帝治理，谦虚耐心地听取精英意见——这样一种施政作风之所以被推崇，不仅由于它的实际成就，还由于它接近儒家的治国理想，体现了君臣融洽互补的理想关系。</a:t>
            </a:r>
            <a:endParaRPr sz="2200" dirty="0">
              <a:solidFill>
                <a:schemeClr val="tx1"/>
              </a:solidFill>
              <a:uFillTx/>
              <a:latin typeface="楷体" panose="02010609060101010101" charset="-122"/>
              <a:ea typeface="楷体" panose="02010609060101010101" charset="-122"/>
              <a:cs typeface="楷体" panose="02010609060101010101" charset="-122"/>
              <a:sym typeface="+mn-ea"/>
            </a:endParaRPr>
          </a:p>
          <a:p>
            <a:pPr algn="r">
              <a:spcBef>
                <a:spcPts val="0"/>
              </a:spcBef>
              <a:spcAft>
                <a:spcPts val="1000"/>
              </a:spcAft>
            </a:pPr>
            <a:r>
              <a:rPr sz="2200" dirty="0">
                <a:uFillTx/>
                <a:latin typeface="楷体" panose="02010609060101010101" charset="-122"/>
                <a:ea typeface="楷体" panose="02010609060101010101" charset="-122"/>
                <a:cs typeface="楷体" panose="02010609060101010101" charset="-122"/>
                <a:sym typeface="+mn-ea"/>
              </a:rPr>
              <a:t>——《剑桥隋唐史》</a:t>
            </a:r>
            <a:endParaRPr sz="2200" dirty="0">
              <a:solidFill>
                <a:schemeClr val="tx1"/>
              </a:solidFill>
              <a:latin typeface="楷体" panose="02010609060101010101" charset="-122"/>
              <a:ea typeface="楷体" panose="02010609060101010101" charset="-122"/>
              <a:cs typeface="楷体" panose="02010609060101010101" charset="-122"/>
              <a:sym typeface="+mn-ea"/>
            </a:endParaRPr>
          </a:p>
          <a:p>
            <a:pPr algn="l">
              <a:spcBef>
                <a:spcPts val="0"/>
              </a:spcBef>
              <a:spcAft>
                <a:spcPts val="1000"/>
              </a:spcAft>
            </a:pPr>
            <a:r>
              <a:rPr lang="zh-CN" altLang="en-US" sz="2200" b="1">
                <a:solidFill>
                  <a:srgbClr val="FF0000"/>
                </a:solidFill>
                <a:latin typeface="楷体" panose="02010609060101010101" charset="-122"/>
                <a:ea typeface="楷体" panose="02010609060101010101" charset="-122"/>
                <a:cs typeface="楷体" panose="02010609060101010101" charset="-122"/>
                <a:sym typeface="+mn-ea"/>
              </a:rPr>
              <a:t>材料二：</a:t>
            </a:r>
            <a:r>
              <a:rPr lang="zh-CN" altLang="en-US" sz="2200">
                <a:uFillTx/>
                <a:latin typeface="楷体" panose="02010609060101010101" charset="-122"/>
                <a:ea typeface="楷体" panose="02010609060101010101" charset="-122"/>
                <a:cs typeface="楷体" panose="02010609060101010101" charset="-122"/>
                <a:sym typeface="+mn-ea"/>
              </a:rPr>
              <a:t>太宗论其私德虽有不足，但他作为一个历史的巨人，则光照简册。他少娴军事，能征善战。自晋阳起兵,北翦刘武周,西平薛举,东擒窦建德丶王世充,轻扫刘黑闼,奠定了全国统一的基础。即位以后,他吸取历史上各朝特别是隋朝的统治经验和隋末农民战争的深刻教训,励精图治,明于知人,善于纳谏,厘改政治制度,发展社会经济,提倡学术文化,巩固统一的多民族国家,“贞观之治”有力地推动了中国封建社会的发展。他既是我国古代史上一位罕有的英明皇帝,也位杰出的政治家和军事家。</a:t>
            </a:r>
            <a:endParaRPr lang="zh-CN" altLang="en-US" sz="2200">
              <a:solidFill>
                <a:schemeClr val="tx1"/>
              </a:solidFill>
              <a:uFillTx/>
              <a:latin typeface="楷体" panose="02010609060101010101" charset="-122"/>
              <a:ea typeface="楷体" panose="02010609060101010101" charset="-122"/>
              <a:cs typeface="楷体" panose="02010609060101010101" charset="-122"/>
              <a:sym typeface="+mn-ea"/>
            </a:endParaRPr>
          </a:p>
          <a:p>
            <a:pPr algn="r">
              <a:spcBef>
                <a:spcPts val="0"/>
              </a:spcBef>
              <a:spcAft>
                <a:spcPts val="1000"/>
              </a:spcAft>
            </a:pPr>
            <a:r>
              <a:rPr lang="en-US" altLang="zh-CN" sz="2200">
                <a:uFillTx/>
                <a:latin typeface="楷体" panose="02010609060101010101" charset="-122"/>
                <a:ea typeface="楷体" panose="02010609060101010101" charset="-122"/>
                <a:cs typeface="楷体" panose="02010609060101010101" charset="-122"/>
                <a:sym typeface="+mn-ea"/>
              </a:rPr>
              <a:t>——</a:t>
            </a:r>
            <a:r>
              <a:rPr lang="zh-CN" altLang="en-US" sz="2200">
                <a:uFillTx/>
                <a:latin typeface="楷体" panose="02010609060101010101" charset="-122"/>
                <a:ea typeface="楷体" panose="02010609060101010101" charset="-122"/>
                <a:cs typeface="楷体" panose="02010609060101010101" charset="-122"/>
                <a:sym typeface="+mn-ea"/>
              </a:rPr>
              <a:t>白寿彝《中国通史》</a:t>
            </a:r>
            <a:endParaRPr lang="zh-CN" altLang="en-US"/>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4665" y="538480"/>
            <a:ext cx="5985510" cy="521970"/>
          </a:xfrm>
          <a:prstGeom prst="rect">
            <a:avLst/>
          </a:prstGeom>
          <a:noFill/>
        </p:spPr>
        <p:txBody>
          <a:bodyPr wrap="square" rtlCol="0">
            <a:spAutoFit/>
          </a:bodyPr>
          <a:lstStyle/>
          <a:p>
            <a:r>
              <a:rPr lang="en-US" altLang="zh-CN" sz="2800" b="1">
                <a:solidFill>
                  <a:srgbClr val="FF0000"/>
                </a:solidFill>
                <a:latin typeface="楷体" panose="02010609060101010101" charset="-122"/>
                <a:ea typeface="楷体" panose="02010609060101010101" charset="-122"/>
                <a:cs typeface="楷体" panose="02010609060101010101" charset="-122"/>
              </a:rPr>
              <a:t>2.</a:t>
            </a:r>
            <a:r>
              <a:rPr lang="zh-CN" altLang="en-US" sz="2800" b="1">
                <a:solidFill>
                  <a:srgbClr val="FF0000"/>
                </a:solidFill>
                <a:latin typeface="楷体" panose="02010609060101010101" charset="-122"/>
                <a:ea typeface="楷体" panose="02010609060101010101" charset="-122"/>
                <a:cs typeface="楷体" panose="02010609060101010101" charset="-122"/>
              </a:rPr>
              <a:t>武则天</a:t>
            </a:r>
            <a:r>
              <a:rPr lang="en-US" altLang="zh-CN" sz="2800" b="1">
                <a:solidFill>
                  <a:srgbClr val="FF0000"/>
                </a:solidFill>
                <a:latin typeface="楷体" panose="02010609060101010101" charset="-122"/>
                <a:ea typeface="楷体" panose="02010609060101010101" charset="-122"/>
                <a:cs typeface="楷体" panose="02010609060101010101" charset="-122"/>
              </a:rPr>
              <a:t>——“</a:t>
            </a:r>
            <a:r>
              <a:rPr lang="zh-CN" altLang="en-US" sz="2800" b="1">
                <a:solidFill>
                  <a:srgbClr val="FF0000"/>
                </a:solidFill>
                <a:latin typeface="楷体" panose="02010609060101010101" charset="-122"/>
                <a:ea typeface="楷体" panose="02010609060101010101" charset="-122"/>
                <a:cs typeface="楷体" panose="02010609060101010101" charset="-122"/>
              </a:rPr>
              <a:t>政启开元，治宏贞观</a:t>
            </a:r>
            <a:r>
              <a:rPr lang="en-US" altLang="zh-CN" sz="2800" b="1">
                <a:solidFill>
                  <a:srgbClr val="FF0000"/>
                </a:solidFill>
                <a:latin typeface="楷体" panose="02010609060101010101" charset="-122"/>
                <a:ea typeface="楷体" panose="02010609060101010101" charset="-122"/>
                <a:cs typeface="楷体" panose="02010609060101010101" charset="-122"/>
              </a:rPr>
              <a:t>”</a:t>
            </a:r>
            <a:endParaRPr lang="en-US" altLang="zh-CN" sz="2800" b="1">
              <a:solidFill>
                <a:srgbClr val="FF0000"/>
              </a:solidFill>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3136900" y="1295400"/>
            <a:ext cx="8365490" cy="2306955"/>
          </a:xfrm>
          <a:prstGeom prst="rect">
            <a:avLst/>
          </a:prstGeom>
          <a:noFill/>
        </p:spPr>
        <p:txBody>
          <a:bodyPr wrap="square" rtlCol="0" anchor="t">
            <a:spAutoFit/>
          </a:bodyPr>
          <a:lstStyle/>
          <a:p>
            <a:pPr algn="just"/>
            <a:r>
              <a:rPr lang="zh-CN" altLang="en-US" sz="2400" b="1" dirty="0">
                <a:latin typeface="楷体" panose="02010609060101010101" charset="-122"/>
                <a:ea typeface="楷体" panose="02010609060101010101" charset="-122"/>
                <a:cs typeface="楷体" panose="02010609060101010101" charset="-122"/>
                <a:sym typeface="+mn-ea"/>
              </a:rPr>
              <a:t>寒门根底，传奇人生：</a:t>
            </a:r>
            <a:endParaRPr lang="zh-CN" altLang="en-US" sz="2400" b="1" dirty="0">
              <a:latin typeface="楷体" panose="02010609060101010101" charset="-122"/>
              <a:ea typeface="楷体" panose="02010609060101010101" charset="-122"/>
              <a:cs typeface="楷体" panose="02010609060101010101" charset="-122"/>
              <a:sym typeface="+mn-ea"/>
            </a:endParaRPr>
          </a:p>
          <a:p>
            <a:pPr algn="just"/>
            <a:r>
              <a:rPr lang="zh-CN" altLang="en-US" sz="2000" dirty="0">
                <a:latin typeface="楷体" panose="02010609060101010101" charset="-122"/>
                <a:ea typeface="楷体" panose="02010609060101010101" charset="-122"/>
                <a:cs typeface="楷体" panose="02010609060101010101" charset="-122"/>
                <a:sym typeface="+mn-ea"/>
              </a:rPr>
              <a:t>    十四岁入后宫为唐太宗的才人，唐太宗赐号“武媚”，唐高宗时初为昭仪，后为皇后，尊号为天后，与唐高宗李治并称</a:t>
            </a:r>
            <a:r>
              <a:rPr lang="en-US" altLang="zh-CN" sz="2000" dirty="0">
                <a:latin typeface="楷体" panose="02010609060101010101" charset="-122"/>
                <a:ea typeface="楷体" panose="02010609060101010101" charset="-122"/>
                <a:cs typeface="楷体" panose="02010609060101010101" charset="-122"/>
                <a:sym typeface="+mn-ea"/>
              </a:rPr>
              <a:t>“</a:t>
            </a:r>
            <a:r>
              <a:rPr lang="zh-CN" altLang="en-US" sz="2000" dirty="0">
                <a:latin typeface="楷体" panose="02010609060101010101" charset="-122"/>
                <a:ea typeface="楷体" panose="02010609060101010101" charset="-122"/>
                <a:cs typeface="楷体" panose="02010609060101010101" charset="-122"/>
                <a:sym typeface="+mn-ea"/>
              </a:rPr>
              <a:t>二圣</a:t>
            </a:r>
            <a:r>
              <a:rPr lang="en-US" altLang="zh-CN" sz="2000" dirty="0">
                <a:latin typeface="楷体" panose="02010609060101010101" charset="-122"/>
                <a:ea typeface="楷体" panose="02010609060101010101" charset="-122"/>
                <a:cs typeface="楷体" panose="02010609060101010101" charset="-122"/>
                <a:sym typeface="+mn-ea"/>
              </a:rPr>
              <a:t>”</a:t>
            </a:r>
            <a:r>
              <a:rPr lang="zh-CN" altLang="en-US" sz="2000" dirty="0">
                <a:latin typeface="楷体" panose="02010609060101010101" charset="-122"/>
                <a:ea typeface="楷体" panose="02010609060101010101" charset="-122"/>
                <a:cs typeface="楷体" panose="02010609060101010101" charset="-122"/>
                <a:sym typeface="+mn-ea"/>
              </a:rPr>
              <a:t>。</a:t>
            </a:r>
            <a:r>
              <a:rPr lang="en-US" altLang="zh-CN" sz="2000" dirty="0">
                <a:latin typeface="楷体" panose="02010609060101010101" charset="-122"/>
                <a:ea typeface="楷体" panose="02010609060101010101" charset="-122"/>
                <a:cs typeface="楷体" panose="02010609060101010101" charset="-122"/>
                <a:sym typeface="+mn-ea"/>
              </a:rPr>
              <a:t>683</a:t>
            </a:r>
            <a:r>
              <a:rPr lang="zh-CN" altLang="en-US" sz="2000" dirty="0">
                <a:latin typeface="楷体" panose="02010609060101010101" charset="-122"/>
                <a:ea typeface="楷体" panose="02010609060101010101" charset="-122"/>
                <a:cs typeface="楷体" panose="02010609060101010101" charset="-122"/>
                <a:sym typeface="+mn-ea"/>
              </a:rPr>
              <a:t>年</a:t>
            </a:r>
            <a:r>
              <a:rPr lang="en-US" altLang="zh-CN" sz="2000" dirty="0">
                <a:latin typeface="楷体" panose="02010609060101010101" charset="-122"/>
                <a:ea typeface="楷体" panose="02010609060101010101" charset="-122"/>
                <a:cs typeface="楷体" panose="02010609060101010101" charset="-122"/>
                <a:sym typeface="+mn-ea"/>
              </a:rPr>
              <a:t>12</a:t>
            </a:r>
            <a:r>
              <a:rPr lang="zh-CN" altLang="en-US" sz="2000" dirty="0">
                <a:latin typeface="楷体" panose="02010609060101010101" charset="-122"/>
                <a:ea typeface="楷体" panose="02010609060101010101" charset="-122"/>
                <a:cs typeface="楷体" panose="02010609060101010101" charset="-122"/>
                <a:sym typeface="+mn-ea"/>
              </a:rPr>
              <a:t>月</a:t>
            </a:r>
            <a:r>
              <a:rPr lang="en-US" altLang="zh-CN" sz="2000" dirty="0">
                <a:latin typeface="楷体" panose="02010609060101010101" charset="-122"/>
                <a:ea typeface="楷体" panose="02010609060101010101" charset="-122"/>
                <a:cs typeface="楷体" panose="02010609060101010101" charset="-122"/>
                <a:sym typeface="+mn-ea"/>
              </a:rPr>
              <a:t>27</a:t>
            </a:r>
            <a:r>
              <a:rPr lang="zh-CN" altLang="en-US" sz="2000" dirty="0">
                <a:latin typeface="楷体" panose="02010609060101010101" charset="-122"/>
                <a:ea typeface="楷体" panose="02010609060101010101" charset="-122"/>
                <a:cs typeface="楷体" panose="02010609060101010101" charset="-122"/>
                <a:sym typeface="+mn-ea"/>
              </a:rPr>
              <a:t>日－</a:t>
            </a:r>
            <a:r>
              <a:rPr lang="en-US" altLang="zh-CN" sz="2000" dirty="0">
                <a:latin typeface="楷体" panose="02010609060101010101" charset="-122"/>
                <a:ea typeface="楷体" panose="02010609060101010101" charset="-122"/>
                <a:cs typeface="楷体" panose="02010609060101010101" charset="-122"/>
                <a:sym typeface="+mn-ea"/>
              </a:rPr>
              <a:t>690</a:t>
            </a:r>
            <a:r>
              <a:rPr lang="zh-CN" altLang="en-US" sz="2000" dirty="0">
                <a:latin typeface="楷体" panose="02010609060101010101" charset="-122"/>
                <a:ea typeface="楷体" panose="02010609060101010101" charset="-122"/>
                <a:cs typeface="楷体" panose="02010609060101010101" charset="-122"/>
                <a:sym typeface="+mn-ea"/>
              </a:rPr>
              <a:t>年</a:t>
            </a:r>
            <a:r>
              <a:rPr lang="en-US" altLang="zh-CN" sz="2000" dirty="0">
                <a:latin typeface="楷体" panose="02010609060101010101" charset="-122"/>
                <a:ea typeface="楷体" panose="02010609060101010101" charset="-122"/>
                <a:cs typeface="楷体" panose="02010609060101010101" charset="-122"/>
                <a:sym typeface="+mn-ea"/>
              </a:rPr>
              <a:t>10</a:t>
            </a:r>
            <a:r>
              <a:rPr lang="zh-CN" altLang="en-US" sz="2000" dirty="0">
                <a:latin typeface="楷体" panose="02010609060101010101" charset="-122"/>
                <a:ea typeface="楷体" panose="02010609060101010101" charset="-122"/>
                <a:cs typeface="楷体" panose="02010609060101010101" charset="-122"/>
                <a:sym typeface="+mn-ea"/>
              </a:rPr>
              <a:t>月</a:t>
            </a:r>
            <a:r>
              <a:rPr lang="en-US" altLang="zh-CN" sz="2000" dirty="0">
                <a:latin typeface="楷体" panose="02010609060101010101" charset="-122"/>
                <a:ea typeface="楷体" panose="02010609060101010101" charset="-122"/>
                <a:cs typeface="楷体" panose="02010609060101010101" charset="-122"/>
                <a:sym typeface="+mn-ea"/>
              </a:rPr>
              <a:t>16</a:t>
            </a:r>
            <a:r>
              <a:rPr lang="zh-CN" altLang="en-US" sz="2000" dirty="0">
                <a:latin typeface="楷体" panose="02010609060101010101" charset="-122"/>
                <a:ea typeface="楷体" panose="02010609060101010101" charset="-122"/>
                <a:cs typeface="楷体" panose="02010609060101010101" charset="-122"/>
                <a:sym typeface="+mn-ea"/>
              </a:rPr>
              <a:t>日作为唐中宗、唐睿宗的皇太后临朝称制，后自立为武周皇帝（</a:t>
            </a:r>
            <a:r>
              <a:rPr lang="en-US" altLang="zh-CN" sz="2000" dirty="0">
                <a:latin typeface="楷体" panose="02010609060101010101" charset="-122"/>
                <a:ea typeface="楷体" panose="02010609060101010101" charset="-122"/>
                <a:cs typeface="楷体" panose="02010609060101010101" charset="-122"/>
                <a:sym typeface="+mn-ea"/>
              </a:rPr>
              <a:t>690</a:t>
            </a:r>
            <a:r>
              <a:rPr lang="zh-CN" altLang="en-US" sz="2000" dirty="0">
                <a:latin typeface="楷体" panose="02010609060101010101" charset="-122"/>
                <a:ea typeface="楷体" panose="02010609060101010101" charset="-122"/>
                <a:cs typeface="楷体" panose="02010609060101010101" charset="-122"/>
                <a:sym typeface="+mn-ea"/>
              </a:rPr>
              <a:t>年</a:t>
            </a:r>
            <a:r>
              <a:rPr lang="en-US" altLang="zh-CN" sz="2000" dirty="0">
                <a:latin typeface="楷体" panose="02010609060101010101" charset="-122"/>
                <a:ea typeface="楷体" panose="02010609060101010101" charset="-122"/>
                <a:cs typeface="楷体" panose="02010609060101010101" charset="-122"/>
                <a:sym typeface="+mn-ea"/>
              </a:rPr>
              <a:t>10</a:t>
            </a:r>
            <a:r>
              <a:rPr lang="zh-CN" altLang="en-US" sz="2000" dirty="0">
                <a:latin typeface="楷体" panose="02010609060101010101" charset="-122"/>
                <a:ea typeface="楷体" panose="02010609060101010101" charset="-122"/>
                <a:cs typeface="楷体" panose="02010609060101010101" charset="-122"/>
                <a:sym typeface="+mn-ea"/>
              </a:rPr>
              <a:t>月</a:t>
            </a:r>
            <a:r>
              <a:rPr lang="en-US" altLang="zh-CN" sz="2000" dirty="0">
                <a:latin typeface="楷体" panose="02010609060101010101" charset="-122"/>
                <a:ea typeface="楷体" panose="02010609060101010101" charset="-122"/>
                <a:cs typeface="楷体" panose="02010609060101010101" charset="-122"/>
                <a:sym typeface="+mn-ea"/>
              </a:rPr>
              <a:t>16</a:t>
            </a:r>
            <a:r>
              <a:rPr lang="zh-CN" altLang="en-US" sz="2000" dirty="0">
                <a:latin typeface="楷体" panose="02010609060101010101" charset="-122"/>
                <a:ea typeface="楷体" panose="02010609060101010101" charset="-122"/>
                <a:cs typeface="楷体" panose="02010609060101010101" charset="-122"/>
                <a:sym typeface="+mn-ea"/>
              </a:rPr>
              <a:t>日－</a:t>
            </a:r>
            <a:r>
              <a:rPr lang="en-US" altLang="zh-CN" sz="2000" dirty="0">
                <a:latin typeface="楷体" panose="02010609060101010101" charset="-122"/>
                <a:ea typeface="楷体" panose="02010609060101010101" charset="-122"/>
                <a:cs typeface="楷体" panose="02010609060101010101" charset="-122"/>
                <a:sym typeface="+mn-ea"/>
              </a:rPr>
              <a:t>705</a:t>
            </a:r>
            <a:r>
              <a:rPr lang="zh-CN" altLang="en-US" sz="2000" dirty="0">
                <a:latin typeface="楷体" panose="02010609060101010101" charset="-122"/>
                <a:ea typeface="楷体" panose="02010609060101010101" charset="-122"/>
                <a:cs typeface="楷体" panose="02010609060101010101" charset="-122"/>
                <a:sym typeface="+mn-ea"/>
              </a:rPr>
              <a:t>年</a:t>
            </a:r>
            <a:r>
              <a:rPr lang="en-US" altLang="zh-CN" sz="2000" dirty="0">
                <a:latin typeface="楷体" panose="02010609060101010101" charset="-122"/>
                <a:ea typeface="楷体" panose="02010609060101010101" charset="-122"/>
                <a:cs typeface="楷体" panose="02010609060101010101" charset="-122"/>
                <a:sym typeface="+mn-ea"/>
              </a:rPr>
              <a:t>2</a:t>
            </a:r>
            <a:r>
              <a:rPr lang="zh-CN" altLang="en-US" sz="2000" dirty="0">
                <a:latin typeface="楷体" panose="02010609060101010101" charset="-122"/>
                <a:ea typeface="楷体" panose="02010609060101010101" charset="-122"/>
                <a:cs typeface="楷体" panose="02010609060101010101" charset="-122"/>
                <a:sym typeface="+mn-ea"/>
              </a:rPr>
              <a:t>月</a:t>
            </a:r>
            <a:r>
              <a:rPr lang="en-US" altLang="zh-CN" sz="2000" dirty="0">
                <a:latin typeface="楷体" panose="02010609060101010101" charset="-122"/>
                <a:ea typeface="楷体" panose="02010609060101010101" charset="-122"/>
                <a:cs typeface="楷体" panose="02010609060101010101" charset="-122"/>
                <a:sym typeface="+mn-ea"/>
              </a:rPr>
              <a:t>22</a:t>
            </a:r>
            <a:r>
              <a:rPr lang="zh-CN" altLang="en-US" sz="2000" dirty="0">
                <a:latin typeface="楷体" panose="02010609060101010101" charset="-122"/>
                <a:ea typeface="楷体" panose="02010609060101010101" charset="-122"/>
                <a:cs typeface="楷体" panose="02010609060101010101" charset="-122"/>
                <a:sym typeface="+mn-ea"/>
              </a:rPr>
              <a:t>日在位）。</a:t>
            </a:r>
            <a:endParaRPr lang="zh-CN" altLang="en-US" sz="2000" dirty="0">
              <a:latin typeface="楷体" panose="02010609060101010101" charset="-122"/>
              <a:ea typeface="楷体" panose="02010609060101010101" charset="-122"/>
              <a:cs typeface="楷体" panose="02010609060101010101" charset="-122"/>
              <a:sym typeface="+mn-ea"/>
            </a:endParaRPr>
          </a:p>
          <a:p>
            <a:pPr algn="just"/>
            <a:r>
              <a:rPr sz="2000" dirty="0">
                <a:solidFill>
                  <a:schemeClr val="tx1"/>
                </a:solidFill>
                <a:latin typeface="楷体" panose="02010609060101010101" charset="-122"/>
                <a:ea typeface="楷体" panose="02010609060101010101" charset="-122"/>
                <a:cs typeface="楷体" panose="02010609060101010101" charset="-122"/>
                <a:sym typeface="+mn-ea"/>
              </a:rPr>
              <a:t>    从立为皇后参掌实权</a:t>
            </a:r>
            <a:r>
              <a:rPr sz="2000" spc="-5" dirty="0">
                <a:solidFill>
                  <a:schemeClr val="tx1"/>
                </a:solidFill>
                <a:latin typeface="楷体" panose="02010609060101010101" charset="-122"/>
                <a:ea typeface="楷体" panose="02010609060101010101" charset="-122"/>
                <a:cs typeface="楷体" panose="02010609060101010101" charset="-122"/>
                <a:sym typeface="+mn-ea"/>
              </a:rPr>
              <a:t>（655）</a:t>
            </a:r>
            <a:r>
              <a:rPr sz="2000" dirty="0">
                <a:solidFill>
                  <a:schemeClr val="tx1"/>
                </a:solidFill>
                <a:latin typeface="楷体" panose="02010609060101010101" charset="-122"/>
                <a:ea typeface="楷体" panose="02010609060101010101" charset="-122"/>
                <a:cs typeface="楷体" panose="02010609060101010101" charset="-122"/>
                <a:sym typeface="+mn-ea"/>
              </a:rPr>
              <a:t>到大</a:t>
            </a:r>
            <a:r>
              <a:rPr sz="2000" spc="-15" dirty="0">
                <a:solidFill>
                  <a:schemeClr val="tx1"/>
                </a:solidFill>
                <a:latin typeface="楷体" panose="02010609060101010101" charset="-122"/>
                <a:ea typeface="楷体" panose="02010609060101010101" charset="-122"/>
                <a:cs typeface="楷体" panose="02010609060101010101" charset="-122"/>
                <a:sym typeface="+mn-ea"/>
              </a:rPr>
              <a:t>周</a:t>
            </a:r>
            <a:r>
              <a:rPr sz="2000" dirty="0">
                <a:solidFill>
                  <a:schemeClr val="tx1"/>
                </a:solidFill>
                <a:latin typeface="楷体" panose="02010609060101010101" charset="-122"/>
                <a:ea typeface="楷体" panose="02010609060101010101" charset="-122"/>
                <a:cs typeface="楷体" panose="02010609060101010101" charset="-122"/>
                <a:sym typeface="+mn-ea"/>
              </a:rPr>
              <a:t>皇帝</a:t>
            </a:r>
            <a:r>
              <a:rPr sz="2000" spc="-15" dirty="0">
                <a:solidFill>
                  <a:schemeClr val="tx1"/>
                </a:solidFill>
                <a:latin typeface="楷体" panose="02010609060101010101" charset="-122"/>
                <a:ea typeface="楷体" panose="02010609060101010101" charset="-122"/>
                <a:cs typeface="楷体" panose="02010609060101010101" charset="-122"/>
                <a:sym typeface="+mn-ea"/>
              </a:rPr>
              <a:t>退</a:t>
            </a:r>
            <a:r>
              <a:rPr sz="2000" dirty="0">
                <a:solidFill>
                  <a:schemeClr val="tx1"/>
                </a:solidFill>
                <a:latin typeface="楷体" panose="02010609060101010101" charset="-122"/>
                <a:ea typeface="楷体" panose="02010609060101010101" charset="-122"/>
                <a:cs typeface="楷体" panose="02010609060101010101" charset="-122"/>
                <a:sym typeface="+mn-ea"/>
              </a:rPr>
              <a:t>位</a:t>
            </a:r>
            <a:r>
              <a:rPr sz="2000" spc="-5" dirty="0">
                <a:solidFill>
                  <a:schemeClr val="tx1"/>
                </a:solidFill>
                <a:latin typeface="楷体" panose="02010609060101010101" charset="-122"/>
                <a:ea typeface="楷体" panose="02010609060101010101" charset="-122"/>
                <a:cs typeface="楷体" panose="02010609060101010101" charset="-122"/>
                <a:sym typeface="+mn-ea"/>
              </a:rPr>
              <a:t>（705），</a:t>
            </a:r>
            <a:r>
              <a:rPr sz="2000" dirty="0">
                <a:solidFill>
                  <a:schemeClr val="tx1"/>
                </a:solidFill>
                <a:latin typeface="楷体" panose="02010609060101010101" charset="-122"/>
                <a:ea typeface="楷体" panose="02010609060101010101" charset="-122"/>
                <a:cs typeface="楷体" panose="02010609060101010101" charset="-122"/>
                <a:sym typeface="+mn-ea"/>
              </a:rPr>
              <a:t>预</a:t>
            </a:r>
            <a:r>
              <a:rPr sz="2000" spc="-15" dirty="0">
                <a:solidFill>
                  <a:schemeClr val="tx1"/>
                </a:solidFill>
                <a:latin typeface="楷体" panose="02010609060101010101" charset="-122"/>
                <a:ea typeface="楷体" panose="02010609060101010101" charset="-122"/>
                <a:cs typeface="楷体" panose="02010609060101010101" charset="-122"/>
                <a:sym typeface="+mn-ea"/>
              </a:rPr>
              <a:t>政</a:t>
            </a:r>
            <a:r>
              <a:rPr sz="2000" dirty="0">
                <a:solidFill>
                  <a:schemeClr val="tx1"/>
                </a:solidFill>
                <a:latin typeface="楷体" panose="02010609060101010101" charset="-122"/>
                <a:ea typeface="楷体" panose="02010609060101010101" charset="-122"/>
                <a:cs typeface="楷体" panose="02010609060101010101" charset="-122"/>
                <a:sym typeface="+mn-ea"/>
              </a:rPr>
              <a:t>当政</a:t>
            </a:r>
            <a:r>
              <a:rPr sz="2000" spc="-10" dirty="0">
                <a:solidFill>
                  <a:schemeClr val="tx1"/>
                </a:solidFill>
                <a:latin typeface="楷体" panose="02010609060101010101" charset="-122"/>
                <a:ea typeface="楷体" panose="02010609060101010101" charset="-122"/>
                <a:cs typeface="楷体" panose="02010609060101010101" charset="-122"/>
                <a:sym typeface="+mn-ea"/>
              </a:rPr>
              <a:t>50</a:t>
            </a:r>
            <a:r>
              <a:rPr sz="2000" dirty="0">
                <a:solidFill>
                  <a:schemeClr val="tx1"/>
                </a:solidFill>
                <a:latin typeface="楷体" panose="02010609060101010101" charset="-122"/>
                <a:ea typeface="楷体" panose="02010609060101010101" charset="-122"/>
                <a:cs typeface="楷体" panose="02010609060101010101" charset="-122"/>
                <a:sym typeface="+mn-ea"/>
              </a:rPr>
              <a:t>年</a:t>
            </a:r>
            <a:r>
              <a:rPr lang="zh-CN" sz="20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000" dirty="0">
                <a:solidFill>
                  <a:schemeClr val="tx1"/>
                </a:solidFill>
                <a:latin typeface="楷体" panose="02010609060101010101" charset="-122"/>
                <a:ea typeface="楷体" panose="02010609060101010101" charset="-122"/>
                <a:cs typeface="楷体" panose="02010609060101010101" charset="-122"/>
                <a:sym typeface="+mn-ea"/>
              </a:rPr>
              <a:t>是我国历史上</a:t>
            </a:r>
            <a:r>
              <a:rPr lang="zh-CN" altLang="en-US" sz="2000" dirty="0">
                <a:latin typeface="楷体" panose="02010609060101010101" charset="-122"/>
                <a:ea typeface="楷体" panose="02010609060101010101" charset="-122"/>
                <a:cs typeface="楷体" panose="02010609060101010101" charset="-122"/>
                <a:sym typeface="+mn-ea"/>
              </a:rPr>
              <a:t>唯一一位女皇帝。</a:t>
            </a:r>
            <a:endParaRPr lang="zh-CN" altLang="en-US" sz="2000" dirty="0">
              <a:latin typeface="楷体" panose="02010609060101010101" charset="-122"/>
              <a:ea typeface="楷体" panose="02010609060101010101" charset="-122"/>
              <a:cs typeface="楷体" panose="02010609060101010101" charset="-122"/>
              <a:sym typeface="+mn-ea"/>
            </a:endParaRPr>
          </a:p>
        </p:txBody>
      </p:sp>
      <p:pic>
        <p:nvPicPr>
          <p:cNvPr id="7" name="图片 6"/>
          <p:cNvPicPr>
            <a:picLocks noChangeAspect="1"/>
          </p:cNvPicPr>
          <p:nvPr/>
        </p:nvPicPr>
        <p:blipFill rotWithShape="1">
          <a:blip r:embed="rId1"/>
          <a:srcRect t="5591" b="6885"/>
          <a:stretch>
            <a:fillRect/>
          </a:stretch>
        </p:blipFill>
        <p:spPr>
          <a:xfrm>
            <a:off x="640874" y="1295665"/>
            <a:ext cx="2291902" cy="2491883"/>
          </a:xfrm>
          <a:prstGeom prst="rect">
            <a:avLst/>
          </a:prstGeom>
        </p:spPr>
      </p:pic>
      <p:sp>
        <p:nvSpPr>
          <p:cNvPr id="9" name="文本框 8"/>
          <p:cNvSpPr txBox="1"/>
          <p:nvPr/>
        </p:nvSpPr>
        <p:spPr>
          <a:xfrm>
            <a:off x="640715" y="4161790"/>
            <a:ext cx="8169910" cy="1999615"/>
          </a:xfrm>
          <a:prstGeom prst="rect">
            <a:avLst/>
          </a:prstGeom>
          <a:noFill/>
        </p:spPr>
        <p:txBody>
          <a:bodyPr wrap="square" rtlCol="0" anchor="t">
            <a:spAutoFit/>
          </a:bodyPr>
          <a:lstStyle/>
          <a:p>
            <a:r>
              <a:rPr lang="zh-CN" altLang="en-US" sz="2400" b="1">
                <a:latin typeface="楷体" panose="02010609060101010101" charset="-122"/>
                <a:ea typeface="楷体" panose="02010609060101010101" charset="-122"/>
                <a:cs typeface="楷体" panose="02010609060101010101" charset="-122"/>
              </a:rPr>
              <a:t>一代女皇，政绩斐然：</a:t>
            </a:r>
            <a:endParaRPr lang="zh-CN" altLang="en-US" sz="2400" b="1">
              <a:latin typeface="楷体" panose="02010609060101010101" charset="-122"/>
              <a:ea typeface="楷体" panose="02010609060101010101" charset="-122"/>
              <a:cs typeface="楷体" panose="02010609060101010101" charset="-122"/>
            </a:endParaRPr>
          </a:p>
          <a:p>
            <a:r>
              <a:rPr lang="zh-CN" altLang="en-US" sz="2000">
                <a:latin typeface="楷体" panose="02010609060101010101" charset="-122"/>
                <a:ea typeface="楷体" panose="02010609060101010101" charset="-122"/>
                <a:cs typeface="楷体" panose="02010609060101010101" charset="-122"/>
              </a:rPr>
              <a:t>    打击敌对的官僚贵族（关陇集团从北周以来长达一个多世纪统治的终结）；大力发展科举制，创立殿试制度，亲自面试考生，不拘一格选拔人才；薄赋敛、息干戈、省力役，继续推行贞观以来减轻人民负担的政策和措施，重视发展生产，使得社会经济得以持续发展，人口持续增长，边疆得到巩固和开拓，为后来“开元盛世”局面的出现奠定了基础。</a:t>
            </a:r>
            <a:endParaRPr lang="zh-CN" altLang="en-US" sz="2000">
              <a:latin typeface="楷体" panose="02010609060101010101" charset="-122"/>
              <a:ea typeface="楷体" panose="02010609060101010101" charset="-122"/>
              <a:cs typeface="楷体" panose="02010609060101010101" charset="-122"/>
            </a:endParaRPr>
          </a:p>
        </p:txBody>
      </p:sp>
      <p:pic>
        <p:nvPicPr>
          <p:cNvPr id="2" name="图片 1"/>
          <p:cNvPicPr>
            <a:picLocks noChangeAspect="1"/>
          </p:cNvPicPr>
          <p:nvPr/>
        </p:nvPicPr>
        <p:blipFill>
          <a:blip r:embed="rId2"/>
          <a:srcRect l="12718" t="2731"/>
          <a:stretch>
            <a:fillRect/>
          </a:stretch>
        </p:blipFill>
        <p:spPr>
          <a:xfrm>
            <a:off x="8900795" y="3470275"/>
            <a:ext cx="2601595" cy="2804160"/>
          </a:xfrm>
          <a:prstGeom prst="rect">
            <a:avLst/>
          </a:prstGeom>
        </p:spPr>
      </p:pic>
      <p:sp>
        <p:nvSpPr>
          <p:cNvPr id="3" name="文本框 2"/>
          <p:cNvSpPr txBox="1"/>
          <p:nvPr/>
        </p:nvSpPr>
        <p:spPr>
          <a:xfrm>
            <a:off x="8908415" y="6274435"/>
            <a:ext cx="2593975" cy="368300"/>
          </a:xfrm>
          <a:prstGeom prst="rect">
            <a:avLst/>
          </a:prstGeom>
          <a:noFill/>
        </p:spPr>
        <p:txBody>
          <a:bodyPr wrap="none" rtlCol="0" anchor="t">
            <a:spAutoFit/>
          </a:bodyPr>
          <a:lstStyle/>
          <a:p>
            <a:r>
              <a:rPr b="1" spc="10" dirty="0">
                <a:solidFill>
                  <a:schemeClr val="tx1"/>
                </a:solidFill>
                <a:latin typeface="楷体" panose="02010609060101010101" charset="-122"/>
                <a:ea typeface="楷体" panose="02010609060101010101" charset="-122"/>
                <a:cs typeface="楷体" panose="02010609060101010101" charset="-122"/>
                <a:sym typeface="+mn-ea"/>
              </a:rPr>
              <a:t>武后</a:t>
            </a:r>
            <a:r>
              <a:rPr b="1" dirty="0">
                <a:solidFill>
                  <a:schemeClr val="tx1"/>
                </a:solidFill>
                <a:latin typeface="楷体" panose="02010609060101010101" charset="-122"/>
                <a:ea typeface="楷体" panose="02010609060101010101" charset="-122"/>
                <a:cs typeface="楷体" panose="02010609060101010101" charset="-122"/>
                <a:sym typeface="+mn-ea"/>
              </a:rPr>
              <a:t>行从图</a:t>
            </a:r>
            <a:r>
              <a:rPr lang="zh-CN" b="1" dirty="0">
                <a:solidFill>
                  <a:schemeClr val="tx1"/>
                </a:solidFill>
                <a:latin typeface="楷体" panose="02010609060101010101" charset="-122"/>
                <a:ea typeface="楷体" panose="02010609060101010101" charset="-122"/>
                <a:cs typeface="楷体" panose="02010609060101010101" charset="-122"/>
                <a:sym typeface="+mn-ea"/>
              </a:rPr>
              <a:t>（</a:t>
            </a:r>
            <a:r>
              <a:rPr b="1" spc="5" dirty="0">
                <a:solidFill>
                  <a:schemeClr val="tx1"/>
                </a:solidFill>
                <a:latin typeface="楷体" panose="02010609060101010101" charset="-122"/>
                <a:ea typeface="楷体" panose="02010609060101010101" charset="-122"/>
                <a:cs typeface="楷体" panose="02010609060101010101" charset="-122"/>
                <a:sym typeface="+mn-ea"/>
              </a:rPr>
              <a:t>唐</a:t>
            </a:r>
            <a:r>
              <a:rPr b="1" spc="-60" dirty="0">
                <a:solidFill>
                  <a:schemeClr val="tx1"/>
                </a:solidFill>
                <a:latin typeface="楷体" panose="02010609060101010101" charset="-122"/>
                <a:ea typeface="楷体" panose="02010609060101010101" charset="-122"/>
                <a:cs typeface="楷体" panose="02010609060101010101" charset="-122"/>
                <a:sym typeface="+mn-ea"/>
              </a:rPr>
              <a:t> </a:t>
            </a:r>
            <a:r>
              <a:rPr b="1" dirty="0">
                <a:solidFill>
                  <a:schemeClr val="tx1"/>
                </a:solidFill>
                <a:latin typeface="楷体" panose="02010609060101010101" charset="-122"/>
                <a:ea typeface="楷体" panose="02010609060101010101" charset="-122"/>
                <a:cs typeface="楷体" panose="02010609060101010101" charset="-122"/>
                <a:sym typeface="+mn-ea"/>
              </a:rPr>
              <a:t>张</a:t>
            </a:r>
            <a:r>
              <a:rPr b="1" spc="5" dirty="0">
                <a:solidFill>
                  <a:schemeClr val="tx1"/>
                </a:solidFill>
                <a:latin typeface="楷体" panose="02010609060101010101" charset="-122"/>
                <a:ea typeface="楷体" panose="02010609060101010101" charset="-122"/>
                <a:cs typeface="楷体" panose="02010609060101010101" charset="-122"/>
                <a:sym typeface="+mn-ea"/>
              </a:rPr>
              <a:t>萱</a:t>
            </a:r>
            <a:r>
              <a:rPr lang="zh-CN" b="1" spc="5" dirty="0">
                <a:solidFill>
                  <a:schemeClr val="tx1"/>
                </a:solidFill>
                <a:latin typeface="楷体" panose="02010609060101010101" charset="-122"/>
                <a:ea typeface="楷体" panose="02010609060101010101" charset="-122"/>
                <a:cs typeface="楷体" panose="02010609060101010101" charset="-122"/>
                <a:sym typeface="+mn-ea"/>
              </a:rPr>
              <a:t>）</a:t>
            </a:r>
            <a:r>
              <a:rPr b="1" spc="-50" dirty="0">
                <a:solidFill>
                  <a:schemeClr val="tx1"/>
                </a:solidFill>
                <a:latin typeface="楷体" panose="02010609060101010101" charset="-122"/>
                <a:ea typeface="楷体" panose="02010609060101010101" charset="-122"/>
                <a:cs typeface="楷体" panose="02010609060101010101" charset="-122"/>
                <a:sym typeface="+mn-ea"/>
              </a:rPr>
              <a:t> </a:t>
            </a:r>
            <a:endParaRPr lang="zh-CN" altLang="en-US" b="1" spc="-50" dirty="0">
              <a:solidFill>
                <a:schemeClr val="tx1"/>
              </a:solidFill>
              <a:latin typeface="楷体" panose="02010609060101010101" charset="-122"/>
              <a:ea typeface="楷体" panose="02010609060101010101" charset="-122"/>
              <a:cs typeface="楷体" panose="02010609060101010101" charset="-122"/>
              <a:sym typeface="+mn-ea"/>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288290" y="0"/>
            <a:ext cx="11903710" cy="6584950"/>
            <a:chOff x="288290" y="0"/>
            <a:chExt cx="11903710" cy="6584950"/>
          </a:xfrm>
        </p:grpSpPr>
        <p:sp>
          <p:nvSpPr>
            <p:cNvPr id="12" name="矩形 11"/>
            <p:cNvSpPr/>
            <p:nvPr userDrawn="1">
              <p:custDataLst>
                <p:tags r:id="rId2"/>
              </p:custDataLst>
            </p:nvPr>
          </p:nvSpPr>
          <p:spPr>
            <a:xfrm>
              <a:off x="288290" y="273050"/>
              <a:ext cx="11616055" cy="6311900"/>
            </a:xfrm>
            <a:prstGeom prst="rect">
              <a:avLst/>
            </a:prstGeom>
            <a:blipFill>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rgbClr val="FFFFFF"/>
                </a:solidFill>
                <a:latin typeface="隶书" panose="02010509060101010101" pitchFamily="49" charset="-122"/>
                <a:ea typeface="隶书" panose="02010509060101010101" pitchFamily="49" charset="-122"/>
                <a:sym typeface="+mn-ea"/>
              </a:endParaRPr>
            </a:p>
          </p:txBody>
        </p:sp>
        <p:pic>
          <p:nvPicPr>
            <p:cNvPr id="13" name="图片 12"/>
            <p:cNvPicPr>
              <a:picLocks noChangeAspect="1"/>
            </p:cNvPicPr>
            <p:nvPr userDrawn="1">
              <p:custDataLst>
                <p:tags r:id="rId4"/>
              </p:custDataLst>
            </p:nvPr>
          </p:nvPicPr>
          <p:blipFill rotWithShape="1">
            <a:blip r:embed="rId5"/>
            <a:srcRect/>
            <a:stretch>
              <a:fillRect/>
            </a:stretch>
          </p:blipFill>
          <p:spPr>
            <a:xfrm>
              <a:off x="10925155" y="0"/>
              <a:ext cx="1266845" cy="1093304"/>
            </a:xfrm>
            <a:prstGeom prst="rect">
              <a:avLst/>
            </a:prstGeom>
          </p:spPr>
        </p:pic>
      </p:grpSp>
      <p:pic>
        <p:nvPicPr>
          <p:cNvPr id="7" name="图片 6"/>
          <p:cNvPicPr>
            <a:picLocks noChangeAspect="1"/>
          </p:cNvPicPr>
          <p:nvPr>
            <p:custDataLst>
              <p:tags r:id="rId6"/>
            </p:custDataLst>
          </p:nvPr>
        </p:nvPicPr>
        <p:blipFill rotWithShape="1">
          <a:blip r:embed="rId7"/>
          <a:srcRect l="2718" r="2718"/>
          <a:stretch>
            <a:fillRect/>
          </a:stretch>
        </p:blipFill>
        <p:spPr>
          <a:xfrm>
            <a:off x="7894942" y="1264869"/>
            <a:ext cx="3352825" cy="4724438"/>
          </a:xfrm>
          <a:custGeom>
            <a:avLst/>
            <a:gdLst/>
            <a:ahLst/>
            <a:cxnLst>
              <a:cxn ang="3">
                <a:pos x="hc" y="t"/>
              </a:cxn>
              <a:cxn ang="cd2">
                <a:pos x="l" y="vc"/>
              </a:cxn>
              <a:cxn ang="cd4">
                <a:pos x="hc" y="b"/>
              </a:cxn>
              <a:cxn ang="0">
                <a:pos x="r" y="vc"/>
              </a:cxn>
            </a:cxnLst>
            <a:rect l="l" t="t" r="r" b="b"/>
            <a:pathLst>
              <a:path w="5280" h="7440">
                <a:moveTo>
                  <a:pt x="0" y="0"/>
                </a:moveTo>
                <a:lnTo>
                  <a:pt x="5280" y="0"/>
                </a:lnTo>
                <a:lnTo>
                  <a:pt x="5280" y="7440"/>
                </a:lnTo>
                <a:lnTo>
                  <a:pt x="0" y="7440"/>
                </a:lnTo>
                <a:lnTo>
                  <a:pt x="0" y="0"/>
                </a:lnTo>
                <a:close/>
              </a:path>
            </a:pathLst>
          </a:custGeom>
        </p:spPr>
      </p:pic>
      <p:sp>
        <p:nvSpPr>
          <p:cNvPr id="4" name="文本框 3"/>
          <p:cNvSpPr txBox="1"/>
          <p:nvPr/>
        </p:nvSpPr>
        <p:spPr>
          <a:xfrm>
            <a:off x="609600" y="552450"/>
            <a:ext cx="4627880" cy="583565"/>
          </a:xfrm>
          <a:prstGeom prst="rect">
            <a:avLst/>
          </a:prstGeom>
          <a:noFill/>
        </p:spPr>
        <p:txBody>
          <a:bodyPr wrap="none" rtlCol="0" anchor="t">
            <a:spAutoFit/>
          </a:bodyPr>
          <a:lstStyle/>
          <a:p>
            <a:pPr marL="0" indent="0" algn="l">
              <a:lnSpc>
                <a:spcPct val="100000"/>
              </a:lnSpc>
              <a:spcBef>
                <a:spcPts val="0"/>
              </a:spcBef>
              <a:spcAft>
                <a:spcPts val="0"/>
              </a:spcAft>
              <a:buSzPct val="100000"/>
              <a:buNone/>
            </a:pPr>
            <a:r>
              <a:rPr sz="3200" spc="300" dirty="0">
                <a:solidFill>
                  <a:srgbClr val="3C6478"/>
                </a:solidFill>
                <a:latin typeface="方正粗黑宋简体" panose="02000000000000000000" charset="-122"/>
                <a:ea typeface="方正粗黑宋简体" panose="02000000000000000000" charset="-122"/>
                <a:cs typeface="隶书" panose="02010509060101010101" pitchFamily="49" charset="-122"/>
                <a:sym typeface="+mn-ea"/>
              </a:rPr>
              <a:t>千秋功过</a:t>
            </a:r>
            <a:r>
              <a:rPr lang="zh-CN" sz="3200" spc="300" dirty="0">
                <a:solidFill>
                  <a:srgbClr val="3C6478"/>
                </a:solidFill>
                <a:latin typeface="方正粗黑宋简体" panose="02000000000000000000" charset="-122"/>
                <a:ea typeface="方正粗黑宋简体" panose="02000000000000000000" charset="-122"/>
                <a:cs typeface="隶书" panose="02010509060101010101" pitchFamily="49" charset="-122"/>
                <a:sym typeface="+mn-ea"/>
              </a:rPr>
              <a:t>，</a:t>
            </a:r>
            <a:r>
              <a:rPr sz="3200" spc="300" dirty="0">
                <a:solidFill>
                  <a:srgbClr val="3C6478"/>
                </a:solidFill>
                <a:latin typeface="方正粗黑宋简体" panose="02000000000000000000" charset="-122"/>
                <a:ea typeface="方正粗黑宋简体" panose="02000000000000000000" charset="-122"/>
                <a:cs typeface="隶书" panose="02010509060101010101" pitchFamily="49" charset="-122"/>
                <a:sym typeface="+mn-ea"/>
              </a:rPr>
              <a:t>谁与评说？</a:t>
            </a:r>
            <a:endParaRPr lang="zh-CN" altLang="en-US" sz="3200" spc="300" dirty="0">
              <a:solidFill>
                <a:srgbClr val="3C6478"/>
              </a:solidFill>
              <a:latin typeface="方正粗黑宋简体" panose="02000000000000000000" charset="-122"/>
              <a:ea typeface="方正粗黑宋简体" panose="02000000000000000000" charset="-122"/>
              <a:cs typeface="隶书" panose="02010509060101010101" pitchFamily="49" charset="-122"/>
              <a:sym typeface="+mn-ea"/>
            </a:endParaRPr>
          </a:p>
        </p:txBody>
      </p:sp>
      <p:sp>
        <p:nvSpPr>
          <p:cNvPr id="6" name="文本框 5"/>
          <p:cNvSpPr txBox="1"/>
          <p:nvPr/>
        </p:nvSpPr>
        <p:spPr>
          <a:xfrm>
            <a:off x="609600" y="1228090"/>
            <a:ext cx="6915150" cy="5323205"/>
          </a:xfrm>
          <a:prstGeom prst="rect">
            <a:avLst/>
          </a:prstGeom>
          <a:noFill/>
        </p:spPr>
        <p:txBody>
          <a:bodyPr wrap="square" rtlCol="0" anchor="t">
            <a:spAutoFit/>
          </a:bodyPr>
          <a:lstStyle/>
          <a:p>
            <a:pPr fontAlgn="auto"/>
            <a:r>
              <a:rPr lang="zh-CN" altLang="en-US" sz="2000" b="1">
                <a:solidFill>
                  <a:srgbClr val="FF0000"/>
                </a:solidFill>
                <a:latin typeface="楷体" panose="02010609060101010101" charset="-122"/>
                <a:ea typeface="楷体" panose="02010609060101010101" charset="-122"/>
                <a:cs typeface="楷体" panose="02010609060101010101" charset="-122"/>
              </a:rPr>
              <a:t>材料一：</a:t>
            </a:r>
            <a:r>
              <a:rPr lang="zh-CN" altLang="en-US" sz="2000">
                <a:latin typeface="楷体" panose="02010609060101010101" charset="-122"/>
                <a:ea typeface="楷体" panose="02010609060101010101" charset="-122"/>
                <a:cs typeface="楷体" panose="02010609060101010101" charset="-122"/>
              </a:rPr>
              <a:t>武氏本身为关陇集团外之山东寒族，复欲纠集人群以攫取政权，因缘际会，遂大崇文章之选，破格用人，于是进士词科为全国干进者之鹄的。当时山东、江左人民之中，有虽工于为文，但以不预关中集团之故，致遭屏抑者，亦因此政治变革之际会，得以上升朝列，而西魏、北周、杨隋及唐初将相旧家之政权尊位遂不得不为此新兴阶级所攘夺替代。故武周之代李唐，不仅为政治之变迁，实亦社会之革命。若依此义言，则武周之代李唐较李唐之代杨隋其关系人群之演变，尤为重大也。</a:t>
            </a:r>
            <a:endParaRPr lang="zh-CN" altLang="en-US" sz="2000">
              <a:latin typeface="楷体" panose="02010609060101010101" charset="-122"/>
              <a:ea typeface="楷体" panose="02010609060101010101" charset="-122"/>
              <a:cs typeface="楷体" panose="02010609060101010101" charset="-122"/>
            </a:endParaRPr>
          </a:p>
          <a:p>
            <a:pPr algn="r" fontAlgn="auto"/>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陈寅恪《唐代政治史述论稿》</a:t>
            </a:r>
            <a:endParaRPr lang="zh-CN" altLang="en-US" sz="2000">
              <a:latin typeface="楷体" panose="02010609060101010101" charset="-122"/>
              <a:ea typeface="楷体" panose="02010609060101010101" charset="-122"/>
              <a:cs typeface="楷体" panose="02010609060101010101" charset="-122"/>
            </a:endParaRPr>
          </a:p>
          <a:p>
            <a:pPr algn="r" fontAlgn="auto"/>
            <a:endParaRPr lang="zh-CN" altLang="en-US" sz="2000">
              <a:latin typeface="楷体" panose="02010609060101010101" charset="-122"/>
              <a:ea typeface="楷体" panose="02010609060101010101" charset="-122"/>
              <a:cs typeface="楷体" panose="02010609060101010101" charset="-122"/>
            </a:endParaRPr>
          </a:p>
          <a:p>
            <a:pPr fontAlgn="auto"/>
            <a:r>
              <a:rPr lang="zh-CN" altLang="en-US" sz="2000" b="1">
                <a:solidFill>
                  <a:srgbClr val="FF0000"/>
                </a:solidFill>
                <a:latin typeface="楷体" panose="02010609060101010101" charset="-122"/>
                <a:ea typeface="楷体" panose="02010609060101010101" charset="-122"/>
                <a:cs typeface="楷体" panose="02010609060101010101" charset="-122"/>
              </a:rPr>
              <a:t>材料二：</a:t>
            </a:r>
            <a:r>
              <a:rPr lang="zh-CN" altLang="en-US" sz="2000">
                <a:latin typeface="楷体" panose="02010609060101010101" charset="-122"/>
                <a:ea typeface="楷体" panose="02010609060101010101" charset="-122"/>
                <a:cs typeface="楷体" panose="02010609060101010101" charset="-122"/>
              </a:rPr>
              <a:t>她以半个世纪的努力，成功地扩大了相对于宰相的皇权，以独断专行的方式阻止了大臣势力的扩展。她重用庶族士人，结束了西魏北周以来关陇贵族集团持续控制中央政权的局面。表面上打破了唐王朝建立的常规与均衡，实际上维持了带有根本性质的制度，并且深化了太宗以来的改革。</a:t>
            </a:r>
            <a:endParaRPr lang="zh-CN" altLang="en-US" sz="2000">
              <a:latin typeface="楷体" panose="02010609060101010101" charset="-122"/>
              <a:ea typeface="楷体" panose="02010609060101010101" charset="-122"/>
              <a:cs typeface="楷体" panose="02010609060101010101" charset="-122"/>
            </a:endParaRPr>
          </a:p>
          <a:p>
            <a:pPr algn="r" fontAlgn="auto"/>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邓小南</a:t>
            </a:r>
            <a:endParaRPr lang="zh-CN" altLang="en-US" sz="2000">
              <a:latin typeface="楷体" panose="02010609060101010101" charset="-122"/>
              <a:ea typeface="楷体" panose="02010609060101010101" charset="-122"/>
              <a:cs typeface="楷体" panose="02010609060101010101" charset="-122"/>
            </a:endParaRPr>
          </a:p>
        </p:txBody>
      </p:sp>
      <p:sp>
        <p:nvSpPr>
          <p:cNvPr id="9" name="文本框 8"/>
          <p:cNvSpPr txBox="1"/>
          <p:nvPr/>
        </p:nvSpPr>
        <p:spPr>
          <a:xfrm>
            <a:off x="9103360" y="6091555"/>
            <a:ext cx="935355" cy="368300"/>
          </a:xfrm>
          <a:prstGeom prst="rect">
            <a:avLst/>
          </a:prstGeom>
          <a:noFill/>
        </p:spPr>
        <p:txBody>
          <a:bodyPr wrap="square" rtlCol="0">
            <a:spAutoFit/>
          </a:bodyPr>
          <a:lstStyle/>
          <a:p>
            <a:r>
              <a:rPr lang="zh-CN" altLang="en-US" b="1">
                <a:solidFill>
                  <a:schemeClr val="tx1"/>
                </a:solidFill>
                <a:latin typeface="楷体" panose="02010609060101010101" charset="-122"/>
                <a:ea typeface="楷体" panose="02010609060101010101" charset="-122"/>
              </a:rPr>
              <a:t>无字碑</a:t>
            </a:r>
            <a:endParaRPr lang="zh-CN" altLang="en-US" b="1">
              <a:solidFill>
                <a:schemeClr val="tx1"/>
              </a:solidFill>
              <a:latin typeface="楷体" panose="02010609060101010101" charset="-122"/>
              <a:ea typeface="楷体" panose="02010609060101010101" charset="-122"/>
            </a:endParaRPr>
          </a:p>
        </p:txBody>
      </p:sp>
    </p:spTree>
    <p:custDataLst>
      <p:tags r:id="rId8"/>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4065" y="629920"/>
            <a:ext cx="5136515" cy="521970"/>
          </a:xfrm>
          <a:prstGeom prst="rect">
            <a:avLst/>
          </a:prstGeom>
          <a:noFill/>
        </p:spPr>
        <p:txBody>
          <a:bodyPr wrap="square" rtlCol="0">
            <a:spAutoFit/>
          </a:bodyPr>
          <a:lstStyle/>
          <a:p>
            <a:r>
              <a:rPr lang="en-US" altLang="zh-CN" sz="2800" b="1">
                <a:solidFill>
                  <a:srgbClr val="FF0000"/>
                </a:solidFill>
                <a:latin typeface="楷体" panose="02010609060101010101" charset="-122"/>
                <a:ea typeface="楷体" panose="02010609060101010101" charset="-122"/>
                <a:cs typeface="楷体" panose="02010609060101010101" charset="-122"/>
              </a:rPr>
              <a:t>3.</a:t>
            </a:r>
            <a:r>
              <a:rPr lang="zh-CN" altLang="en-US" sz="2800" b="1">
                <a:solidFill>
                  <a:srgbClr val="FF0000"/>
                </a:solidFill>
                <a:latin typeface="楷体" panose="02010609060101010101" charset="-122"/>
                <a:ea typeface="楷体" panose="02010609060101010101" charset="-122"/>
                <a:cs typeface="楷体" panose="02010609060101010101" charset="-122"/>
              </a:rPr>
              <a:t>唐玄宗</a:t>
            </a:r>
            <a:r>
              <a:rPr lang="en-US" altLang="zh-CN" sz="2800" b="1">
                <a:solidFill>
                  <a:srgbClr val="FF0000"/>
                </a:solidFill>
                <a:latin typeface="楷体" panose="02010609060101010101" charset="-122"/>
                <a:ea typeface="楷体" panose="02010609060101010101" charset="-122"/>
                <a:cs typeface="楷体" panose="02010609060101010101" charset="-122"/>
              </a:rPr>
              <a:t>——“</a:t>
            </a:r>
            <a:r>
              <a:rPr lang="zh-CN" altLang="en-US" sz="2800" b="1">
                <a:solidFill>
                  <a:srgbClr val="FF0000"/>
                </a:solidFill>
                <a:latin typeface="楷体" panose="02010609060101010101" charset="-122"/>
                <a:ea typeface="楷体" panose="02010609060101010101" charset="-122"/>
                <a:cs typeface="楷体" panose="02010609060101010101" charset="-122"/>
              </a:rPr>
              <a:t>开元盛世</a:t>
            </a:r>
            <a:r>
              <a:rPr lang="en-US" altLang="zh-CN" sz="2800" b="1">
                <a:solidFill>
                  <a:srgbClr val="FF0000"/>
                </a:solidFill>
                <a:latin typeface="楷体" panose="02010609060101010101" charset="-122"/>
                <a:ea typeface="楷体" panose="02010609060101010101" charset="-122"/>
                <a:cs typeface="楷体" panose="02010609060101010101" charset="-122"/>
              </a:rPr>
              <a:t>”</a:t>
            </a:r>
            <a:endParaRPr lang="en-US" altLang="zh-CN" sz="2800" b="1">
              <a:solidFill>
                <a:srgbClr val="FF0000"/>
              </a:solidFill>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5180965" y="1422400"/>
            <a:ext cx="5805170" cy="3046095"/>
          </a:xfrm>
          <a:prstGeom prst="rect">
            <a:avLst/>
          </a:prstGeom>
          <a:noFill/>
        </p:spPr>
        <p:txBody>
          <a:bodyPr wrap="square" rtlCol="0" anchor="t">
            <a:spAutoFit/>
          </a:bodyPr>
          <a:lstStyle/>
          <a:p>
            <a:r>
              <a:rPr lang="en-US" altLang="zh-CN" sz="2200" dirty="0">
                <a:effectLst/>
                <a:latin typeface="楷体" panose="02010609060101010101" charset="-122"/>
                <a:ea typeface="楷体" panose="02010609060101010101" charset="-122"/>
                <a:cs typeface="楷体" panose="02010609060101010101" charset="-122"/>
                <a:sym typeface="+mn-ea"/>
              </a:rPr>
              <a:t>   </a:t>
            </a:r>
            <a:r>
              <a:rPr lang="zh-CN" altLang="en-US" sz="2400" dirty="0">
                <a:effectLst/>
                <a:latin typeface="楷体" panose="02010609060101010101" charset="-122"/>
                <a:ea typeface="楷体" panose="02010609060101010101" charset="-122"/>
                <a:cs typeface="楷体" panose="02010609060101010101" charset="-122"/>
                <a:sym typeface="+mn-ea"/>
              </a:rPr>
              <a:t>唐玄宗李隆基（</a:t>
            </a:r>
            <a:r>
              <a:rPr lang="en-US" altLang="zh-CN" sz="2400" dirty="0">
                <a:effectLst/>
                <a:latin typeface="楷体" panose="02010609060101010101" charset="-122"/>
                <a:ea typeface="楷体" panose="02010609060101010101" charset="-122"/>
                <a:cs typeface="楷体" panose="02010609060101010101" charset="-122"/>
                <a:sym typeface="+mn-ea"/>
              </a:rPr>
              <a:t>685—762</a:t>
            </a:r>
            <a:r>
              <a:rPr lang="zh-CN" altLang="en-US" sz="2400" dirty="0">
                <a:effectLst/>
                <a:latin typeface="楷体" panose="02010609060101010101" charset="-122"/>
                <a:ea typeface="楷体" panose="02010609060101010101" charset="-122"/>
                <a:cs typeface="楷体" panose="02010609060101010101" charset="-122"/>
                <a:sym typeface="+mn-ea"/>
              </a:rPr>
              <a:t>年），</a:t>
            </a:r>
            <a:r>
              <a:rPr lang="en-US" altLang="zh-CN" sz="2400" dirty="0">
                <a:effectLst/>
                <a:latin typeface="楷体" panose="02010609060101010101" charset="-122"/>
                <a:ea typeface="楷体" panose="02010609060101010101" charset="-122"/>
                <a:cs typeface="楷体" panose="02010609060101010101" charset="-122"/>
                <a:sym typeface="+mn-ea"/>
              </a:rPr>
              <a:t>712</a:t>
            </a:r>
            <a:r>
              <a:rPr lang="zh-CN" altLang="en-US" sz="2400" dirty="0">
                <a:effectLst/>
                <a:latin typeface="楷体" panose="02010609060101010101" charset="-122"/>
                <a:ea typeface="楷体" panose="02010609060101010101" charset="-122"/>
                <a:cs typeface="楷体" panose="02010609060101010101" charset="-122"/>
                <a:sym typeface="+mn-ea"/>
              </a:rPr>
              <a:t>年至</a:t>
            </a:r>
            <a:r>
              <a:rPr lang="en-US" altLang="zh-CN" sz="2400" dirty="0">
                <a:effectLst/>
                <a:latin typeface="楷体" panose="02010609060101010101" charset="-122"/>
                <a:ea typeface="楷体" panose="02010609060101010101" charset="-122"/>
                <a:cs typeface="楷体" panose="02010609060101010101" charset="-122"/>
                <a:sym typeface="+mn-ea"/>
              </a:rPr>
              <a:t>756</a:t>
            </a:r>
            <a:r>
              <a:rPr lang="zh-CN" altLang="en-US" sz="2400" dirty="0">
                <a:effectLst/>
                <a:latin typeface="楷体" panose="02010609060101010101" charset="-122"/>
                <a:ea typeface="楷体" panose="02010609060101010101" charset="-122"/>
                <a:cs typeface="楷体" panose="02010609060101010101" charset="-122"/>
                <a:sym typeface="+mn-ea"/>
              </a:rPr>
              <a:t>年在位，是唐朝在位最长的皇帝，生性英明果断，多才多艺，知晓音律，擅长书法，仪表雄伟俊丽。</a:t>
            </a:r>
            <a:endParaRPr lang="en-US" altLang="zh-CN" sz="2400" dirty="0">
              <a:effectLst/>
              <a:latin typeface="楷体" panose="02010609060101010101" charset="-122"/>
              <a:ea typeface="楷体" panose="02010609060101010101" charset="-122"/>
              <a:cs typeface="楷体" panose="02010609060101010101" charset="-122"/>
            </a:endParaRPr>
          </a:p>
          <a:p>
            <a:r>
              <a:rPr lang="zh-CN" altLang="en-US" sz="2400" dirty="0">
                <a:effectLst/>
                <a:latin typeface="楷体" panose="02010609060101010101" charset="-122"/>
                <a:ea typeface="楷体" panose="02010609060101010101" charset="-122"/>
                <a:cs typeface="楷体" panose="02010609060101010101" charset="-122"/>
                <a:sym typeface="+mn-ea"/>
              </a:rPr>
              <a:t>    玄宗统治前期，注意任用姚崇、宋璟等贤相，励精图治，</a:t>
            </a:r>
            <a:r>
              <a:rPr lang="zh-CN" altLang="en-US" sz="2400">
                <a:effectLst/>
                <a:latin typeface="楷体" panose="02010609060101010101" charset="-122"/>
                <a:ea typeface="楷体" panose="02010609060101010101" charset="-122"/>
                <a:cs typeface="楷体" panose="02010609060101010101" charset="-122"/>
                <a:sym typeface="+mn-ea"/>
              </a:rPr>
              <a:t>他选贤任能，改革吏治，发展生产，大兴文治，改革兵制，将唐朝推向全盛时期，史称</a:t>
            </a:r>
            <a:r>
              <a:rPr lang="en-US" altLang="zh-CN" sz="2400" b="1">
                <a:solidFill>
                  <a:srgbClr val="FF0000"/>
                </a:solidFill>
                <a:effectLst/>
                <a:latin typeface="楷体" panose="02010609060101010101" charset="-122"/>
                <a:ea typeface="楷体" panose="02010609060101010101" charset="-122"/>
                <a:cs typeface="楷体" panose="02010609060101010101" charset="-122"/>
                <a:sym typeface="+mn-ea"/>
              </a:rPr>
              <a:t>“</a:t>
            </a:r>
            <a:r>
              <a:rPr sz="2400" b="1">
                <a:solidFill>
                  <a:srgbClr val="FF0000"/>
                </a:solidFill>
                <a:effectLst/>
                <a:latin typeface="楷体" panose="02010609060101010101" charset="-122"/>
                <a:ea typeface="楷体" panose="02010609060101010101" charset="-122"/>
                <a:cs typeface="楷体" panose="02010609060101010101" charset="-122"/>
                <a:sym typeface="+mn-ea"/>
              </a:rPr>
              <a:t>开元盛世</a:t>
            </a:r>
            <a:r>
              <a:rPr lang="en-US" altLang="zh-CN" sz="2400" b="1">
                <a:solidFill>
                  <a:srgbClr val="FF0000"/>
                </a:solidFill>
                <a:effectLst/>
                <a:latin typeface="楷体" panose="02010609060101010101" charset="-122"/>
                <a:ea typeface="楷体" panose="02010609060101010101" charset="-122"/>
                <a:cs typeface="楷体" panose="02010609060101010101" charset="-122"/>
                <a:sym typeface="+mn-ea"/>
              </a:rPr>
              <a:t>”</a:t>
            </a:r>
            <a:r>
              <a:rPr lang="zh-CN" altLang="en-US" sz="2400" b="1">
                <a:solidFill>
                  <a:schemeClr val="tx1"/>
                </a:solidFill>
                <a:effectLst/>
                <a:latin typeface="楷体" panose="02010609060101010101" charset="-122"/>
                <a:ea typeface="楷体" panose="02010609060101010101" charset="-122"/>
                <a:cs typeface="楷体" panose="02010609060101010101" charset="-122"/>
                <a:sym typeface="+mn-ea"/>
              </a:rPr>
              <a:t>。</a:t>
            </a:r>
            <a:endParaRPr lang="zh-CN" altLang="en-US" sz="2400" b="1">
              <a:solidFill>
                <a:schemeClr val="tx1"/>
              </a:solidFill>
              <a:effectLst/>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p:nvSpPr>
        <p:spPr>
          <a:xfrm>
            <a:off x="5180330" y="4863465"/>
            <a:ext cx="5805805" cy="1198880"/>
          </a:xfrm>
          <a:prstGeom prst="rect">
            <a:avLst/>
          </a:prstGeom>
          <a:noFill/>
        </p:spPr>
        <p:txBody>
          <a:bodyPr wrap="square" rtlCol="0" anchor="t">
            <a:spAutoFit/>
          </a:bodyPr>
          <a:lstStyle/>
          <a:p>
            <a:pPr marL="0" indent="0" algn="just">
              <a:buNone/>
            </a:pPr>
            <a:r>
              <a:rPr sz="2400" b="1">
                <a:solidFill>
                  <a:schemeClr val="accent1"/>
                </a:solidFill>
                <a:uFillTx/>
                <a:latin typeface="华文中宋" panose="02010600040101010101" charset="-122"/>
                <a:ea typeface="华文中宋" panose="02010600040101010101" charset="-122"/>
                <a:cs typeface="华文中宋" panose="02010600040101010101" charset="-122"/>
                <a:sym typeface="+mn-ea"/>
              </a:rPr>
              <a:t>忆昔开元全盛日，小邑犹藏万家室。</a:t>
            </a:r>
            <a:endParaRPr sz="2400" b="1">
              <a:solidFill>
                <a:schemeClr val="accent1"/>
              </a:solidFill>
              <a:uFillTx/>
              <a:latin typeface="华文中宋" panose="02010600040101010101" charset="-122"/>
              <a:ea typeface="华文中宋" panose="02010600040101010101" charset="-122"/>
              <a:cs typeface="华文中宋" panose="02010600040101010101" charset="-122"/>
              <a:sym typeface="+mn-ea"/>
            </a:endParaRPr>
          </a:p>
          <a:p>
            <a:pPr marL="0" indent="0" algn="just">
              <a:buNone/>
            </a:pPr>
            <a:r>
              <a:rPr sz="2400" b="1">
                <a:solidFill>
                  <a:schemeClr val="accent1"/>
                </a:solidFill>
                <a:uFillTx/>
                <a:latin typeface="华文中宋" panose="02010600040101010101" charset="-122"/>
                <a:ea typeface="华文中宋" panose="02010600040101010101" charset="-122"/>
                <a:cs typeface="华文中宋" panose="02010600040101010101" charset="-122"/>
                <a:sym typeface="+mn-ea"/>
              </a:rPr>
              <a:t>稻米流脂粟米白，公私仓廪俱丰实。</a:t>
            </a:r>
            <a:endParaRPr lang="zh-CN" altLang="en-US" sz="2400" b="1" dirty="0">
              <a:solidFill>
                <a:schemeClr val="accent1"/>
              </a:solidFill>
              <a:uFillTx/>
              <a:latin typeface="华文中宋" panose="02010600040101010101" charset="-122"/>
              <a:ea typeface="华文中宋" panose="02010600040101010101" charset="-122"/>
              <a:cs typeface="华文中宋" panose="02010600040101010101" charset="-122"/>
            </a:endParaRPr>
          </a:p>
          <a:p>
            <a:pPr marL="0" indent="0" algn="r">
              <a:buNone/>
            </a:pPr>
            <a:r>
              <a:rPr lang="en-US" altLang="zh-CN" sz="2400" b="1">
                <a:solidFill>
                  <a:schemeClr val="accent1"/>
                </a:solidFill>
                <a:uFillTx/>
                <a:latin typeface="华文中宋" panose="02010600040101010101" charset="-122"/>
                <a:ea typeface="华文中宋" panose="02010600040101010101" charset="-122"/>
                <a:cs typeface="华文中宋" panose="02010600040101010101" charset="-122"/>
                <a:sym typeface="+mn-ea"/>
              </a:rPr>
              <a:t>——</a:t>
            </a:r>
            <a:r>
              <a:rPr sz="2400" b="1">
                <a:solidFill>
                  <a:schemeClr val="accent1"/>
                </a:solidFill>
                <a:uFillTx/>
                <a:latin typeface="华文中宋" panose="02010600040101010101" charset="-122"/>
                <a:ea typeface="华文中宋" panose="02010600040101010101" charset="-122"/>
                <a:cs typeface="华文中宋" panose="02010600040101010101" charset="-122"/>
                <a:sym typeface="+mn-ea"/>
              </a:rPr>
              <a:t>杜甫</a:t>
            </a:r>
            <a:r>
              <a:rPr lang="en-US" altLang="zh-CN" sz="2400" b="1">
                <a:solidFill>
                  <a:schemeClr val="accent1"/>
                </a:solidFill>
                <a:uFillTx/>
                <a:latin typeface="华文中宋" panose="02010600040101010101" charset="-122"/>
                <a:ea typeface="华文中宋" panose="02010600040101010101" charset="-122"/>
                <a:cs typeface="华文中宋" panose="02010600040101010101" charset="-122"/>
                <a:sym typeface="+mn-ea"/>
              </a:rPr>
              <a:t>《</a:t>
            </a:r>
            <a:r>
              <a:rPr sz="2400" b="1">
                <a:solidFill>
                  <a:schemeClr val="accent1"/>
                </a:solidFill>
                <a:uFillTx/>
                <a:latin typeface="华文中宋" panose="02010600040101010101" charset="-122"/>
                <a:ea typeface="华文中宋" panose="02010600040101010101" charset="-122"/>
                <a:cs typeface="华文中宋" panose="02010600040101010101" charset="-122"/>
                <a:sym typeface="+mn-ea"/>
              </a:rPr>
              <a:t>忆昔</a:t>
            </a:r>
            <a:r>
              <a:rPr lang="en-US" altLang="zh-CN" sz="2400" b="1">
                <a:solidFill>
                  <a:schemeClr val="accent1"/>
                </a:solidFill>
                <a:uFillTx/>
                <a:latin typeface="华文中宋" panose="02010600040101010101" charset="-122"/>
                <a:ea typeface="华文中宋" panose="02010600040101010101" charset="-122"/>
                <a:cs typeface="华文中宋" panose="02010600040101010101" charset="-122"/>
                <a:sym typeface="+mn-ea"/>
              </a:rPr>
              <a:t>》</a:t>
            </a:r>
            <a:endParaRPr lang="en-US" altLang="zh-CN" sz="2400" b="1">
              <a:solidFill>
                <a:schemeClr val="accent1"/>
              </a:solidFill>
              <a:uFillTx/>
              <a:latin typeface="华文中宋" panose="02010600040101010101" charset="-122"/>
              <a:ea typeface="华文中宋" panose="02010600040101010101" charset="-122"/>
              <a:cs typeface="华文中宋" panose="02010600040101010101" charset="-122"/>
              <a:sym typeface="+mn-ea"/>
            </a:endParaRPr>
          </a:p>
        </p:txBody>
      </p:sp>
      <p:pic>
        <p:nvPicPr>
          <p:cNvPr id="2" name="图片 1" descr="Img315287054[1]"/>
          <p:cNvPicPr>
            <a:picLocks noChangeAspect="1"/>
          </p:cNvPicPr>
          <p:nvPr/>
        </p:nvPicPr>
        <p:blipFill>
          <a:blip r:embed="rId1"/>
          <a:srcRect l="12960" t="1765"/>
          <a:stretch>
            <a:fillRect/>
          </a:stretch>
        </p:blipFill>
        <p:spPr>
          <a:xfrm>
            <a:off x="956310" y="1422400"/>
            <a:ext cx="3127375" cy="4136390"/>
          </a:xfrm>
          <a:prstGeom prst="rect">
            <a:avLst/>
          </a:prstGeom>
        </p:spPr>
      </p:pic>
      <p:sp>
        <p:nvSpPr>
          <p:cNvPr id="3" name="文本框 2"/>
          <p:cNvSpPr txBox="1"/>
          <p:nvPr/>
        </p:nvSpPr>
        <p:spPr>
          <a:xfrm>
            <a:off x="1047750" y="5694045"/>
            <a:ext cx="2945130" cy="368300"/>
          </a:xfrm>
          <a:prstGeom prst="rect">
            <a:avLst/>
          </a:prstGeom>
          <a:noFill/>
        </p:spPr>
        <p:txBody>
          <a:bodyPr wrap="none" rtlCol="0" anchor="t">
            <a:spAutoFit/>
          </a:bodyPr>
          <a:lstStyle/>
          <a:p>
            <a:r>
              <a:rPr lang="zh-CN" altLang="en-US" b="1" dirty="0">
                <a:solidFill>
                  <a:schemeClr val="tx1"/>
                </a:solidFill>
                <a:latin typeface="楷体" panose="02010609060101010101" charset="-122"/>
                <a:ea typeface="楷体" panose="02010609060101010101" charset="-122"/>
                <a:cs typeface="楷体" panose="02010609060101010101" charset="-122"/>
                <a:sym typeface="+mn-ea"/>
              </a:rPr>
              <a:t>唐玄宗（</a:t>
            </a:r>
            <a:r>
              <a:rPr lang="en-US" altLang="zh-CN" b="1" dirty="0">
                <a:solidFill>
                  <a:schemeClr val="tx1"/>
                </a:solidFill>
                <a:latin typeface="楷体" panose="02010609060101010101" charset="-122"/>
                <a:ea typeface="楷体" panose="02010609060101010101" charset="-122"/>
                <a:cs typeface="楷体" panose="02010609060101010101" charset="-122"/>
                <a:sym typeface="+mn-ea"/>
              </a:rPr>
              <a:t>712</a:t>
            </a:r>
            <a:r>
              <a:rPr lang="zh-CN" altLang="en-US" b="1"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b="1" dirty="0">
                <a:solidFill>
                  <a:schemeClr val="tx1"/>
                </a:solidFill>
                <a:latin typeface="楷体" panose="02010609060101010101" charset="-122"/>
                <a:ea typeface="楷体" panose="02010609060101010101" charset="-122"/>
                <a:cs typeface="楷体" panose="02010609060101010101" charset="-122"/>
                <a:sym typeface="+mn-ea"/>
              </a:rPr>
              <a:t>756</a:t>
            </a:r>
            <a:r>
              <a:rPr lang="zh-CN" altLang="en-US" b="1" dirty="0">
                <a:solidFill>
                  <a:schemeClr val="tx1"/>
                </a:solidFill>
                <a:latin typeface="楷体" panose="02010609060101010101" charset="-122"/>
                <a:ea typeface="楷体" panose="02010609060101010101" charset="-122"/>
                <a:cs typeface="楷体" panose="02010609060101010101" charset="-122"/>
                <a:sym typeface="+mn-ea"/>
              </a:rPr>
              <a:t>年在位）</a:t>
            </a:r>
            <a:endParaRPr lang="zh-CN" altLang="en-US" b="1" dirty="0">
              <a:solidFill>
                <a:schemeClr val="tx1"/>
              </a:solidFill>
              <a:latin typeface="楷体" panose="02010609060101010101" charset="-122"/>
              <a:ea typeface="楷体" panose="02010609060101010101" charset="-122"/>
              <a:cs typeface="楷体" panose="02010609060101010101" charset="-122"/>
              <a:sym typeface="+mn-ea"/>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2120" y="1119505"/>
            <a:ext cx="11266170" cy="1568450"/>
          </a:xfrm>
          <a:prstGeom prst="rect">
            <a:avLst/>
          </a:prstGeom>
          <a:noFill/>
        </p:spPr>
        <p:txBody>
          <a:bodyPr wrap="square" rtlCol="0" anchor="t">
            <a:spAutoFit/>
          </a:bodyPr>
          <a:lstStyle/>
          <a:p>
            <a:r>
              <a:rPr lang="en-US" altLang="zh-CN" sz="2400" dirty="0">
                <a:latin typeface="楷体" panose="02010609060101010101" charset="-122"/>
                <a:ea typeface="楷体" panose="02010609060101010101" charset="-122"/>
                <a:cs typeface="楷体" panose="02010609060101010101" charset="-122"/>
                <a:sym typeface="+mn-ea"/>
              </a:rPr>
              <a:t>   </a:t>
            </a:r>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玄宗在位后期宠爱杨贵妃，怠慢朝政，宠信奸臣李林甫、杨国忠等，加上政策失误和重用安禄山等塞外民族试图来稳定唐王朝的边疆，结果导致了后来长达八年的</a:t>
            </a:r>
            <a:r>
              <a:rPr lang="zh-CN" altLang="en-US" sz="2400" b="1" dirty="0">
                <a:solidFill>
                  <a:srgbClr val="FF0000"/>
                </a:solidFill>
                <a:uFillTx/>
                <a:latin typeface="楷体" panose="02010609060101010101" charset="-122"/>
                <a:ea typeface="楷体" panose="02010609060101010101" charset="-122"/>
                <a:cs typeface="楷体" panose="02010609060101010101" charset="-122"/>
                <a:sym typeface="+mn-ea"/>
              </a:rPr>
              <a:t>安史之乱</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，为唐朝中衰埋下伏笔。</a:t>
            </a:r>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756</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年，太子李亨即位，尊其为太上皇。</a:t>
            </a:r>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762</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年病逝，葬于泰陵，</a:t>
            </a:r>
            <a:r>
              <a:rPr lang="zh-CN" altLang="en-US" sz="2400" dirty="0">
                <a:solidFill>
                  <a:schemeClr val="tx1"/>
                </a:solidFill>
                <a:effectLst/>
                <a:uFillTx/>
                <a:latin typeface="楷体" panose="02010609060101010101" charset="-122"/>
                <a:ea typeface="楷体" panose="02010609060101010101" charset="-122"/>
                <a:cs typeface="楷体" panose="02010609060101010101" charset="-122"/>
                <a:sym typeface="+mn-ea"/>
              </a:rPr>
              <a:t>终年</a:t>
            </a:r>
            <a:r>
              <a:rPr lang="en-US" altLang="zh-CN" sz="2400" dirty="0">
                <a:solidFill>
                  <a:schemeClr val="tx1"/>
                </a:solidFill>
                <a:effectLst/>
                <a:uFillTx/>
                <a:latin typeface="楷体" panose="02010609060101010101" charset="-122"/>
                <a:ea typeface="楷体" panose="02010609060101010101" charset="-122"/>
                <a:cs typeface="楷体" panose="02010609060101010101" charset="-122"/>
                <a:sym typeface="+mn-ea"/>
              </a:rPr>
              <a:t>78</a:t>
            </a:r>
            <a:r>
              <a:rPr lang="zh-CN" altLang="en-US" sz="2400" dirty="0">
                <a:solidFill>
                  <a:schemeClr val="tx1"/>
                </a:solidFill>
                <a:effectLst/>
                <a:uFillTx/>
                <a:latin typeface="楷体" panose="02010609060101010101" charset="-122"/>
                <a:ea typeface="楷体" panose="02010609060101010101" charset="-122"/>
                <a:cs typeface="楷体" panose="02010609060101010101" charset="-122"/>
                <a:sym typeface="+mn-ea"/>
              </a:rPr>
              <a:t>岁。</a:t>
            </a:r>
            <a:endParaRPr lang="zh-CN" altLang="en-US" sz="2400" dirty="0">
              <a:solidFill>
                <a:schemeClr val="tx1"/>
              </a:solidFill>
              <a:effectLst/>
              <a:uFillTx/>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473075" y="480060"/>
            <a:ext cx="5320030"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靡不有初  鲜克有终</a:t>
            </a:r>
            <a:endParaRPr lang="zh-CN" altLang="en-US" sz="3200">
              <a:solidFill>
                <a:schemeClr val="accent1"/>
              </a:solidFill>
              <a:latin typeface="方正粗黑宋简体" panose="02000000000000000000" charset="-122"/>
              <a:ea typeface="方正粗黑宋简体" panose="02000000000000000000" charset="-122"/>
            </a:endParaRPr>
          </a:p>
        </p:txBody>
      </p:sp>
      <p:cxnSp>
        <p:nvCxnSpPr>
          <p:cNvPr id="8" name="直接连接符 7"/>
          <p:cNvCxnSpPr/>
          <p:nvPr/>
        </p:nvCxnSpPr>
        <p:spPr>
          <a:xfrm flipV="1">
            <a:off x="-14605" y="2875915"/>
            <a:ext cx="12199620" cy="1270"/>
          </a:xfrm>
          <a:prstGeom prst="line">
            <a:avLst/>
          </a:prstGeom>
          <a:ln w="381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stretch>
            <a:fillRect/>
          </a:stretch>
        </p:blipFill>
        <p:spPr>
          <a:xfrm>
            <a:off x="564515" y="3013075"/>
            <a:ext cx="3005455" cy="3733800"/>
          </a:xfrm>
          <a:prstGeom prst="rect">
            <a:avLst/>
          </a:prstGeom>
        </p:spPr>
      </p:pic>
      <p:sp>
        <p:nvSpPr>
          <p:cNvPr id="3" name="文本框 2"/>
          <p:cNvSpPr txBox="1"/>
          <p:nvPr/>
        </p:nvSpPr>
        <p:spPr>
          <a:xfrm>
            <a:off x="3810635" y="3169285"/>
            <a:ext cx="7907655" cy="2245360"/>
          </a:xfrm>
          <a:prstGeom prst="rect">
            <a:avLst/>
          </a:prstGeom>
          <a:noFill/>
        </p:spPr>
        <p:txBody>
          <a:bodyPr wrap="square" rtlCol="0" anchor="t">
            <a:spAutoFit/>
          </a:bodyPr>
          <a:lstStyle/>
          <a:p>
            <a:r>
              <a:rPr lang="zh-CN" altLang="en-US" sz="2000">
                <a:latin typeface="华文中宋" panose="02010600040101010101" charset="-122"/>
                <a:ea typeface="华文中宋" panose="02010600040101010101" charset="-122"/>
              </a:rPr>
              <a:t>骊宫高处入青云，仙乐风飘处处闻。缓歌谩舞凝丝竹，</a:t>
            </a:r>
            <a:endParaRPr lang="zh-CN" altLang="en-US" sz="2000">
              <a:latin typeface="华文中宋" panose="02010600040101010101" charset="-122"/>
              <a:ea typeface="华文中宋" panose="02010600040101010101" charset="-122"/>
            </a:endParaRPr>
          </a:p>
          <a:p>
            <a:r>
              <a:rPr lang="zh-CN" altLang="en-US" sz="2000">
                <a:latin typeface="华文中宋" panose="02010600040101010101" charset="-122"/>
                <a:ea typeface="华文中宋" panose="02010600040101010101" charset="-122"/>
              </a:rPr>
              <a:t>尽日君王看不足。渔阳鼙鼓动地来，惊破霓裳羽衣曲。</a:t>
            </a:r>
            <a:endParaRPr lang="zh-CN" altLang="en-US" sz="2000">
              <a:latin typeface="华文中宋" panose="02010600040101010101" charset="-122"/>
              <a:ea typeface="华文中宋" panose="02010600040101010101" charset="-122"/>
            </a:endParaRPr>
          </a:p>
          <a:p>
            <a:r>
              <a:rPr lang="zh-CN" altLang="en-US" sz="2000">
                <a:latin typeface="华文中宋" panose="02010600040101010101" charset="-122"/>
                <a:ea typeface="华文中宋" panose="02010600040101010101" charset="-122"/>
              </a:rPr>
              <a:t>九重城阙烟尘生，千乘万骑西南行。翠华摇摇行复止，</a:t>
            </a:r>
            <a:endParaRPr lang="zh-CN" altLang="en-US" sz="2000">
              <a:latin typeface="华文中宋" panose="02010600040101010101" charset="-122"/>
              <a:ea typeface="华文中宋" panose="02010600040101010101" charset="-122"/>
            </a:endParaRPr>
          </a:p>
          <a:p>
            <a:r>
              <a:rPr lang="zh-CN" altLang="en-US" sz="2000">
                <a:latin typeface="华文中宋" panose="02010600040101010101" charset="-122"/>
                <a:ea typeface="华文中宋" panose="02010600040101010101" charset="-122"/>
              </a:rPr>
              <a:t>西出都门百余里。六军不发无奈何，宛转蛾眉马前死。</a:t>
            </a:r>
            <a:endParaRPr lang="zh-CN" altLang="en-US" sz="2000">
              <a:latin typeface="华文中宋" panose="02010600040101010101" charset="-122"/>
              <a:ea typeface="华文中宋" panose="02010600040101010101" charset="-122"/>
            </a:endParaRPr>
          </a:p>
          <a:p>
            <a:r>
              <a:rPr lang="zh-CN" altLang="en-US" sz="2000">
                <a:latin typeface="华文中宋" panose="02010600040101010101" charset="-122"/>
                <a:ea typeface="华文中宋" panose="02010600040101010101" charset="-122"/>
              </a:rPr>
              <a:t>花钿委地无人收，翠翘金雀玉搔头。君王掩面救不得，</a:t>
            </a:r>
            <a:endParaRPr lang="zh-CN" altLang="en-US" sz="2000">
              <a:latin typeface="华文中宋" panose="02010600040101010101" charset="-122"/>
              <a:ea typeface="华文中宋" panose="02010600040101010101" charset="-122"/>
            </a:endParaRPr>
          </a:p>
          <a:p>
            <a:r>
              <a:rPr lang="zh-CN" altLang="en-US" sz="2000">
                <a:latin typeface="华文中宋" panose="02010600040101010101" charset="-122"/>
                <a:ea typeface="华文中宋" panose="02010600040101010101" charset="-122"/>
              </a:rPr>
              <a:t>回看血泪相和流。黄埃散漫风萧索，云栈萦纡登剑阁。</a:t>
            </a:r>
            <a:endParaRPr lang="zh-CN" altLang="en-US" sz="2000">
              <a:latin typeface="华文中宋" panose="02010600040101010101" charset="-122"/>
              <a:ea typeface="华文中宋" panose="02010600040101010101" charset="-122"/>
            </a:endParaRPr>
          </a:p>
          <a:p>
            <a:pPr algn="r"/>
            <a:r>
              <a:rPr lang="en-US" altLang="zh-CN" sz="2000">
                <a:latin typeface="华文中宋" panose="02010600040101010101" charset="-122"/>
                <a:ea typeface="华文中宋" panose="02010600040101010101" charset="-122"/>
              </a:rPr>
              <a:t>——</a:t>
            </a:r>
            <a:r>
              <a:rPr lang="zh-CN" altLang="en-US" sz="2000">
                <a:latin typeface="华文中宋" panose="02010600040101010101" charset="-122"/>
                <a:ea typeface="华文中宋" panose="02010600040101010101" charset="-122"/>
              </a:rPr>
              <a:t>白居易《长恨歌》</a:t>
            </a:r>
            <a:endParaRPr lang="zh-CN" altLang="en-US" sz="2000">
              <a:latin typeface="华文中宋" panose="02010600040101010101" charset="-122"/>
              <a:ea typeface="华文中宋" panose="02010600040101010101" charset="-122"/>
            </a:endParaRPr>
          </a:p>
        </p:txBody>
      </p:sp>
      <p:sp>
        <p:nvSpPr>
          <p:cNvPr id="7" name="文本框 6"/>
          <p:cNvSpPr txBox="1"/>
          <p:nvPr/>
        </p:nvSpPr>
        <p:spPr>
          <a:xfrm>
            <a:off x="3810635" y="5826760"/>
            <a:ext cx="7907655" cy="706755"/>
          </a:xfrm>
          <a:prstGeom prst="rect">
            <a:avLst/>
          </a:prstGeom>
          <a:noFill/>
        </p:spPr>
        <p:txBody>
          <a:bodyPr wrap="square" rtlCol="0" anchor="t">
            <a:spAutoFit/>
          </a:bodyPr>
          <a:lstStyle/>
          <a:p>
            <a:r>
              <a:rPr lang="zh-CN" altLang="en-US" sz="2000">
                <a:latin typeface="华文中宋" panose="02010600040101010101" charset="-122"/>
                <a:ea typeface="华文中宋" panose="02010600040101010101" charset="-122"/>
              </a:rPr>
              <a:t>开元之季，天宝以来，法令弛坏，兼并之弊，有逾于汉成、哀之间。</a:t>
            </a:r>
            <a:endParaRPr lang="zh-CN" altLang="en-US" sz="2000">
              <a:latin typeface="华文中宋" panose="02010600040101010101" charset="-122"/>
              <a:ea typeface="华文中宋" panose="02010600040101010101" charset="-122"/>
            </a:endParaRPr>
          </a:p>
          <a:p>
            <a:pPr algn="r"/>
            <a:r>
              <a:rPr lang="en-US" altLang="zh-CN" sz="2000">
                <a:latin typeface="华文中宋" panose="02010600040101010101" charset="-122"/>
                <a:ea typeface="华文中宋" panose="02010600040101010101" charset="-122"/>
              </a:rPr>
              <a:t>——</a:t>
            </a:r>
            <a:r>
              <a:rPr lang="zh-CN" altLang="en-US" sz="2000">
                <a:latin typeface="华文中宋" panose="02010600040101010101" charset="-122"/>
                <a:ea typeface="华文中宋" panose="02010600040101010101" charset="-122"/>
              </a:rPr>
              <a:t>《通典》</a:t>
            </a:r>
            <a:endParaRPr lang="zh-CN" altLang="en-US" sz="2000">
              <a:latin typeface="华文中宋" panose="02010600040101010101" charset="-122"/>
              <a:ea typeface="华文中宋" panose="02010600040101010101" charset="-122"/>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22300" y="534035"/>
            <a:ext cx="3027680" cy="583565"/>
          </a:xfrm>
          <a:prstGeom prst="rect">
            <a:avLst/>
          </a:prstGeom>
          <a:noFill/>
        </p:spPr>
        <p:txBody>
          <a:bodyPr wrap="none" rtlCol="0" anchor="t">
            <a:spAutoFit/>
          </a:bodyPr>
          <a:lstStyle/>
          <a:p>
            <a:r>
              <a:rPr lang="zh-CN" altLang="en-US" sz="3200">
                <a:solidFill>
                  <a:schemeClr val="accent1"/>
                </a:solidFill>
                <a:latin typeface="方正粗黑宋简体" panose="02000000000000000000" charset="-122"/>
                <a:ea typeface="方正粗黑宋简体" panose="02000000000000000000" charset="-122"/>
                <a:sym typeface="+mn-ea"/>
              </a:rPr>
              <a:t>二、高超的技艺</a:t>
            </a:r>
            <a:endParaRPr lang="zh-CN" altLang="en-US" sz="3200">
              <a:solidFill>
                <a:schemeClr val="accent1"/>
              </a:solidFill>
              <a:latin typeface="方正粗黑宋简体" panose="02000000000000000000" charset="-122"/>
              <a:ea typeface="方正粗黑宋简体" panose="02000000000000000000" charset="-122"/>
              <a:sym typeface="+mn-ea"/>
            </a:endParaRPr>
          </a:p>
        </p:txBody>
      </p:sp>
      <p:pic>
        <p:nvPicPr>
          <p:cNvPr id="16" name="图片 15" descr="t0175f8cf2823b68e21.jpg"/>
          <p:cNvPicPr>
            <a:picLocks noChangeAspect="1"/>
          </p:cNvPicPr>
          <p:nvPr/>
        </p:nvPicPr>
        <p:blipFill>
          <a:blip r:embed="rId1">
            <a:clrChange>
              <a:clrFrom>
                <a:srgbClr val="FEFEFE"/>
              </a:clrFrom>
              <a:clrTo>
                <a:srgbClr val="FEFEFE">
                  <a:alpha val="0"/>
                </a:srgbClr>
              </a:clrTo>
            </a:clrChange>
          </a:blip>
          <a:srcRect t="2857" b="2857"/>
          <a:stretch>
            <a:fillRect/>
          </a:stretch>
        </p:blipFill>
        <p:spPr>
          <a:xfrm>
            <a:off x="622300" y="1252855"/>
            <a:ext cx="5697855" cy="2664460"/>
          </a:xfrm>
          <a:prstGeom prst="rect">
            <a:avLst/>
          </a:prstGeom>
        </p:spPr>
      </p:pic>
      <p:pic>
        <p:nvPicPr>
          <p:cNvPr id="40" name="图片 39"/>
          <p:cNvPicPr>
            <a:picLocks noChangeAspect="1"/>
          </p:cNvPicPr>
          <p:nvPr/>
        </p:nvPicPr>
        <p:blipFill>
          <a:blip r:embed="rId2">
            <a:clrChange>
              <a:clrFrom>
                <a:srgbClr val="FFFFFF"/>
              </a:clrFrom>
              <a:clrTo>
                <a:srgbClr val="FFFFFF">
                  <a:alpha val="0"/>
                </a:srgbClr>
              </a:clrTo>
            </a:clrChange>
          </a:blip>
          <a:stretch>
            <a:fillRect/>
          </a:stretch>
        </p:blipFill>
        <p:spPr>
          <a:xfrm>
            <a:off x="8197857" y="1273363"/>
            <a:ext cx="2443176" cy="2623015"/>
          </a:xfrm>
          <a:prstGeom prst="rect">
            <a:avLst/>
          </a:prstGeom>
        </p:spPr>
      </p:pic>
      <p:sp>
        <p:nvSpPr>
          <p:cNvPr id="3" name="文本框 2"/>
          <p:cNvSpPr txBox="1"/>
          <p:nvPr/>
        </p:nvSpPr>
        <p:spPr>
          <a:xfrm>
            <a:off x="7786370" y="4311650"/>
            <a:ext cx="3267710" cy="1999615"/>
          </a:xfrm>
          <a:prstGeom prst="rect">
            <a:avLst/>
          </a:prstGeom>
          <a:noFill/>
        </p:spPr>
        <p:txBody>
          <a:bodyPr wrap="square" rtlCol="0" anchor="t">
            <a:spAutoFit/>
          </a:bodyPr>
          <a:lstStyle/>
          <a:p>
            <a:r>
              <a:rPr lang="en-US" altLang="zh-CN" sz="2000" dirty="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唐三彩</a:t>
            </a:r>
            <a:r>
              <a:rPr lang="zh-CN" altLang="en-US" sz="2000" dirty="0">
                <a:solidFill>
                  <a:schemeClr val="tx1"/>
                </a:solidFill>
                <a:latin typeface="楷体" panose="02010609060101010101" charset="-122"/>
                <a:ea typeface="楷体" panose="02010609060101010101" charset="-122"/>
                <a:cs typeface="楷体" panose="02010609060101010101" charset="-122"/>
                <a:sym typeface="+mn-ea"/>
              </a:rPr>
              <a:t>，盛行于唐代的一种低温釉陶器，釉彩以黄、绿、白三色为主，所以人们习惯称之为“唐三彩”。古人多用于殉葬，今人热衷于文房陈设。</a:t>
            </a: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759460" y="4154805"/>
            <a:ext cx="5325110" cy="2306955"/>
          </a:xfrm>
          <a:prstGeom prst="rect">
            <a:avLst/>
          </a:prstGeom>
          <a:noFill/>
        </p:spPr>
        <p:txBody>
          <a:bodyPr wrap="square" rtlCol="0" anchor="t">
            <a:spAutoFit/>
          </a:bodyPr>
          <a:lstStyle/>
          <a:p>
            <a:r>
              <a:rPr lang="en-US" altLang="zh-CN" sz="2000" dirty="0">
                <a:latin typeface="楷体" panose="02010609060101010101" charset="-122"/>
                <a:ea typeface="楷体" panose="02010609060101010101" charset="-122"/>
                <a:cs typeface="楷体" panose="02010609060101010101" charset="-122"/>
                <a:sym typeface="+mn-ea"/>
              </a:rPr>
              <a:t>   </a:t>
            </a:r>
            <a:r>
              <a:rPr lang="en-US" altLang="zh-CN" sz="2400" b="1" dirty="0">
                <a:solidFill>
                  <a:srgbClr val="FF0000"/>
                </a:solidFill>
                <a:latin typeface="楷体" panose="02010609060101010101" charset="-122"/>
                <a:ea typeface="楷体" panose="02010609060101010101" charset="-122"/>
                <a:cs typeface="楷体" panose="02010609060101010101" charset="-122"/>
                <a:sym typeface="+mn-ea"/>
              </a:rPr>
              <a:t> </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曲辕犁</a:t>
            </a:r>
            <a:r>
              <a:rPr lang="zh-CN" altLang="en-US" sz="2000" dirty="0">
                <a:latin typeface="楷体" panose="02010609060101010101" charset="-122"/>
                <a:ea typeface="楷体" panose="02010609060101010101" charset="-122"/>
                <a:cs typeface="楷体" panose="02010609060101010101" charset="-122"/>
                <a:sym typeface="+mn-ea"/>
              </a:rPr>
              <a:t>又称江东犁。和以前的耕犁相比，有几处重大改进</a:t>
            </a:r>
            <a:r>
              <a:rPr lang="en-US" altLang="zh-CN" sz="2000" dirty="0">
                <a:latin typeface="楷体" panose="02010609060101010101" charset="-122"/>
                <a:ea typeface="楷体" panose="02010609060101010101" charset="-122"/>
                <a:cs typeface="楷体" panose="02010609060101010101" charset="-122"/>
                <a:sym typeface="+mn-ea"/>
              </a:rPr>
              <a:t>:</a:t>
            </a:r>
            <a:r>
              <a:rPr lang="zh-CN" altLang="en-US" sz="2000" dirty="0">
                <a:latin typeface="楷体" panose="02010609060101010101" charset="-122"/>
                <a:ea typeface="楷体" panose="02010609060101010101" charset="-122"/>
                <a:cs typeface="楷体" panose="02010609060101010101" charset="-122"/>
                <a:sym typeface="+mn-ea"/>
              </a:rPr>
              <a:t>首先是将长直辕改为短曲辕，并加装犁评，可以调节耕作的深浅；三是改进犁壁。这样不仅使犁架变小变轻，而且便于调头和转弯，操作灵活，节省人力和畜力。这种犁成为当时最先进的耕具，在江南水田地方推广。至此，耕犁基本定型。</a:t>
            </a:r>
            <a:endParaRPr lang="zh-CN" altLang="en-US" sz="2000" dirty="0">
              <a:latin typeface="楷体" panose="02010609060101010101" charset="-122"/>
              <a:ea typeface="楷体" panose="02010609060101010101" charset="-122"/>
              <a:cs typeface="楷体" panose="02010609060101010101" charset="-122"/>
              <a:sym typeface="+mn-ea"/>
            </a:endParaRPr>
          </a:p>
        </p:txBody>
      </p:sp>
      <p:sp>
        <p:nvSpPr>
          <p:cNvPr id="6" name="矩形 5"/>
          <p:cNvSpPr/>
          <p:nvPr/>
        </p:nvSpPr>
        <p:spPr>
          <a:xfrm>
            <a:off x="622300" y="4147820"/>
            <a:ext cx="5598795" cy="2313940"/>
          </a:xfrm>
          <a:prstGeom prst="rect">
            <a:avLst/>
          </a:prstGeom>
          <a:noFill/>
          <a:ln w="1905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590790" y="4154805"/>
            <a:ext cx="3658235" cy="2312670"/>
          </a:xfrm>
          <a:prstGeom prst="rect">
            <a:avLst/>
          </a:prstGeom>
          <a:noFill/>
          <a:ln w="1905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e280ce21c59046b8d7efb1044962330"/>
          <p:cNvPicPr>
            <a:picLocks noChangeAspect="1"/>
          </p:cNvPicPr>
          <p:nvPr/>
        </p:nvPicPr>
        <p:blipFill>
          <a:blip r:embed="rId1"/>
          <a:stretch>
            <a:fillRect/>
          </a:stretch>
        </p:blipFill>
        <p:spPr>
          <a:xfrm>
            <a:off x="591185" y="572135"/>
            <a:ext cx="10985500" cy="5713095"/>
          </a:xfrm>
          <a:prstGeom prst="rect">
            <a:avLst/>
          </a:prstGeom>
        </p:spPr>
      </p:pic>
      <p:sp>
        <p:nvSpPr>
          <p:cNvPr id="2" name="文本框 1"/>
          <p:cNvSpPr txBox="1"/>
          <p:nvPr/>
        </p:nvSpPr>
        <p:spPr>
          <a:xfrm>
            <a:off x="591185" y="676275"/>
            <a:ext cx="2247265" cy="645160"/>
          </a:xfrm>
          <a:prstGeom prst="rect">
            <a:avLst/>
          </a:prstGeom>
          <a:noFill/>
        </p:spPr>
        <p:txBody>
          <a:bodyPr wrap="square" rtlCol="0">
            <a:spAutoFit/>
          </a:bodyPr>
          <a:lstStyle/>
          <a:p>
            <a:r>
              <a:rPr lang="zh-CN" altLang="en-US" sz="3600">
                <a:latin typeface="方正粗黑宋简体" panose="02000000000000000000" charset="-122"/>
                <a:ea typeface="方正粗黑宋简体" panose="02000000000000000000" charset="-122"/>
              </a:rPr>
              <a:t>学习目标</a:t>
            </a:r>
            <a:endParaRPr lang="zh-CN" altLang="en-US" sz="3600">
              <a:latin typeface="方正粗黑宋简体" panose="02000000000000000000" charset="-122"/>
              <a:ea typeface="方正粗黑宋简体" panose="02000000000000000000" charset="-122"/>
            </a:endParaRPr>
          </a:p>
        </p:txBody>
      </p:sp>
      <p:sp>
        <p:nvSpPr>
          <p:cNvPr id="3" name="文本框 2"/>
          <p:cNvSpPr txBox="1"/>
          <p:nvPr/>
        </p:nvSpPr>
        <p:spPr>
          <a:xfrm>
            <a:off x="591185" y="1406525"/>
            <a:ext cx="5445760" cy="4892675"/>
          </a:xfrm>
          <a:prstGeom prst="rect">
            <a:avLst/>
          </a:prstGeom>
          <a:noFill/>
        </p:spPr>
        <p:txBody>
          <a:bodyPr wrap="square" rtlCol="0">
            <a:spAutoFit/>
          </a:bodyPr>
          <a:lstStyle/>
          <a:p>
            <a:pPr marL="342900" indent="-342900" fontAlgn="auto">
              <a:buClr>
                <a:srgbClr val="3C6478"/>
              </a:buClr>
              <a:buFont typeface="Wingdings" panose="05000000000000000000" charset="0"/>
              <a:buChar char="u"/>
            </a:pPr>
            <a:r>
              <a:rPr lang="zh-CN" altLang="en-US" sz="2400">
                <a:solidFill>
                  <a:schemeClr val="tx1"/>
                </a:solidFill>
                <a:uFillTx/>
                <a:latin typeface="楷体" panose="02010609060101010101" charset="-122"/>
                <a:ea typeface="楷体" panose="02010609060101010101" charset="-122"/>
                <a:cs typeface="楷体" panose="02010609060101010101" charset="-122"/>
              </a:rPr>
              <a:t>通过分析文字、图片等史料，了解隋唐时期社会稳定、经济发展、文化昌盛的盛世局面，理解其对维护统一多民族封建国家发展的作用增强民族自豪感。</a:t>
            </a:r>
            <a:endParaRPr lang="zh-CN" altLang="en-US" sz="2400">
              <a:solidFill>
                <a:schemeClr val="tx1"/>
              </a:solidFill>
              <a:uFillTx/>
              <a:latin typeface="楷体" panose="02010609060101010101" charset="-122"/>
              <a:ea typeface="楷体" panose="02010609060101010101" charset="-122"/>
              <a:cs typeface="楷体" panose="02010609060101010101" charset="-122"/>
            </a:endParaRPr>
          </a:p>
          <a:p>
            <a:pPr marL="342900" indent="-342900" fontAlgn="auto">
              <a:buClr>
                <a:srgbClr val="3C6478"/>
              </a:buClr>
              <a:buFont typeface="Wingdings" panose="05000000000000000000" charset="0"/>
              <a:buChar char="u"/>
            </a:pPr>
            <a:r>
              <a:rPr lang="zh-CN" altLang="en-US" sz="2400">
                <a:solidFill>
                  <a:schemeClr val="tx1"/>
                </a:solidFill>
                <a:uFillTx/>
                <a:latin typeface="楷体" panose="02010609060101010101" charset="-122"/>
                <a:ea typeface="楷体" panose="02010609060101010101" charset="-122"/>
                <a:cs typeface="楷体" panose="02010609060101010101" charset="-122"/>
              </a:rPr>
              <a:t>了解隋唐至五代十国政权更迭的基本史实，通过史料，理解隋唐兴亡的原因以及五代十国时期蕴含的统一趋势。</a:t>
            </a:r>
            <a:endParaRPr lang="zh-CN" altLang="en-US" sz="2400">
              <a:solidFill>
                <a:schemeClr val="tx1"/>
              </a:solidFill>
              <a:uFillTx/>
              <a:latin typeface="楷体" panose="02010609060101010101" charset="-122"/>
              <a:ea typeface="楷体" panose="02010609060101010101" charset="-122"/>
              <a:cs typeface="楷体" panose="02010609060101010101" charset="-122"/>
            </a:endParaRPr>
          </a:p>
          <a:p>
            <a:pPr marL="342900" indent="-342900" fontAlgn="auto">
              <a:buClr>
                <a:srgbClr val="3C6478"/>
              </a:buClr>
              <a:buFont typeface="Wingdings" panose="05000000000000000000" charset="0"/>
              <a:buChar char="u"/>
            </a:pPr>
            <a:r>
              <a:rPr lang="zh-CN" altLang="en-US" sz="2400">
                <a:solidFill>
                  <a:schemeClr val="tx1"/>
                </a:solidFill>
                <a:uFillTx/>
                <a:latin typeface="楷体" panose="02010609060101010101" charset="-122"/>
                <a:ea typeface="楷体" panose="02010609060101010101" charset="-122"/>
                <a:cs typeface="楷体" panose="02010609060101010101" charset="-122"/>
              </a:rPr>
              <a:t>通过学习隋唐时期民族交往的史实，理解隋唐时期开放、包容的民族政策推动了统一多民族封建国家的发展，树立</a:t>
            </a:r>
            <a:r>
              <a:rPr lang="en-US" altLang="zh-CN" sz="2400">
                <a:solidFill>
                  <a:schemeClr val="tx1"/>
                </a:solidFill>
                <a:uFillTx/>
                <a:latin typeface="楷体" panose="02010609060101010101" charset="-122"/>
                <a:ea typeface="楷体" panose="02010609060101010101" charset="-122"/>
                <a:cs typeface="楷体" panose="02010609060101010101" charset="-122"/>
              </a:rPr>
              <a:t>“</a:t>
            </a:r>
            <a:r>
              <a:rPr lang="zh-CN" altLang="en-US" sz="2400">
                <a:solidFill>
                  <a:schemeClr val="tx1"/>
                </a:solidFill>
                <a:uFillTx/>
                <a:latin typeface="楷体" panose="02010609060101010101" charset="-122"/>
                <a:ea typeface="楷体" panose="02010609060101010101" charset="-122"/>
                <a:cs typeface="楷体" panose="02010609060101010101" charset="-122"/>
              </a:rPr>
              <a:t>民族共同体</a:t>
            </a:r>
            <a:r>
              <a:rPr lang="en-US" altLang="zh-CN" sz="2400">
                <a:solidFill>
                  <a:schemeClr val="tx1"/>
                </a:solidFill>
                <a:uFillTx/>
                <a:latin typeface="楷体" panose="02010609060101010101" charset="-122"/>
                <a:ea typeface="楷体" panose="02010609060101010101" charset="-122"/>
                <a:cs typeface="楷体" panose="02010609060101010101" charset="-122"/>
              </a:rPr>
              <a:t>”</a:t>
            </a:r>
            <a:r>
              <a:rPr lang="zh-CN" altLang="en-US" sz="2400">
                <a:solidFill>
                  <a:schemeClr val="tx1"/>
                </a:solidFill>
                <a:uFillTx/>
                <a:latin typeface="楷体" panose="02010609060101010101" charset="-122"/>
                <a:ea typeface="楷体" panose="02010609060101010101" charset="-122"/>
                <a:cs typeface="楷体" panose="02010609060101010101" charset="-122"/>
              </a:rPr>
              <a:t>意识，维护民族统一、国家和平。</a:t>
            </a:r>
            <a:endParaRPr lang="zh-CN" altLang="en-US" sz="2400">
              <a:solidFill>
                <a:schemeClr val="tx1"/>
              </a:solidFill>
              <a:uFillTx/>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6607175" y="676275"/>
            <a:ext cx="736600" cy="1464945"/>
          </a:xfrm>
          <a:prstGeom prst="rect">
            <a:avLst/>
          </a:prstGeom>
          <a:noFill/>
        </p:spPr>
        <p:txBody>
          <a:bodyPr vert="eaVert" wrap="square" rtlCol="0">
            <a:spAutoFit/>
          </a:bodyPr>
          <a:lstStyle/>
          <a:p>
            <a:r>
              <a:rPr lang="zh-CN" altLang="en-US" sz="3600">
                <a:latin typeface="方正粗黑宋简体" panose="02000000000000000000" charset="-122"/>
                <a:ea typeface="方正粗黑宋简体" panose="02000000000000000000" charset="-122"/>
              </a:rPr>
              <a:t>目   录</a:t>
            </a:r>
            <a:endParaRPr lang="zh-CN" altLang="en-US" sz="3600">
              <a:latin typeface="方正粗黑宋简体" panose="02000000000000000000" charset="-122"/>
              <a:ea typeface="方正粗黑宋简体" panose="02000000000000000000" charset="-122"/>
            </a:endParaRPr>
          </a:p>
        </p:txBody>
      </p:sp>
      <p:pic>
        <p:nvPicPr>
          <p:cNvPr id="7" name="图片 6"/>
          <p:cNvPicPr>
            <a:picLocks noChangeAspect="1"/>
          </p:cNvPicPr>
          <p:nvPr>
            <p:custDataLst>
              <p:tags r:id="rId2"/>
            </p:custDataLst>
          </p:nvPr>
        </p:nvPicPr>
        <p:blipFill>
          <a:blip r:embed="rId3"/>
          <a:stretch>
            <a:fillRect/>
          </a:stretch>
        </p:blipFill>
        <p:spPr>
          <a:xfrm>
            <a:off x="7526645" y="1035685"/>
            <a:ext cx="1408430" cy="746125"/>
          </a:xfrm>
          <a:prstGeom prst="rect">
            <a:avLst/>
          </a:prstGeom>
        </p:spPr>
      </p:pic>
      <p:pic>
        <p:nvPicPr>
          <p:cNvPr id="16" name="图片 15"/>
          <p:cNvPicPr>
            <a:picLocks noChangeAspect="1"/>
          </p:cNvPicPr>
          <p:nvPr>
            <p:custDataLst>
              <p:tags r:id="rId4"/>
            </p:custDataLst>
          </p:nvPr>
        </p:nvPicPr>
        <p:blipFill>
          <a:blip r:embed="rId3"/>
          <a:stretch>
            <a:fillRect/>
          </a:stretch>
        </p:blipFill>
        <p:spPr>
          <a:xfrm>
            <a:off x="7526645" y="2045970"/>
            <a:ext cx="1408430" cy="746125"/>
          </a:xfrm>
          <a:prstGeom prst="rect">
            <a:avLst/>
          </a:prstGeom>
        </p:spPr>
      </p:pic>
      <p:pic>
        <p:nvPicPr>
          <p:cNvPr id="18" name="图片 17"/>
          <p:cNvPicPr>
            <a:picLocks noChangeAspect="1"/>
          </p:cNvPicPr>
          <p:nvPr>
            <p:custDataLst>
              <p:tags r:id="rId5"/>
            </p:custDataLst>
          </p:nvPr>
        </p:nvPicPr>
        <p:blipFill>
          <a:blip r:embed="rId3"/>
          <a:stretch>
            <a:fillRect/>
          </a:stretch>
        </p:blipFill>
        <p:spPr>
          <a:xfrm>
            <a:off x="7526645" y="3056255"/>
            <a:ext cx="1408430" cy="746125"/>
          </a:xfrm>
          <a:prstGeom prst="rect">
            <a:avLst/>
          </a:prstGeom>
        </p:spPr>
      </p:pic>
      <p:sp>
        <p:nvSpPr>
          <p:cNvPr id="19" name="文本框 18"/>
          <p:cNvSpPr txBox="1"/>
          <p:nvPr/>
        </p:nvSpPr>
        <p:spPr>
          <a:xfrm>
            <a:off x="7936230" y="1035685"/>
            <a:ext cx="589280" cy="583565"/>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noProof="0" dirty="0">
                <a:ln>
                  <a:noFill/>
                </a:ln>
                <a:solidFill>
                  <a:schemeClr val="accent6"/>
                </a:solidFill>
                <a:effectLst/>
                <a:uLnTx/>
                <a:uFillTx/>
                <a:latin typeface="Arial" panose="020B0604020202020204" pitchFamily="34" charset="0"/>
                <a:ea typeface="隶书" panose="02010509060101010101" pitchFamily="49" charset="-122"/>
                <a:cs typeface="+mn-ea"/>
                <a:sym typeface="+mn-lt"/>
              </a:rPr>
              <a:t>壹</a:t>
            </a:r>
            <a:endParaRPr lang="zh-CN" altLang="en-US" sz="3200" noProof="0" dirty="0">
              <a:ln>
                <a:noFill/>
              </a:ln>
              <a:solidFill>
                <a:schemeClr val="accent6"/>
              </a:solidFill>
              <a:effectLst/>
              <a:uLnTx/>
              <a:uFillTx/>
              <a:latin typeface="Arial" panose="020B0604020202020204" pitchFamily="34" charset="0"/>
              <a:ea typeface="隶书" panose="02010509060101010101" pitchFamily="49" charset="-122"/>
              <a:cs typeface="+mn-ea"/>
              <a:sym typeface="+mn-lt"/>
            </a:endParaRPr>
          </a:p>
        </p:txBody>
      </p:sp>
      <p:sp>
        <p:nvSpPr>
          <p:cNvPr id="20" name="文本框 19"/>
          <p:cNvSpPr txBox="1"/>
          <p:nvPr>
            <p:custDataLst>
              <p:tags r:id="rId6"/>
            </p:custDataLst>
          </p:nvPr>
        </p:nvSpPr>
        <p:spPr>
          <a:xfrm>
            <a:off x="7914630" y="2045970"/>
            <a:ext cx="610870" cy="50927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noProof="0" dirty="0">
                <a:ln>
                  <a:noFill/>
                </a:ln>
                <a:solidFill>
                  <a:schemeClr val="accent6"/>
                </a:solidFill>
                <a:effectLst/>
                <a:uLnTx/>
                <a:uFillTx/>
                <a:latin typeface="Arial" panose="020B0604020202020204" pitchFamily="34" charset="0"/>
                <a:ea typeface="隶书" panose="02010509060101010101" pitchFamily="49" charset="-122"/>
                <a:cs typeface="+mn-ea"/>
                <a:sym typeface="+mn-lt"/>
              </a:rPr>
              <a:t>贰</a:t>
            </a:r>
            <a:endParaRPr kumimoji="0" lang="zh-CN" altLang="en-US" sz="3200" b="0" i="0" u="none" strike="noStrike" kern="1200" cap="none" spc="0" normalizeH="0" noProof="0" dirty="0">
              <a:ln>
                <a:noFill/>
              </a:ln>
              <a:solidFill>
                <a:schemeClr val="accent6"/>
              </a:solidFill>
              <a:effectLst/>
              <a:uLnTx/>
              <a:uFillTx/>
              <a:latin typeface="Arial" panose="020B0604020202020204" pitchFamily="34" charset="0"/>
              <a:ea typeface="隶书" panose="02010509060101010101" pitchFamily="49" charset="-122"/>
              <a:cs typeface="+mn-ea"/>
              <a:sym typeface="+mn-lt"/>
            </a:endParaRPr>
          </a:p>
        </p:txBody>
      </p:sp>
      <p:sp>
        <p:nvSpPr>
          <p:cNvPr id="21" name="文本框 20"/>
          <p:cNvSpPr txBox="1"/>
          <p:nvPr/>
        </p:nvSpPr>
        <p:spPr>
          <a:xfrm>
            <a:off x="7936230" y="3056255"/>
            <a:ext cx="589280" cy="583565"/>
          </a:xfrm>
          <a:prstGeom prst="rect">
            <a:avLst/>
          </a:prstGeom>
          <a:noFill/>
        </p:spPr>
        <p:txBody>
          <a:bodyPr wrap="none" rtlCol="0" anchor="t">
            <a:spAutoFit/>
          </a:bodyPr>
          <a:lstStyle/>
          <a:p>
            <a:r>
              <a:rPr lang="zh-CN" altLang="en-US" sz="3200" noProof="0" dirty="0">
                <a:ln>
                  <a:noFill/>
                </a:ln>
                <a:solidFill>
                  <a:schemeClr val="accent6"/>
                </a:solidFill>
                <a:effectLst/>
                <a:uLnTx/>
                <a:uFillTx/>
                <a:latin typeface="Arial" panose="020B0604020202020204" pitchFamily="34" charset="0"/>
                <a:ea typeface="隶书" panose="02010509060101010101" pitchFamily="49" charset="-122"/>
                <a:cs typeface="+mn-ea"/>
                <a:sym typeface="+mn-lt"/>
              </a:rPr>
              <a:t>叁</a:t>
            </a:r>
            <a:endParaRPr lang="zh-CN" altLang="en-US" sz="3200" noProof="0" dirty="0">
              <a:ln>
                <a:noFill/>
              </a:ln>
              <a:solidFill>
                <a:schemeClr val="accent6"/>
              </a:solidFill>
              <a:effectLst/>
              <a:uLnTx/>
              <a:uFillTx/>
              <a:latin typeface="Arial" panose="020B0604020202020204" pitchFamily="34" charset="0"/>
              <a:ea typeface="隶书" panose="02010509060101010101" pitchFamily="49" charset="-122"/>
              <a:cs typeface="+mn-ea"/>
              <a:sym typeface="+mn-lt"/>
            </a:endParaRPr>
          </a:p>
        </p:txBody>
      </p:sp>
      <p:sp>
        <p:nvSpPr>
          <p:cNvPr id="23" name="文本框 22"/>
          <p:cNvSpPr txBox="1"/>
          <p:nvPr/>
        </p:nvSpPr>
        <p:spPr>
          <a:xfrm>
            <a:off x="9140825" y="1116965"/>
            <a:ext cx="1238250" cy="583565"/>
          </a:xfrm>
          <a:prstGeom prst="rect">
            <a:avLst/>
          </a:prstGeom>
          <a:noFill/>
        </p:spPr>
        <p:txBody>
          <a:bodyPr wrap="square" rtlCol="0">
            <a:spAutoFit/>
          </a:bodyPr>
          <a:lstStyle/>
          <a:p>
            <a:r>
              <a:rPr lang="zh-CN" altLang="en-US" sz="3200" b="1">
                <a:solidFill>
                  <a:schemeClr val="accent1"/>
                </a:solidFill>
                <a:latin typeface="楷体" panose="02010609060101010101" charset="-122"/>
                <a:ea typeface="楷体" panose="02010609060101010101" charset="-122"/>
              </a:rPr>
              <a:t>统一</a:t>
            </a:r>
            <a:endParaRPr lang="zh-CN" altLang="en-US" sz="3200" b="1">
              <a:solidFill>
                <a:schemeClr val="accent1"/>
              </a:solidFill>
              <a:latin typeface="楷体" panose="02010609060101010101" charset="-122"/>
              <a:ea typeface="楷体" panose="02010609060101010101" charset="-122"/>
            </a:endParaRPr>
          </a:p>
        </p:txBody>
      </p:sp>
      <p:sp>
        <p:nvSpPr>
          <p:cNvPr id="24" name="文本框 23"/>
          <p:cNvSpPr txBox="1"/>
          <p:nvPr/>
        </p:nvSpPr>
        <p:spPr>
          <a:xfrm>
            <a:off x="9140825" y="2127250"/>
            <a:ext cx="1097280" cy="583565"/>
          </a:xfrm>
          <a:prstGeom prst="rect">
            <a:avLst/>
          </a:prstGeom>
          <a:noFill/>
        </p:spPr>
        <p:txBody>
          <a:bodyPr wrap="square" rtlCol="0">
            <a:spAutoFit/>
          </a:bodyPr>
          <a:lstStyle/>
          <a:p>
            <a:r>
              <a:rPr lang="zh-CN" altLang="en-US" sz="3200" b="1">
                <a:solidFill>
                  <a:schemeClr val="accent1"/>
                </a:solidFill>
                <a:latin typeface="楷体" panose="02010609060101010101" charset="-122"/>
                <a:ea typeface="楷体" panose="02010609060101010101" charset="-122"/>
              </a:rPr>
              <a:t>盛世</a:t>
            </a:r>
            <a:endParaRPr lang="zh-CN" altLang="en-US" sz="3200" b="1">
              <a:solidFill>
                <a:schemeClr val="accent1"/>
              </a:solidFill>
              <a:latin typeface="楷体" panose="02010609060101010101" charset="-122"/>
              <a:ea typeface="楷体" panose="02010609060101010101" charset="-122"/>
            </a:endParaRPr>
          </a:p>
        </p:txBody>
      </p:sp>
      <p:sp>
        <p:nvSpPr>
          <p:cNvPr id="25" name="文本框 24"/>
          <p:cNvSpPr txBox="1"/>
          <p:nvPr/>
        </p:nvSpPr>
        <p:spPr>
          <a:xfrm>
            <a:off x="9140825" y="3137535"/>
            <a:ext cx="1097280" cy="583565"/>
          </a:xfrm>
          <a:prstGeom prst="rect">
            <a:avLst/>
          </a:prstGeom>
          <a:noFill/>
        </p:spPr>
        <p:txBody>
          <a:bodyPr wrap="square" rtlCol="0">
            <a:spAutoFit/>
          </a:bodyPr>
          <a:lstStyle/>
          <a:p>
            <a:r>
              <a:rPr lang="zh-CN" altLang="en-US" sz="3200" b="1">
                <a:solidFill>
                  <a:schemeClr val="accent1"/>
                </a:solidFill>
                <a:latin typeface="楷体" panose="02010609060101010101" charset="-122"/>
                <a:ea typeface="楷体" panose="02010609060101010101" charset="-122"/>
              </a:rPr>
              <a:t>分裂</a:t>
            </a:r>
            <a:endParaRPr lang="zh-CN" altLang="en-US" sz="3200" b="1">
              <a:solidFill>
                <a:schemeClr val="accent1"/>
              </a:solidFill>
              <a:latin typeface="楷体" panose="02010609060101010101" charset="-122"/>
              <a:ea typeface="楷体" panose="02010609060101010101" charset="-122"/>
            </a:endParaRPr>
          </a:p>
        </p:txBody>
      </p:sp>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617855" y="1204595"/>
            <a:ext cx="11012170" cy="4295775"/>
          </a:xfrm>
          <a:prstGeom prst="rect">
            <a:avLst/>
          </a:prstGeom>
          <a:solidFill>
            <a:srgbClr val="E2D9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4" name="文本框 3"/>
          <p:cNvSpPr txBox="1"/>
          <p:nvPr/>
        </p:nvSpPr>
        <p:spPr>
          <a:xfrm>
            <a:off x="4389120" y="5711825"/>
            <a:ext cx="3469640" cy="768350"/>
          </a:xfrm>
          <a:prstGeom prst="rect">
            <a:avLst/>
          </a:prstGeom>
          <a:noFill/>
        </p:spPr>
        <p:txBody>
          <a:bodyPr wrap="square" rtlCol="0">
            <a:spAutoFit/>
          </a:bodyPr>
          <a:lstStyle/>
          <a:p>
            <a:r>
              <a:rPr lang="zh-CN" altLang="en-US" sz="4400">
                <a:solidFill>
                  <a:srgbClr val="FF0000"/>
                </a:solidFill>
                <a:latin typeface="方正粗黑宋简体" panose="02000000000000000000" charset="-122"/>
                <a:ea typeface="方正粗黑宋简体" panose="02000000000000000000" charset="-122"/>
              </a:rPr>
              <a:t>开明</a:t>
            </a:r>
            <a:r>
              <a:rPr lang="zh-CN" altLang="en-US" sz="3200">
                <a:solidFill>
                  <a:srgbClr val="FF0000"/>
                </a:solidFill>
                <a:latin typeface="方正粗黑宋简体" panose="02000000000000000000" charset="-122"/>
                <a:ea typeface="方正粗黑宋简体" panose="02000000000000000000" charset="-122"/>
              </a:rPr>
              <a:t>的民族观念</a:t>
            </a:r>
            <a:endParaRPr lang="zh-CN" altLang="en-US" sz="3200">
              <a:solidFill>
                <a:srgbClr val="FF0000"/>
              </a:solidFill>
              <a:latin typeface="方正粗黑宋简体" panose="02000000000000000000" charset="-122"/>
              <a:ea typeface="方正粗黑宋简体" panose="02000000000000000000" charset="-122"/>
            </a:endParaRPr>
          </a:p>
        </p:txBody>
      </p:sp>
      <p:sp>
        <p:nvSpPr>
          <p:cNvPr id="5" name="文本框 4"/>
          <p:cNvSpPr txBox="1"/>
          <p:nvPr/>
        </p:nvSpPr>
        <p:spPr>
          <a:xfrm>
            <a:off x="645795" y="1315720"/>
            <a:ext cx="10984230" cy="4154170"/>
          </a:xfrm>
          <a:prstGeom prst="rect">
            <a:avLst/>
          </a:prstGeom>
          <a:noFill/>
        </p:spPr>
        <p:txBody>
          <a:bodyPr wrap="square" rtlCol="0" anchor="t">
            <a:spAutoFit/>
          </a:bodyPr>
          <a:lstStyle/>
          <a:p>
            <a:pPr fontAlgn="auto">
              <a:lnSpc>
                <a:spcPct val="100000"/>
              </a:lnSpc>
            </a:pPr>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材料一：</a:t>
            </a:r>
            <a:r>
              <a:rPr lang="zh-CN" altLang="en-US" sz="2400">
                <a:latin typeface="楷体" panose="02010609060101010101" charset="-122"/>
                <a:ea typeface="楷体" panose="02010609060101010101" charset="-122"/>
                <a:cs typeface="楷体" panose="02010609060101010101" charset="-122"/>
                <a:sym typeface="+mn-ea"/>
              </a:rPr>
              <a:t>隋唐王朝的统治者或多或少地带有少数民族的血统</a:t>
            </a: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其统治核心集团，即关陇军事贵族的主要成员，大多数也带有少数民族的血统。因而，隋唐王朝的统治者本身的民族偏见就比较少。</a:t>
            </a:r>
            <a:endParaRPr lang="zh-CN" altLang="en-US" sz="2400">
              <a:latin typeface="楷体" panose="02010609060101010101" charset="-122"/>
              <a:ea typeface="楷体" panose="02010609060101010101" charset="-122"/>
              <a:cs typeface="楷体" panose="02010609060101010101" charset="-122"/>
              <a:sym typeface="+mn-ea"/>
            </a:endParaRPr>
          </a:p>
          <a:p>
            <a:pPr algn="r" fontAlgn="auto">
              <a:lnSpc>
                <a:spcPct val="100000"/>
              </a:lnSpc>
            </a:pP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《中国大通史</a:t>
            </a: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隋唐五代上》</a:t>
            </a:r>
            <a:endParaRPr lang="zh-CN" altLang="en-US" sz="2400">
              <a:latin typeface="楷体" panose="02010609060101010101" charset="-122"/>
              <a:ea typeface="楷体" panose="02010609060101010101" charset="-122"/>
              <a:cs typeface="楷体" panose="02010609060101010101" charset="-122"/>
              <a:sym typeface="+mn-ea"/>
            </a:endParaRPr>
          </a:p>
          <a:p>
            <a:pPr algn="l" fontAlgn="auto">
              <a:lnSpc>
                <a:spcPct val="100000"/>
              </a:lnSpc>
            </a:pPr>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材料二：</a:t>
            </a:r>
            <a:r>
              <a:rPr lang="zh-CN" altLang="en-US" sz="2400">
                <a:latin typeface="楷体" panose="02010609060101010101" charset="-122"/>
                <a:ea typeface="楷体" panose="02010609060101010101" charset="-122"/>
                <a:cs typeface="楷体" panose="02010609060101010101" charset="-122"/>
                <a:sym typeface="+mn-ea"/>
              </a:rPr>
              <a:t>唐源流出于夷狄，故闺门失礼之事不以为异。</a:t>
            </a:r>
            <a:endParaRPr lang="zh-CN" altLang="en-US" sz="2400">
              <a:latin typeface="楷体" panose="02010609060101010101" charset="-122"/>
              <a:ea typeface="楷体" panose="02010609060101010101" charset="-122"/>
              <a:cs typeface="楷体" panose="02010609060101010101" charset="-122"/>
              <a:sym typeface="+mn-ea"/>
            </a:endParaRPr>
          </a:p>
          <a:p>
            <a:pPr algn="r" fontAlgn="auto">
              <a:lnSpc>
                <a:spcPct val="100000"/>
              </a:lnSpc>
            </a:pP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朱熹</a:t>
            </a:r>
            <a:endParaRPr lang="zh-CN" altLang="en-US" sz="2400">
              <a:latin typeface="楷体" panose="02010609060101010101" charset="-122"/>
              <a:ea typeface="楷体" panose="02010609060101010101" charset="-122"/>
              <a:cs typeface="楷体" panose="02010609060101010101" charset="-122"/>
              <a:sym typeface="+mn-ea"/>
            </a:endParaRPr>
          </a:p>
          <a:p>
            <a:pPr algn="l" fontAlgn="auto">
              <a:lnSpc>
                <a:spcPct val="100000"/>
              </a:lnSpc>
            </a:pPr>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材料二：</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王者视四海如一家，封域之内，皆朕赤子。</a:t>
            </a:r>
            <a:r>
              <a:rPr lang="en-US" altLang="zh-CN" sz="2400">
                <a:latin typeface="楷体" panose="02010609060101010101" charset="-122"/>
                <a:ea typeface="楷体" panose="02010609060101010101" charset="-122"/>
                <a:cs typeface="楷体" panose="02010609060101010101" charset="-122"/>
                <a:sym typeface="+mn-ea"/>
              </a:rPr>
              <a:t>”</a:t>
            </a:r>
            <a:endParaRPr lang="en-US" altLang="zh-CN" sz="2400">
              <a:latin typeface="楷体" panose="02010609060101010101" charset="-122"/>
              <a:ea typeface="楷体" panose="02010609060101010101" charset="-122"/>
              <a:cs typeface="楷体" panose="02010609060101010101" charset="-122"/>
              <a:sym typeface="+mn-ea"/>
            </a:endParaRPr>
          </a:p>
          <a:p>
            <a:pPr algn="l" fontAlgn="auto">
              <a:lnSpc>
                <a:spcPct val="100000"/>
              </a:lnSpc>
            </a:pPr>
            <a:r>
              <a:rPr lang="en-US" altLang="zh-CN" sz="2400">
                <a:latin typeface="楷体" panose="02010609060101010101" charset="-122"/>
                <a:ea typeface="楷体" panose="02010609060101010101" charset="-122"/>
                <a:cs typeface="楷体" panose="02010609060101010101" charset="-122"/>
                <a:sym typeface="+mn-ea"/>
              </a:rPr>
              <a:t>        “</a:t>
            </a:r>
            <a:r>
              <a:rPr lang="zh-CN" altLang="en-US" sz="2400">
                <a:latin typeface="楷体" panose="02010609060101010101" charset="-122"/>
                <a:ea typeface="楷体" panose="02010609060101010101" charset="-122"/>
                <a:cs typeface="楷体" panose="02010609060101010101" charset="-122"/>
                <a:sym typeface="+mn-ea"/>
              </a:rPr>
              <a:t>自古皆贵中华贱夷狄，朕独爱之如一，故其种落皆依朕如父母。</a:t>
            </a:r>
            <a:r>
              <a:rPr lang="en-US" altLang="zh-CN" sz="2400">
                <a:latin typeface="楷体" panose="02010609060101010101" charset="-122"/>
                <a:ea typeface="楷体" panose="02010609060101010101" charset="-122"/>
                <a:cs typeface="楷体" panose="02010609060101010101" charset="-122"/>
                <a:sym typeface="+mn-ea"/>
              </a:rPr>
              <a:t>”</a:t>
            </a:r>
            <a:endParaRPr lang="zh-CN" altLang="en-US" sz="2400">
              <a:latin typeface="楷体" panose="02010609060101010101" charset="-122"/>
              <a:ea typeface="楷体" panose="02010609060101010101" charset="-122"/>
              <a:cs typeface="楷体" panose="02010609060101010101" charset="-122"/>
              <a:sym typeface="+mn-ea"/>
            </a:endParaRPr>
          </a:p>
          <a:p>
            <a:pPr algn="l" fontAlgn="auto">
              <a:lnSpc>
                <a:spcPct val="100000"/>
              </a:lnSpc>
            </a:pPr>
            <a:r>
              <a:rPr lang="en-US" altLang="zh-CN"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夷狄亦人耳，其情与中夏不殊。人主患德泽不加，不必猜忌异类。盖德泽洽，则四夷可使如一家；猜忌多，则骨肉不免为仇敌。</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algn="r" fontAlgn="auto">
              <a:lnSpc>
                <a:spcPct val="100000"/>
              </a:lnSpc>
            </a:pP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李世民</a:t>
            </a:r>
            <a:endParaRPr lang="zh-CN" altLang="en-US" sz="2400">
              <a:solidFill>
                <a:schemeClr val="tx1"/>
              </a:solidFill>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618490" y="478790"/>
            <a:ext cx="4653280" cy="583565"/>
          </a:xfrm>
          <a:prstGeom prst="rect">
            <a:avLst/>
          </a:prstGeom>
          <a:noFill/>
        </p:spPr>
        <p:txBody>
          <a:bodyPr wrap="none" rtlCol="0" anchor="t">
            <a:spAutoFit/>
          </a:bodyPr>
          <a:lstStyle/>
          <a:p>
            <a:r>
              <a:rPr lang="zh-CN" altLang="en-US" sz="3200">
                <a:solidFill>
                  <a:schemeClr val="accent1"/>
                </a:solidFill>
                <a:latin typeface="方正粗黑宋简体" panose="02000000000000000000" charset="-122"/>
                <a:ea typeface="方正粗黑宋简体" panose="02000000000000000000" charset="-122"/>
                <a:sym typeface="+mn-ea"/>
              </a:rPr>
              <a:t>三、边疆开拓与民族关系</a:t>
            </a:r>
            <a:endParaRPr lang="zh-CN" altLang="en-US" sz="3200">
              <a:solidFill>
                <a:schemeClr val="accent1"/>
              </a:solidFill>
              <a:latin typeface="方正粗黑宋简体" panose="02000000000000000000" charset="-122"/>
              <a:ea typeface="方正粗黑宋简体" panose="02000000000000000000" charset="-122"/>
              <a:sym typeface="+mn-ea"/>
            </a:endParaRPr>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4000" r="-4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rcRect l="129" t="877" r="508" b="8697"/>
          <a:stretch>
            <a:fillRect/>
          </a:stretch>
        </p:blipFill>
        <p:spPr>
          <a:xfrm>
            <a:off x="424180" y="1887220"/>
            <a:ext cx="6268720" cy="4125595"/>
          </a:xfrm>
          <a:prstGeom prst="rect">
            <a:avLst/>
          </a:prstGeom>
        </p:spPr>
      </p:pic>
      <p:pic>
        <p:nvPicPr>
          <p:cNvPr id="16" name="图片 15"/>
          <p:cNvPicPr>
            <a:picLocks noChangeAspect="1"/>
          </p:cNvPicPr>
          <p:nvPr userDrawn="1">
            <p:custDataLst>
              <p:tags r:id="rId3"/>
            </p:custDataLst>
          </p:nvPr>
        </p:nvPicPr>
        <p:blipFill rotWithShape="1">
          <a:blip r:embed="rId4"/>
          <a:srcRect/>
          <a:stretch>
            <a:fillRect/>
          </a:stretch>
        </p:blipFill>
        <p:spPr>
          <a:xfrm>
            <a:off x="10925175" y="0"/>
            <a:ext cx="1266825" cy="1093470"/>
          </a:xfrm>
          <a:prstGeom prst="rect">
            <a:avLst/>
          </a:prstGeom>
        </p:spPr>
      </p:pic>
      <p:sp>
        <p:nvSpPr>
          <p:cNvPr id="3" name="任意多边形: 形状 27"/>
          <p:cNvSpPr/>
          <p:nvPr>
            <p:custDataLst>
              <p:tags r:id="rId5"/>
            </p:custDataLst>
          </p:nvPr>
        </p:nvSpPr>
        <p:spPr>
          <a:xfrm rot="10800000">
            <a:off x="5991225" y="1395730"/>
            <a:ext cx="209550" cy="256540"/>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2" name="任意多边形: 形状 28"/>
          <p:cNvSpPr/>
          <p:nvPr>
            <p:custDataLst>
              <p:tags r:id="rId6"/>
            </p:custDataLst>
          </p:nvPr>
        </p:nvSpPr>
        <p:spPr>
          <a:xfrm rot="10800000">
            <a:off x="5781675" y="1395730"/>
            <a:ext cx="209550" cy="256540"/>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FFFFF"/>
              </a:solidFill>
              <a:latin typeface="隶书" panose="02010509060101010101" pitchFamily="49" charset="-122"/>
              <a:ea typeface="隶书" panose="02010509060101010101" pitchFamily="49" charset="-122"/>
            </a:endParaRPr>
          </a:p>
        </p:txBody>
      </p:sp>
      <p:cxnSp>
        <p:nvCxnSpPr>
          <p:cNvPr id="11" name="直接连接符 10"/>
          <p:cNvCxnSpPr/>
          <p:nvPr>
            <p:custDataLst>
              <p:tags r:id="rId7"/>
            </p:custDataLst>
          </p:nvPr>
        </p:nvCxnSpPr>
        <p:spPr>
          <a:xfrm flipV="1">
            <a:off x="450850" y="1522730"/>
            <a:ext cx="4753610" cy="1905"/>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7" name="矩形 26"/>
          <p:cNvSpPr>
            <a:spLocks noChangeAspect="1"/>
          </p:cNvSpPr>
          <p:nvPr>
            <p:custDataLst>
              <p:tags r:id="rId8"/>
            </p:custDataLst>
          </p:nvPr>
        </p:nvSpPr>
        <p:spPr>
          <a:xfrm>
            <a:off x="6948805" y="715010"/>
            <a:ext cx="4507865" cy="1172845"/>
          </a:xfrm>
          <a:prstGeom prst="rect">
            <a:avLst/>
          </a:prstGeom>
          <a:noFill/>
          <a:ln w="19050">
            <a:solidFill>
              <a:srgbClr val="3C6478">
                <a:alpha val="84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28" name="等腰三角形 27"/>
          <p:cNvSpPr/>
          <p:nvPr>
            <p:custDataLst>
              <p:tags r:id="rId9"/>
            </p:custDataLst>
          </p:nvPr>
        </p:nvSpPr>
        <p:spPr>
          <a:xfrm>
            <a:off x="11008360" y="624840"/>
            <a:ext cx="200660" cy="172720"/>
          </a:xfrm>
          <a:prstGeom prst="triangle">
            <a:avLst/>
          </a:prstGeom>
          <a:pattFill prst="dkHorz">
            <a:fgClr>
              <a:srgbClr val="3C6478"/>
            </a:fgClr>
            <a:bgClr>
              <a:srgbClr val="D9D9D9"/>
            </a:bgClr>
          </a:pattFill>
          <a:ln>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29" name="等腰三角形 28"/>
          <p:cNvSpPr/>
          <p:nvPr>
            <p:custDataLst>
              <p:tags r:id="rId10"/>
            </p:custDataLst>
          </p:nvPr>
        </p:nvSpPr>
        <p:spPr>
          <a:xfrm flipV="1">
            <a:off x="10801350" y="624840"/>
            <a:ext cx="200660" cy="172720"/>
          </a:xfrm>
          <a:prstGeom prst="triangle">
            <a:avLst/>
          </a:prstGeom>
          <a:pattFill prst="wdDnDiag">
            <a:fgClr>
              <a:srgbClr val="753261"/>
            </a:fgClr>
            <a:bgClr>
              <a:srgbClr val="D9D9D9"/>
            </a:bgClr>
          </a:pattFill>
          <a:ln>
            <a:solidFill>
              <a:srgbClr val="753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30" name="等腰三角形 29"/>
          <p:cNvSpPr/>
          <p:nvPr>
            <p:custDataLst>
              <p:tags r:id="rId11"/>
            </p:custDataLst>
          </p:nvPr>
        </p:nvSpPr>
        <p:spPr>
          <a:xfrm>
            <a:off x="10593705" y="624840"/>
            <a:ext cx="200660" cy="172720"/>
          </a:xfrm>
          <a:prstGeom prst="triangle">
            <a:avLst/>
          </a:prstGeom>
          <a:pattFill prst="wdUpDiag">
            <a:fgClr>
              <a:srgbClr val="3C6478"/>
            </a:fgClr>
            <a:bgClr>
              <a:srgbClr val="D9D9D9"/>
            </a:bgClr>
          </a:pattFill>
          <a:ln>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31" name="文本框 30"/>
          <p:cNvSpPr txBox="1"/>
          <p:nvPr>
            <p:custDataLst>
              <p:tags r:id="rId12"/>
            </p:custDataLst>
          </p:nvPr>
        </p:nvSpPr>
        <p:spPr>
          <a:xfrm>
            <a:off x="6948805" y="714375"/>
            <a:ext cx="4507865" cy="1172845"/>
          </a:xfrm>
          <a:prstGeom prst="rect">
            <a:avLst/>
          </a:prstGeom>
          <a:noFill/>
        </p:spPr>
        <p:txBody>
          <a:bodyPr wrap="square" rtlCol="0" anchor="ctr" anchorCtr="0">
            <a:noAutofit/>
          </a:bodyPr>
          <a:lstStyle/>
          <a:p>
            <a:pPr marL="0" lvl="0" indent="0" algn="l" fontAlgn="auto">
              <a:lnSpc>
                <a:spcPct val="100000"/>
              </a:lnSpc>
              <a:spcBef>
                <a:spcPts val="0"/>
              </a:spcBef>
              <a:spcAft>
                <a:spcPts val="0"/>
              </a:spcAft>
              <a:buSzPct val="100000"/>
              <a:buNone/>
            </a:pP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突厥</a:t>
            </a:r>
            <a:r>
              <a:rPr lang="zh-CN" altLang="en-US" sz="2000" dirty="0">
                <a:solidFill>
                  <a:srgbClr val="000000"/>
                </a:solidFill>
                <a:latin typeface="楷体" panose="02010609060101010101" charset="-122"/>
                <a:ea typeface="楷体" panose="02010609060101010101" charset="-122"/>
                <a:cs typeface="楷体" panose="02010609060101010101" charset="-122"/>
                <a:sym typeface="+mn-ea"/>
              </a:rPr>
              <a:t>兴起于阿尔泰山一带，6世纪中期建立突厥汗国，统一我国西北地区。隋朝初年分裂为东西突厥。</a:t>
            </a:r>
            <a:endParaRPr lang="zh-CN" altLang="en-US" sz="2000" dirty="0">
              <a:solidFill>
                <a:srgbClr val="000000"/>
              </a:solidFill>
              <a:latin typeface="楷体" panose="02010609060101010101" charset="-122"/>
              <a:ea typeface="楷体" panose="02010609060101010101" charset="-122"/>
              <a:cs typeface="楷体" panose="02010609060101010101" charset="-122"/>
              <a:sym typeface="+mn-ea"/>
            </a:endParaRPr>
          </a:p>
        </p:txBody>
      </p:sp>
      <p:sp>
        <p:nvSpPr>
          <p:cNvPr id="15" name="矩形 14"/>
          <p:cNvSpPr>
            <a:spLocks noChangeAspect="1"/>
          </p:cNvSpPr>
          <p:nvPr>
            <p:custDataLst>
              <p:tags r:id="rId13"/>
            </p:custDataLst>
          </p:nvPr>
        </p:nvSpPr>
        <p:spPr>
          <a:xfrm>
            <a:off x="6948805" y="2051685"/>
            <a:ext cx="4507865" cy="1785620"/>
          </a:xfrm>
          <a:prstGeom prst="rect">
            <a:avLst/>
          </a:prstGeom>
          <a:noFill/>
          <a:ln w="19050">
            <a:solidFill>
              <a:srgbClr val="3C6478">
                <a:alpha val="84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17" name="等腰三角形 27"/>
          <p:cNvSpPr/>
          <p:nvPr>
            <p:custDataLst>
              <p:tags r:id="rId14"/>
            </p:custDataLst>
          </p:nvPr>
        </p:nvSpPr>
        <p:spPr>
          <a:xfrm>
            <a:off x="11011535" y="1967230"/>
            <a:ext cx="200660" cy="172720"/>
          </a:xfrm>
          <a:prstGeom prst="triangle">
            <a:avLst/>
          </a:prstGeom>
          <a:pattFill prst="dkHorz">
            <a:fgClr>
              <a:srgbClr val="3C6478"/>
            </a:fgClr>
            <a:bgClr>
              <a:srgbClr val="D9D9D9"/>
            </a:bgClr>
          </a:pattFill>
          <a:ln>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18" name="等腰三角形 28"/>
          <p:cNvSpPr/>
          <p:nvPr>
            <p:custDataLst>
              <p:tags r:id="rId15"/>
            </p:custDataLst>
          </p:nvPr>
        </p:nvSpPr>
        <p:spPr>
          <a:xfrm flipV="1">
            <a:off x="10801350" y="1967230"/>
            <a:ext cx="200660" cy="172720"/>
          </a:xfrm>
          <a:prstGeom prst="triangle">
            <a:avLst/>
          </a:prstGeom>
          <a:pattFill prst="wdDnDiag">
            <a:fgClr>
              <a:srgbClr val="753261"/>
            </a:fgClr>
            <a:bgClr>
              <a:srgbClr val="D9D9D9"/>
            </a:bgClr>
          </a:pattFill>
          <a:ln>
            <a:solidFill>
              <a:srgbClr val="753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19" name="等腰三角形 29"/>
          <p:cNvSpPr/>
          <p:nvPr>
            <p:custDataLst>
              <p:tags r:id="rId16"/>
            </p:custDataLst>
          </p:nvPr>
        </p:nvSpPr>
        <p:spPr>
          <a:xfrm>
            <a:off x="10593705" y="1965325"/>
            <a:ext cx="200660" cy="172720"/>
          </a:xfrm>
          <a:prstGeom prst="triangle">
            <a:avLst/>
          </a:prstGeom>
          <a:pattFill prst="wdUpDiag">
            <a:fgClr>
              <a:srgbClr val="3C6478"/>
            </a:fgClr>
            <a:bgClr>
              <a:srgbClr val="D9D9D9"/>
            </a:bgClr>
          </a:pattFill>
          <a:ln>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26" name="文本框 25"/>
          <p:cNvSpPr txBox="1"/>
          <p:nvPr>
            <p:custDataLst>
              <p:tags r:id="rId17"/>
            </p:custDataLst>
          </p:nvPr>
        </p:nvSpPr>
        <p:spPr>
          <a:xfrm>
            <a:off x="6948805" y="2063115"/>
            <a:ext cx="4509135" cy="1786255"/>
          </a:xfrm>
          <a:prstGeom prst="rect">
            <a:avLst/>
          </a:prstGeom>
          <a:noFill/>
        </p:spPr>
        <p:txBody>
          <a:bodyPr wrap="square" rtlCol="0" anchor="ctr" anchorCtr="0">
            <a:noAutofit/>
          </a:bodyPr>
          <a:lstStyle/>
          <a:p>
            <a:pPr marL="0" lvl="0" indent="0" algn="l" fontAlgn="auto">
              <a:lnSpc>
                <a:spcPct val="100000"/>
              </a:lnSpc>
              <a:spcBef>
                <a:spcPts val="0"/>
              </a:spcBef>
              <a:spcAft>
                <a:spcPts val="0"/>
              </a:spcAft>
              <a:buSzPct val="100000"/>
              <a:buNone/>
            </a:pP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东突厥：</a:t>
            </a:r>
            <a:r>
              <a:rPr lang="zh-CN" altLang="en-US" sz="2000" dirty="0">
                <a:solidFill>
                  <a:srgbClr val="000000"/>
                </a:solidFill>
                <a:latin typeface="楷体" panose="02010609060101010101" charset="-122"/>
                <a:ea typeface="楷体" panose="02010609060101010101" charset="-122"/>
                <a:cs typeface="楷体" panose="02010609060101010101" charset="-122"/>
                <a:sym typeface="+mn-ea"/>
              </a:rPr>
              <a:t>隋末中原动乱，东突厥南侵，贞观初期，唐朝大败东突厥，俘获颉利可汗，东突厥汗国灭亡，唐太宗被尊称为“天可</a:t>
            </a:r>
            <a:r>
              <a:rPr lang="zh-CN" altLang="en-US" sz="2000" dirty="0">
                <a:solidFill>
                  <a:schemeClr val="tx1"/>
                </a:solidFill>
                <a:latin typeface="楷体" panose="02010609060101010101" charset="-122"/>
                <a:ea typeface="楷体" panose="02010609060101010101" charset="-122"/>
                <a:cs typeface="楷体" panose="02010609060101010101" charset="-122"/>
                <a:sym typeface="+mn-ea"/>
              </a:rPr>
              <a:t>汗”。到</a:t>
            </a:r>
            <a:r>
              <a:rPr lang="en-US" altLang="zh-CN" sz="2000" dirty="0">
                <a:solidFill>
                  <a:schemeClr val="tx1"/>
                </a:solidFill>
                <a:latin typeface="楷体" panose="02010609060101010101" charset="-122"/>
                <a:ea typeface="楷体" panose="02010609060101010101" charset="-122"/>
                <a:cs typeface="楷体" panose="02010609060101010101" charset="-122"/>
                <a:sym typeface="+mn-ea"/>
              </a:rPr>
              <a:t>8</a:t>
            </a:r>
            <a:r>
              <a:rPr lang="zh-CN" altLang="en-US" sz="2000" dirty="0">
                <a:solidFill>
                  <a:schemeClr val="tx1"/>
                </a:solidFill>
                <a:latin typeface="楷体" panose="02010609060101010101" charset="-122"/>
                <a:ea typeface="楷体" panose="02010609060101010101" charset="-122"/>
                <a:cs typeface="楷体" panose="02010609060101010101" charset="-122"/>
                <a:sym typeface="+mn-ea"/>
              </a:rPr>
              <a:t>世纪中叶为回纥所灭。</a:t>
            </a: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21" name="矩形 20"/>
          <p:cNvSpPr>
            <a:spLocks noChangeAspect="1"/>
          </p:cNvSpPr>
          <p:nvPr>
            <p:custDataLst>
              <p:tags r:id="rId18"/>
            </p:custDataLst>
          </p:nvPr>
        </p:nvSpPr>
        <p:spPr>
          <a:xfrm>
            <a:off x="6948170" y="4015740"/>
            <a:ext cx="4507865" cy="2498090"/>
          </a:xfrm>
          <a:prstGeom prst="rect">
            <a:avLst/>
          </a:prstGeom>
          <a:noFill/>
          <a:ln w="19050">
            <a:solidFill>
              <a:srgbClr val="3C6478">
                <a:alpha val="84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24" name="等腰三角形 27"/>
          <p:cNvSpPr/>
          <p:nvPr>
            <p:custDataLst>
              <p:tags r:id="rId19"/>
            </p:custDataLst>
          </p:nvPr>
        </p:nvSpPr>
        <p:spPr>
          <a:xfrm>
            <a:off x="11008360" y="3909695"/>
            <a:ext cx="200660" cy="172720"/>
          </a:xfrm>
          <a:prstGeom prst="triangle">
            <a:avLst/>
          </a:prstGeom>
          <a:pattFill prst="dkHorz">
            <a:fgClr>
              <a:srgbClr val="3C6478"/>
            </a:fgClr>
            <a:bgClr>
              <a:srgbClr val="D9D9D9"/>
            </a:bgClr>
          </a:pattFill>
          <a:ln>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25" name="等腰三角形 28"/>
          <p:cNvSpPr/>
          <p:nvPr>
            <p:custDataLst>
              <p:tags r:id="rId20"/>
            </p:custDataLst>
          </p:nvPr>
        </p:nvSpPr>
        <p:spPr>
          <a:xfrm flipV="1">
            <a:off x="10794365" y="3916045"/>
            <a:ext cx="200660" cy="172720"/>
          </a:xfrm>
          <a:prstGeom prst="triangle">
            <a:avLst/>
          </a:prstGeom>
          <a:pattFill prst="wdDnDiag">
            <a:fgClr>
              <a:srgbClr val="753261"/>
            </a:fgClr>
            <a:bgClr>
              <a:srgbClr val="D9D9D9"/>
            </a:bgClr>
          </a:pattFill>
          <a:ln>
            <a:solidFill>
              <a:srgbClr val="753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32" name="等腰三角形 29"/>
          <p:cNvSpPr/>
          <p:nvPr>
            <p:custDataLst>
              <p:tags r:id="rId21"/>
            </p:custDataLst>
          </p:nvPr>
        </p:nvSpPr>
        <p:spPr>
          <a:xfrm>
            <a:off x="10593705" y="3923030"/>
            <a:ext cx="200660" cy="172720"/>
          </a:xfrm>
          <a:prstGeom prst="triangle">
            <a:avLst/>
          </a:prstGeom>
          <a:pattFill prst="wdUpDiag">
            <a:fgClr>
              <a:srgbClr val="3C6478"/>
            </a:fgClr>
            <a:bgClr>
              <a:srgbClr val="D9D9D9"/>
            </a:bgClr>
          </a:pattFill>
          <a:ln>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5" name="文本框 4"/>
          <p:cNvSpPr txBox="1"/>
          <p:nvPr/>
        </p:nvSpPr>
        <p:spPr>
          <a:xfrm>
            <a:off x="6949440" y="4068445"/>
            <a:ext cx="4508500" cy="2430145"/>
          </a:xfrm>
          <a:prstGeom prst="rect">
            <a:avLst/>
          </a:prstGeom>
          <a:noFill/>
        </p:spPr>
        <p:txBody>
          <a:bodyPr wrap="square" rtlCol="0" anchor="t">
            <a:spAutoFit/>
          </a:bodyPr>
          <a:lstStyle/>
          <a:p>
            <a:pPr fontAlgn="auto"/>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西突厥：</a:t>
            </a:r>
            <a:r>
              <a:rPr lang="zh-CN" altLang="en-US" sz="2000" dirty="0">
                <a:solidFill>
                  <a:srgbClr val="000000"/>
                </a:solidFill>
                <a:latin typeface="楷体" panose="02010609060101010101" charset="-122"/>
                <a:ea typeface="楷体" panose="02010609060101010101" charset="-122"/>
                <a:cs typeface="楷体" panose="02010609060101010101" charset="-122"/>
                <a:sym typeface="+mn-ea"/>
              </a:rPr>
              <a:t>西突厥控制着天山以南的西域各国，势力强大，影响了丝绸之路的畅通。640年，唐太宗征服依附西突厥的高昌，设置</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安西都护府</a:t>
            </a:r>
            <a:r>
              <a:rPr lang="zh-CN" altLang="en-US" sz="2000" dirty="0">
                <a:solidFill>
                  <a:srgbClr val="000000"/>
                </a:solidFill>
                <a:latin typeface="楷体" panose="02010609060101010101" charset="-122"/>
                <a:ea typeface="楷体" panose="02010609060101010101" charset="-122"/>
                <a:cs typeface="楷体" panose="02010609060101010101" charset="-122"/>
                <a:sym typeface="+mn-ea"/>
              </a:rPr>
              <a:t>；唐高宗时，联合回纥灭西突厥；武则天时，设置</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北庭都护府</a:t>
            </a:r>
            <a:r>
              <a:rPr lang="zh-CN" altLang="en-US" sz="2000" dirty="0">
                <a:solidFill>
                  <a:srgbClr val="000000"/>
                </a:solidFill>
                <a:latin typeface="楷体" panose="02010609060101010101" charset="-122"/>
                <a:ea typeface="楷体" panose="02010609060101010101" charset="-122"/>
                <a:cs typeface="楷体" panose="02010609060101010101" charset="-122"/>
                <a:sym typeface="+mn-ea"/>
              </a:rPr>
              <a:t>，与安西都护府分治天山南北。</a:t>
            </a:r>
            <a:endParaRPr lang="zh-CN" altLang="en-US" sz="2000" dirty="0">
              <a:solidFill>
                <a:srgbClr val="000000"/>
              </a:solidFill>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p:nvSpPr>
        <p:spPr>
          <a:xfrm>
            <a:off x="424180" y="6130290"/>
            <a:ext cx="4667250" cy="368300"/>
          </a:xfrm>
          <a:prstGeom prst="rect">
            <a:avLst/>
          </a:prstGeom>
          <a:noFill/>
        </p:spPr>
        <p:txBody>
          <a:bodyPr wrap="none" rtlCol="0" anchor="t">
            <a:spAutoFit/>
          </a:bodyPr>
          <a:lstStyle/>
          <a:p>
            <a:pPr algn="l"/>
            <a:r>
              <a:rPr lang="zh-CN" altLang="en-US" b="1">
                <a:latin typeface="楷体" panose="02010609060101010101" charset="-122"/>
                <a:ea typeface="楷体" panose="02010609060101010101" charset="-122"/>
                <a:cs typeface="楷体" panose="02010609060101010101" charset="-122"/>
                <a:sym typeface="+mn-ea"/>
              </a:rPr>
              <a:t>唐朝前期疆域和边疆各族的分布图（669年）</a:t>
            </a:r>
            <a:endParaRPr lang="zh-CN" altLang="en-US" b="1">
              <a:latin typeface="楷体" panose="02010609060101010101" charset="-122"/>
              <a:ea typeface="楷体" panose="02010609060101010101" charset="-122"/>
              <a:cs typeface="楷体" panose="02010609060101010101" charset="-122"/>
            </a:endParaRPr>
          </a:p>
        </p:txBody>
      </p:sp>
      <p:sp>
        <p:nvSpPr>
          <p:cNvPr id="8" name="文本框 7"/>
          <p:cNvSpPr txBox="1"/>
          <p:nvPr/>
        </p:nvSpPr>
        <p:spPr>
          <a:xfrm>
            <a:off x="578485" y="873760"/>
            <a:ext cx="4498340" cy="521970"/>
          </a:xfrm>
          <a:prstGeom prst="rect">
            <a:avLst/>
          </a:prstGeom>
          <a:noFill/>
        </p:spPr>
        <p:txBody>
          <a:bodyPr wrap="none" rtlCol="0" anchor="t">
            <a:spAutoFit/>
          </a:bodyPr>
          <a:lstStyle/>
          <a:p>
            <a:pPr marL="0" indent="0" algn="l">
              <a:lnSpc>
                <a:spcPct val="100000"/>
              </a:lnSpc>
              <a:spcBef>
                <a:spcPts val="0"/>
              </a:spcBef>
              <a:spcAft>
                <a:spcPts val="0"/>
              </a:spcAft>
              <a:buSzPct val="100000"/>
              <a:buNone/>
            </a:pPr>
            <a:r>
              <a:rPr lang="en-US" altLang="zh-CN" sz="2800" b="1" spc="300">
                <a:solidFill>
                  <a:srgbClr val="FF0000"/>
                </a:solidFill>
                <a:latin typeface="楷体" panose="02010609060101010101" charset="-122"/>
                <a:ea typeface="楷体" panose="02010609060101010101" charset="-122"/>
                <a:cs typeface="楷体" panose="02010609060101010101" charset="-122"/>
                <a:sym typeface="+mn-ea"/>
              </a:rPr>
              <a:t>1.唐与突厥</a:t>
            </a:r>
            <a:r>
              <a:rPr lang="zh-CN" altLang="en-US" sz="2000" b="1">
                <a:latin typeface="楷体" panose="02010609060101010101" charset="-122"/>
                <a:ea typeface="楷体" panose="02010609060101010101" charset="-122"/>
                <a:cs typeface="楷体" panose="02010609060101010101" charset="-122"/>
                <a:sym typeface="+mn-ea"/>
              </a:rPr>
              <a:t>（战争</a:t>
            </a:r>
            <a:r>
              <a:rPr lang="en-US" altLang="zh-CN" sz="2000" b="1">
                <a:latin typeface="楷体" panose="02010609060101010101" charset="-122"/>
                <a:ea typeface="楷体" panose="02010609060101010101" charset="-122"/>
                <a:cs typeface="楷体" panose="02010609060101010101" charset="-122"/>
                <a:sym typeface="+mn-ea"/>
              </a:rPr>
              <a:t>→</a:t>
            </a:r>
            <a:r>
              <a:rPr lang="zh-CN" altLang="en-US" sz="2000" b="1">
                <a:latin typeface="楷体" panose="02010609060101010101" charset="-122"/>
                <a:ea typeface="楷体" panose="02010609060101010101" charset="-122"/>
                <a:cs typeface="楷体" panose="02010609060101010101" charset="-122"/>
                <a:sym typeface="+mn-ea"/>
              </a:rPr>
              <a:t>设置机构）</a:t>
            </a:r>
            <a:endParaRPr lang="zh-CN" altLang="en-US" sz="2000" b="1">
              <a:latin typeface="楷体" panose="02010609060101010101" charset="-122"/>
              <a:ea typeface="楷体" panose="02010609060101010101" charset="-122"/>
              <a:cs typeface="楷体" panose="02010609060101010101" charset="-122"/>
              <a:sym typeface="+mn-ea"/>
            </a:endParaRPr>
          </a:p>
        </p:txBody>
      </p:sp>
    </p:spTree>
    <p:custDataLst>
      <p:tags r:id="rId2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4500880"/>
            <a:ext cx="12192000" cy="2357120"/>
          </a:xfrm>
          <a:prstGeom prst="rect">
            <a:avLst/>
          </a:prstGeom>
          <a:solidFill>
            <a:srgbClr val="E2D9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4" name="文本框 3"/>
          <p:cNvSpPr txBox="1"/>
          <p:nvPr/>
        </p:nvSpPr>
        <p:spPr>
          <a:xfrm>
            <a:off x="412115" y="342900"/>
            <a:ext cx="3775075"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羁縻府州与都护府</a:t>
            </a:r>
            <a:endParaRPr lang="zh-CN" altLang="en-US" sz="3200">
              <a:solidFill>
                <a:schemeClr val="accent1"/>
              </a:solidFill>
              <a:latin typeface="方正粗黑宋简体" panose="02000000000000000000" charset="-122"/>
              <a:ea typeface="方正粗黑宋简体" panose="02000000000000000000" charset="-122"/>
            </a:endParaRPr>
          </a:p>
        </p:txBody>
      </p:sp>
      <p:sp>
        <p:nvSpPr>
          <p:cNvPr id="7" name="文本框 6"/>
          <p:cNvSpPr txBox="1"/>
          <p:nvPr/>
        </p:nvSpPr>
        <p:spPr>
          <a:xfrm>
            <a:off x="516890" y="4754880"/>
            <a:ext cx="11264265" cy="1691640"/>
          </a:xfrm>
          <a:prstGeom prst="rect">
            <a:avLst/>
          </a:prstGeom>
          <a:noFill/>
        </p:spPr>
        <p:txBody>
          <a:bodyPr wrap="square" rtlCol="0" anchor="t">
            <a:spAutoFit/>
          </a:bodyPr>
          <a:lstStyle/>
          <a:p>
            <a:r>
              <a:rPr lang="zh-CN" altLang="en-US" sz="2400" b="1">
                <a:solidFill>
                  <a:srgbClr val="FF0000"/>
                </a:solidFill>
                <a:latin typeface="楷体" panose="02010609060101010101" charset="-122"/>
                <a:ea typeface="楷体" panose="02010609060101010101" charset="-122"/>
                <a:cs typeface="楷体" panose="02010609060101010101" charset="-122"/>
              </a:rPr>
              <a:t>都护府：</a:t>
            </a:r>
            <a:r>
              <a:rPr lang="zh-CN" altLang="en-US" sz="2000">
                <a:latin typeface="楷体" panose="02010609060101010101" charset="-122"/>
                <a:ea typeface="楷体" panose="02010609060101010101" charset="-122"/>
                <a:cs typeface="楷体" panose="02010609060101010101" charset="-122"/>
              </a:rPr>
              <a:t>为管理这些州县，唐王朝又仿汉代西域都护府的建制在民族地区设置都护府。从太宗至高宗，建立了安东、东夷、安北、单于、安西、北庭、昆陵、蒙池、安南等九个都护府。到武后实际执政至玄宗开元天宝时，只剩下安东、安北、单于、安西、北庭、安南都护府，这就是著名的六都护府。唐朝前期设置的都护府是唐王朝加强地方统治、处理民族关系采取的重要举措，也是唐朝前期政治清明、经济发展社会繁荣的原因之一。这项制度对后世产生了非常深远的影响。</a:t>
            </a:r>
            <a:endParaRPr lang="zh-CN" altLang="en-US" sz="2000">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3241675" y="1147445"/>
            <a:ext cx="8539480" cy="3353435"/>
          </a:xfrm>
          <a:prstGeom prst="rect">
            <a:avLst/>
          </a:prstGeom>
          <a:noFill/>
        </p:spPr>
        <p:txBody>
          <a:bodyPr wrap="square" rtlCol="0" anchor="t">
            <a:spAutoFit/>
          </a:bodyPr>
          <a:lstStyle/>
          <a:p>
            <a:pPr fontAlgn="auto"/>
            <a:r>
              <a:rPr lang="en-US" altLang="zh-CN" sz="2000" dirty="0">
                <a:latin typeface="华文新魏" panose="02010800040101010101" charset="-122"/>
                <a:ea typeface="华文新魏" panose="02010800040101010101" charset="-122"/>
                <a:sym typeface="+mn-ea"/>
              </a:rPr>
              <a:t>        </a:t>
            </a:r>
            <a:r>
              <a:rPr lang="zh-CN" altLang="en-US" sz="2000" dirty="0">
                <a:latin typeface="楷体" panose="02010609060101010101" charset="-122"/>
                <a:ea typeface="楷体" panose="02010609060101010101" charset="-122"/>
                <a:cs typeface="楷体" panose="02010609060101010101" charset="-122"/>
                <a:sym typeface="+mn-ea"/>
              </a:rPr>
              <a:t>在少数民族地区，唐政府则允许保留原有的奴隶制，允许在本地区或本民族内部有自主权，实行不同于内地的</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羁縻府州制度</a:t>
            </a:r>
            <a:r>
              <a:rPr lang="zh-CN" altLang="en-US" sz="2000" dirty="0">
                <a:latin typeface="楷体" panose="02010609060101010101" charset="-122"/>
                <a:ea typeface="楷体" panose="02010609060101010101" charset="-122"/>
                <a:cs typeface="楷体" panose="02010609060101010101" charset="-122"/>
                <a:sym typeface="+mn-ea"/>
              </a:rPr>
              <a:t>。在这些地区，行政建署名义上虽然相同，但与内地的府州在实质上有很大的不同。这些羁縻府州的建署大多以各少数民族的部落为单位，不同于内地的以地理为划分，</a:t>
            </a:r>
            <a:r>
              <a:rPr lang="zh-CN" altLang="en-US" sz="2000" dirty="0">
                <a:solidFill>
                  <a:schemeClr val="tx1"/>
                </a:solidFill>
                <a:uFill>
                  <a:solidFill>
                    <a:srgbClr val="FF0000"/>
                  </a:solidFill>
                </a:uFill>
                <a:latin typeface="楷体" panose="02010609060101010101" charset="-122"/>
                <a:ea typeface="楷体" panose="02010609060101010101" charset="-122"/>
                <a:cs typeface="楷体" panose="02010609060101010101" charset="-122"/>
                <a:sym typeface="+mn-ea"/>
              </a:rPr>
              <a:t>府州官不由朝廷派遣，多由其首领担任，实行世袭制，一般不征收赋税，他们只是定期向朝廷贡纳一定的财物。这样，唐政府于内地州府实行</a:t>
            </a:r>
            <a:r>
              <a:rPr lang="zh-CN" altLang="en-US" sz="2000" dirty="0">
                <a:latin typeface="楷体" panose="02010609060101010101" charset="-122"/>
                <a:ea typeface="楷体" panose="02010609060101010101" charset="-122"/>
                <a:cs typeface="楷体" panose="02010609060101010101" charset="-122"/>
                <a:sym typeface="+mn-ea"/>
              </a:rPr>
              <a:t>郡县制，在少数民族地区保留奴隶制度，这就构成了唐朝的</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“一国两制”</a:t>
            </a:r>
            <a:r>
              <a:rPr lang="zh-CN" altLang="en-US" sz="2000" dirty="0">
                <a:latin typeface="楷体" panose="02010609060101010101" charset="-122"/>
                <a:ea typeface="楷体" panose="02010609060101010101" charset="-122"/>
                <a:cs typeface="楷体" panose="02010609060101010101" charset="-122"/>
                <a:sym typeface="+mn-ea"/>
              </a:rPr>
              <a:t>。体现了唐代对少数民族采取笼络政策和松散管理方针，有利于民族之间的和平相处和自然融合。</a:t>
            </a:r>
            <a:endParaRPr lang="zh-CN" altLang="en-US" sz="2000" dirty="0">
              <a:latin typeface="楷体" panose="02010609060101010101" charset="-122"/>
              <a:ea typeface="楷体" panose="02010609060101010101" charset="-122"/>
              <a:cs typeface="楷体" panose="02010609060101010101" charset="-122"/>
              <a:sym typeface="+mn-ea"/>
            </a:endParaRPr>
          </a:p>
          <a:p>
            <a:pPr algn="r" fontAlgn="auto"/>
            <a:r>
              <a:rPr lang="en-US" altLang="zh-CN" sz="2000" dirty="0">
                <a:latin typeface="楷体" panose="02010609060101010101" charset="-122"/>
                <a:ea typeface="楷体" panose="02010609060101010101" charset="-122"/>
                <a:cs typeface="楷体" panose="02010609060101010101" charset="-122"/>
                <a:sym typeface="+mn-ea"/>
              </a:rPr>
              <a:t>——</a:t>
            </a:r>
            <a:r>
              <a:rPr lang="zh-CN" altLang="en-US" sz="2000" dirty="0">
                <a:latin typeface="楷体" panose="02010609060101010101" charset="-122"/>
                <a:ea typeface="楷体" panose="02010609060101010101" charset="-122"/>
                <a:cs typeface="楷体" panose="02010609060101010101" charset="-122"/>
                <a:sym typeface="+mn-ea"/>
              </a:rPr>
              <a:t>《唐代羁縻府州研究》</a:t>
            </a:r>
            <a:endParaRPr lang="zh-CN" altLang="en-US" sz="2000" dirty="0">
              <a:latin typeface="楷体" panose="02010609060101010101" charset="-122"/>
              <a:ea typeface="楷体" panose="02010609060101010101" charset="-122"/>
              <a:cs typeface="楷体" panose="02010609060101010101" charset="-122"/>
              <a:sym typeface="+mn-ea"/>
            </a:endParaRPr>
          </a:p>
        </p:txBody>
      </p:sp>
      <p:pic>
        <p:nvPicPr>
          <p:cNvPr id="3" name="图片 2"/>
          <p:cNvPicPr>
            <a:picLocks noChangeAspect="1"/>
          </p:cNvPicPr>
          <p:nvPr/>
        </p:nvPicPr>
        <p:blipFill>
          <a:blip r:embed="rId2"/>
          <a:stretch>
            <a:fillRect/>
          </a:stretch>
        </p:blipFill>
        <p:spPr>
          <a:xfrm>
            <a:off x="516255" y="1147445"/>
            <a:ext cx="2470150" cy="3088005"/>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4000" r="-4000"/>
          </a:stretch>
        </a:blipFill>
        <a:effectLst/>
      </p:bgPr>
    </p:bg>
    <p:spTree>
      <p:nvGrpSpPr>
        <p:cNvPr id="1" name=""/>
        <p:cNvGrpSpPr/>
        <p:nvPr/>
      </p:nvGrpSpPr>
      <p:grpSpPr>
        <a:xfrm>
          <a:off x="0" y="0"/>
          <a:ext cx="0" cy="0"/>
          <a:chOff x="0" y="0"/>
          <a:chExt cx="0" cy="0"/>
        </a:xfrm>
      </p:grpSpPr>
      <p:pic>
        <p:nvPicPr>
          <p:cNvPr id="16" name="图片 15"/>
          <p:cNvPicPr>
            <a:picLocks noChangeAspect="1"/>
          </p:cNvPicPr>
          <p:nvPr userDrawn="1">
            <p:custDataLst>
              <p:tags r:id="rId2"/>
            </p:custDataLst>
          </p:nvPr>
        </p:nvPicPr>
        <p:blipFill rotWithShape="1">
          <a:blip r:embed="rId3"/>
          <a:srcRect/>
          <a:stretch>
            <a:fillRect/>
          </a:stretch>
        </p:blipFill>
        <p:spPr>
          <a:xfrm>
            <a:off x="10925175" y="0"/>
            <a:ext cx="1266825" cy="1093470"/>
          </a:xfrm>
          <a:prstGeom prst="rect">
            <a:avLst/>
          </a:prstGeom>
        </p:spPr>
      </p:pic>
      <p:sp>
        <p:nvSpPr>
          <p:cNvPr id="3" name="任意多边形: 形状 27"/>
          <p:cNvSpPr/>
          <p:nvPr>
            <p:custDataLst>
              <p:tags r:id="rId4"/>
            </p:custDataLst>
          </p:nvPr>
        </p:nvSpPr>
        <p:spPr>
          <a:xfrm rot="10800000">
            <a:off x="5991225" y="1397000"/>
            <a:ext cx="209550" cy="256540"/>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2" name="任意多边形: 形状 28"/>
          <p:cNvSpPr/>
          <p:nvPr>
            <p:custDataLst>
              <p:tags r:id="rId5"/>
            </p:custDataLst>
          </p:nvPr>
        </p:nvSpPr>
        <p:spPr>
          <a:xfrm rot="10800000">
            <a:off x="5781675" y="1397000"/>
            <a:ext cx="209550" cy="256540"/>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FFFFF"/>
              </a:solidFill>
              <a:latin typeface="隶书" panose="02010509060101010101" pitchFamily="49" charset="-122"/>
              <a:ea typeface="隶书" panose="02010509060101010101" pitchFamily="49" charset="-122"/>
            </a:endParaRPr>
          </a:p>
        </p:txBody>
      </p:sp>
      <p:cxnSp>
        <p:nvCxnSpPr>
          <p:cNvPr id="11" name="直接连接符 10"/>
          <p:cNvCxnSpPr/>
          <p:nvPr>
            <p:custDataLst>
              <p:tags r:id="rId6"/>
            </p:custDataLst>
          </p:nvPr>
        </p:nvCxnSpPr>
        <p:spPr>
          <a:xfrm flipV="1">
            <a:off x="484505" y="1524635"/>
            <a:ext cx="4753610" cy="1905"/>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矩形 14"/>
          <p:cNvSpPr>
            <a:spLocks noChangeAspect="1"/>
          </p:cNvSpPr>
          <p:nvPr>
            <p:custDataLst>
              <p:tags r:id="rId7"/>
            </p:custDataLst>
          </p:nvPr>
        </p:nvSpPr>
        <p:spPr>
          <a:xfrm>
            <a:off x="7010400" y="1141095"/>
            <a:ext cx="4507865" cy="2715895"/>
          </a:xfrm>
          <a:prstGeom prst="rect">
            <a:avLst/>
          </a:prstGeom>
          <a:noFill/>
          <a:ln w="19050">
            <a:solidFill>
              <a:srgbClr val="3C6478">
                <a:alpha val="84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17" name="等腰三角形 27"/>
          <p:cNvSpPr/>
          <p:nvPr>
            <p:custDataLst>
              <p:tags r:id="rId8"/>
            </p:custDataLst>
          </p:nvPr>
        </p:nvSpPr>
        <p:spPr>
          <a:xfrm>
            <a:off x="11069955" y="1047750"/>
            <a:ext cx="200660" cy="172720"/>
          </a:xfrm>
          <a:prstGeom prst="triangle">
            <a:avLst/>
          </a:prstGeom>
          <a:pattFill prst="dkHorz">
            <a:fgClr>
              <a:srgbClr val="3C6478"/>
            </a:fgClr>
            <a:bgClr>
              <a:srgbClr val="D9D9D9"/>
            </a:bgClr>
          </a:pattFill>
          <a:ln>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18" name="等腰三角形 28"/>
          <p:cNvSpPr/>
          <p:nvPr>
            <p:custDataLst>
              <p:tags r:id="rId9"/>
            </p:custDataLst>
          </p:nvPr>
        </p:nvSpPr>
        <p:spPr>
          <a:xfrm flipV="1">
            <a:off x="10855960" y="1061085"/>
            <a:ext cx="200660" cy="172720"/>
          </a:xfrm>
          <a:prstGeom prst="triangle">
            <a:avLst/>
          </a:prstGeom>
          <a:pattFill prst="wdDnDiag">
            <a:fgClr>
              <a:srgbClr val="753261"/>
            </a:fgClr>
            <a:bgClr>
              <a:srgbClr val="D9D9D9"/>
            </a:bgClr>
          </a:pattFill>
          <a:ln>
            <a:solidFill>
              <a:srgbClr val="753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19" name="等腰三角形 29"/>
          <p:cNvSpPr/>
          <p:nvPr>
            <p:custDataLst>
              <p:tags r:id="rId10"/>
            </p:custDataLst>
          </p:nvPr>
        </p:nvSpPr>
        <p:spPr>
          <a:xfrm>
            <a:off x="10655300" y="1045845"/>
            <a:ext cx="200660" cy="172720"/>
          </a:xfrm>
          <a:prstGeom prst="triangle">
            <a:avLst/>
          </a:prstGeom>
          <a:pattFill prst="wdUpDiag">
            <a:fgClr>
              <a:srgbClr val="3C6478"/>
            </a:fgClr>
            <a:bgClr>
              <a:srgbClr val="D9D9D9"/>
            </a:bgClr>
          </a:pattFill>
          <a:ln>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21" name="矩形 20"/>
          <p:cNvSpPr>
            <a:spLocks noChangeAspect="1"/>
          </p:cNvSpPr>
          <p:nvPr>
            <p:custDataLst>
              <p:tags r:id="rId11"/>
            </p:custDataLst>
          </p:nvPr>
        </p:nvSpPr>
        <p:spPr>
          <a:xfrm>
            <a:off x="7019925" y="4020185"/>
            <a:ext cx="4507865" cy="2232660"/>
          </a:xfrm>
          <a:prstGeom prst="rect">
            <a:avLst/>
          </a:prstGeom>
          <a:noFill/>
          <a:ln w="19050">
            <a:solidFill>
              <a:srgbClr val="3C6478">
                <a:alpha val="84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24" name="等腰三角形 27"/>
          <p:cNvSpPr/>
          <p:nvPr>
            <p:custDataLst>
              <p:tags r:id="rId12"/>
            </p:custDataLst>
          </p:nvPr>
        </p:nvSpPr>
        <p:spPr>
          <a:xfrm>
            <a:off x="11069955" y="3950335"/>
            <a:ext cx="200660" cy="172720"/>
          </a:xfrm>
          <a:prstGeom prst="triangle">
            <a:avLst/>
          </a:prstGeom>
          <a:pattFill prst="dkHorz">
            <a:fgClr>
              <a:srgbClr val="3C6478"/>
            </a:fgClr>
            <a:bgClr>
              <a:srgbClr val="D9D9D9"/>
            </a:bgClr>
          </a:pattFill>
          <a:ln>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25" name="等腰三角形 28"/>
          <p:cNvSpPr/>
          <p:nvPr>
            <p:custDataLst>
              <p:tags r:id="rId13"/>
            </p:custDataLst>
          </p:nvPr>
        </p:nvSpPr>
        <p:spPr>
          <a:xfrm flipV="1">
            <a:off x="10855960" y="3956685"/>
            <a:ext cx="200660" cy="172720"/>
          </a:xfrm>
          <a:prstGeom prst="triangle">
            <a:avLst/>
          </a:prstGeom>
          <a:pattFill prst="wdDnDiag">
            <a:fgClr>
              <a:srgbClr val="753261"/>
            </a:fgClr>
            <a:bgClr>
              <a:srgbClr val="D9D9D9"/>
            </a:bgClr>
          </a:pattFill>
          <a:ln>
            <a:solidFill>
              <a:srgbClr val="753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32" name="等腰三角形 29"/>
          <p:cNvSpPr/>
          <p:nvPr>
            <p:custDataLst>
              <p:tags r:id="rId14"/>
            </p:custDataLst>
          </p:nvPr>
        </p:nvSpPr>
        <p:spPr>
          <a:xfrm>
            <a:off x="10655300" y="3950335"/>
            <a:ext cx="200660" cy="172720"/>
          </a:xfrm>
          <a:prstGeom prst="triangle">
            <a:avLst/>
          </a:prstGeom>
          <a:pattFill prst="wdUpDiag">
            <a:fgClr>
              <a:srgbClr val="3C6478"/>
            </a:fgClr>
            <a:bgClr>
              <a:srgbClr val="D9D9D9"/>
            </a:bgClr>
          </a:pattFill>
          <a:ln>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pic>
        <p:nvPicPr>
          <p:cNvPr id="4" name="图片 3"/>
          <p:cNvPicPr>
            <a:picLocks noChangeAspect="1"/>
          </p:cNvPicPr>
          <p:nvPr/>
        </p:nvPicPr>
        <p:blipFill>
          <a:blip r:embed="rId15"/>
          <a:srcRect l="129" t="877" r="508" b="8697"/>
          <a:stretch>
            <a:fillRect/>
          </a:stretch>
        </p:blipFill>
        <p:spPr>
          <a:xfrm>
            <a:off x="484505" y="1789430"/>
            <a:ext cx="6268720" cy="4125595"/>
          </a:xfrm>
          <a:prstGeom prst="rect">
            <a:avLst/>
          </a:prstGeom>
        </p:spPr>
      </p:pic>
      <p:sp>
        <p:nvSpPr>
          <p:cNvPr id="6" name="文本框 5"/>
          <p:cNvSpPr txBox="1"/>
          <p:nvPr/>
        </p:nvSpPr>
        <p:spPr>
          <a:xfrm>
            <a:off x="484505" y="5944235"/>
            <a:ext cx="4667250" cy="368300"/>
          </a:xfrm>
          <a:prstGeom prst="rect">
            <a:avLst/>
          </a:prstGeom>
          <a:noFill/>
        </p:spPr>
        <p:txBody>
          <a:bodyPr wrap="none" rtlCol="0" anchor="t">
            <a:spAutoFit/>
          </a:bodyPr>
          <a:lstStyle/>
          <a:p>
            <a:pPr algn="l"/>
            <a:r>
              <a:rPr lang="zh-CN" altLang="en-US" b="1">
                <a:latin typeface="楷体" panose="02010609060101010101" charset="-122"/>
                <a:ea typeface="楷体" panose="02010609060101010101" charset="-122"/>
                <a:cs typeface="楷体" panose="02010609060101010101" charset="-122"/>
                <a:sym typeface="+mn-ea"/>
              </a:rPr>
              <a:t>唐朝前期疆域和边疆各族的分布图（669年）</a:t>
            </a:r>
            <a:endParaRPr lang="zh-CN" altLang="en-US" b="1">
              <a:latin typeface="楷体" panose="02010609060101010101" charset="-122"/>
              <a:ea typeface="楷体" panose="02010609060101010101" charset="-122"/>
              <a:cs typeface="楷体" panose="02010609060101010101" charset="-122"/>
            </a:endParaRPr>
          </a:p>
        </p:txBody>
      </p:sp>
      <p:sp>
        <p:nvSpPr>
          <p:cNvPr id="8" name="文本框 7"/>
          <p:cNvSpPr txBox="1"/>
          <p:nvPr/>
        </p:nvSpPr>
        <p:spPr>
          <a:xfrm>
            <a:off x="609600" y="927735"/>
            <a:ext cx="4065905" cy="521970"/>
          </a:xfrm>
          <a:prstGeom prst="rect">
            <a:avLst/>
          </a:prstGeom>
          <a:noFill/>
        </p:spPr>
        <p:txBody>
          <a:bodyPr wrap="none" rtlCol="0" anchor="t">
            <a:spAutoFit/>
          </a:bodyPr>
          <a:lstStyle/>
          <a:p>
            <a:pPr marL="0" indent="0" algn="l">
              <a:lnSpc>
                <a:spcPct val="100000"/>
              </a:lnSpc>
              <a:spcBef>
                <a:spcPts val="0"/>
              </a:spcBef>
              <a:spcAft>
                <a:spcPts val="0"/>
              </a:spcAft>
              <a:buSzPct val="100000"/>
              <a:buNone/>
            </a:pPr>
            <a:r>
              <a:rPr lang="en-US" altLang="zh-CN" sz="2800" b="1">
                <a:solidFill>
                  <a:srgbClr val="FF0000"/>
                </a:solidFill>
                <a:latin typeface="楷体" panose="02010609060101010101" charset="-122"/>
                <a:ea typeface="楷体" panose="02010609060101010101" charset="-122"/>
                <a:cs typeface="楷体" panose="02010609060101010101" charset="-122"/>
                <a:sym typeface="+mn-ea"/>
              </a:rPr>
              <a:t>2.</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唐与回纥、靺鞨</a:t>
            </a:r>
            <a:r>
              <a:rPr lang="zh-CN" altLang="en-US" sz="2000" b="1">
                <a:solidFill>
                  <a:schemeClr val="tx1"/>
                </a:solidFill>
                <a:latin typeface="楷体" panose="02010609060101010101" charset="-122"/>
                <a:ea typeface="楷体" panose="02010609060101010101" charset="-122"/>
                <a:cs typeface="楷体" panose="02010609060101010101" charset="-122"/>
                <a:sym typeface="+mn-ea"/>
              </a:rPr>
              <a:t>（册封）</a:t>
            </a:r>
            <a:endParaRPr lang="zh-CN" altLang="en-US" sz="2000" b="1">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7" name="文本框 6"/>
          <p:cNvSpPr txBox="1"/>
          <p:nvPr/>
        </p:nvSpPr>
        <p:spPr>
          <a:xfrm>
            <a:off x="7010400" y="1191260"/>
            <a:ext cx="4504690" cy="2614930"/>
          </a:xfrm>
          <a:prstGeom prst="rect">
            <a:avLst/>
          </a:prstGeom>
          <a:noFill/>
        </p:spPr>
        <p:txBody>
          <a:bodyPr wrap="square" rtlCol="0" anchor="t">
            <a:spAutoFit/>
          </a:bodyPr>
          <a:lstStyle/>
          <a:p>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回纥：</a:t>
            </a:r>
            <a:r>
              <a:rPr lang="en-US" altLang="zh-CN" sz="2000" dirty="0">
                <a:latin typeface="楷体" panose="02010609060101010101" charset="-122"/>
                <a:ea typeface="楷体" panose="02010609060101010101" charset="-122"/>
                <a:cs typeface="楷体" panose="02010609060101010101" charset="-122"/>
                <a:sym typeface="+mn-ea"/>
              </a:rPr>
              <a:t>7</a:t>
            </a:r>
            <a:r>
              <a:rPr lang="zh-CN" altLang="en-US" sz="2000" dirty="0">
                <a:latin typeface="楷体" panose="02010609060101010101" charset="-122"/>
                <a:ea typeface="楷体" panose="02010609060101010101" charset="-122"/>
                <a:cs typeface="楷体" panose="02010609060101010101" charset="-122"/>
                <a:sym typeface="+mn-ea"/>
              </a:rPr>
              <a:t>世纪初，回纥生活在色楞格河一带，受突厥统治。东突厥灭亡后，回纥南移，归附唐朝。唐太宗任回纥首领为瀚海都督府都督。唐玄宗时期，册封回纥首领骨力裴罗为怀仁可汗。安史之乱期间，回纥出兵助唐平叛。</a:t>
            </a:r>
            <a:r>
              <a:rPr lang="en-US" altLang="zh-CN" sz="2000" dirty="0">
                <a:latin typeface="楷体" panose="02010609060101010101" charset="-122"/>
                <a:ea typeface="楷体" panose="02010609060101010101" charset="-122"/>
                <a:cs typeface="楷体" panose="02010609060101010101" charset="-122"/>
                <a:sym typeface="+mn-ea"/>
              </a:rPr>
              <a:t>8</a:t>
            </a:r>
            <a:r>
              <a:rPr lang="zh-CN" altLang="en-US" sz="2000" dirty="0">
                <a:latin typeface="楷体" panose="02010609060101010101" charset="-122"/>
                <a:ea typeface="楷体" panose="02010609060101010101" charset="-122"/>
                <a:cs typeface="楷体" panose="02010609060101010101" charset="-122"/>
                <a:sym typeface="+mn-ea"/>
              </a:rPr>
              <a:t>世纪后期，回纥改名为回鹘。</a:t>
            </a:r>
            <a:r>
              <a:rPr lang="en-US" altLang="zh-CN" sz="2000" dirty="0">
                <a:latin typeface="楷体" panose="02010609060101010101" charset="-122"/>
                <a:ea typeface="楷体" panose="02010609060101010101" charset="-122"/>
                <a:cs typeface="楷体" panose="02010609060101010101" charset="-122"/>
                <a:sym typeface="+mn-ea"/>
              </a:rPr>
              <a:t>9</a:t>
            </a:r>
            <a:r>
              <a:rPr lang="zh-CN" altLang="en-US" sz="2000" dirty="0">
                <a:latin typeface="楷体" panose="02010609060101010101" charset="-122"/>
                <a:ea typeface="楷体" panose="02010609060101010101" charset="-122"/>
                <a:cs typeface="楷体" panose="02010609060101010101" charset="-122"/>
                <a:sym typeface="+mn-ea"/>
              </a:rPr>
              <a:t>世纪中期，回鹘汗国瓦解。</a:t>
            </a:r>
            <a:endParaRPr lang="zh-CN" altLang="en-US" sz="2000" dirty="0">
              <a:latin typeface="楷体" panose="02010609060101010101" charset="-122"/>
              <a:ea typeface="楷体" panose="02010609060101010101" charset="-122"/>
              <a:cs typeface="楷体" panose="02010609060101010101" charset="-122"/>
              <a:sym typeface="+mn-ea"/>
            </a:endParaRPr>
          </a:p>
        </p:txBody>
      </p:sp>
      <p:sp>
        <p:nvSpPr>
          <p:cNvPr id="9" name="文本框 8"/>
          <p:cNvSpPr txBox="1"/>
          <p:nvPr/>
        </p:nvSpPr>
        <p:spPr>
          <a:xfrm>
            <a:off x="7010400" y="4137025"/>
            <a:ext cx="4475480" cy="1999615"/>
          </a:xfrm>
          <a:prstGeom prst="rect">
            <a:avLst/>
          </a:prstGeom>
          <a:noFill/>
        </p:spPr>
        <p:txBody>
          <a:bodyPr wrap="square" rtlCol="0" anchor="t">
            <a:spAutoFit/>
          </a:bodyPr>
          <a:lstStyle/>
          <a:p>
            <a:pPr algn="just"/>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靺鞨：</a:t>
            </a:r>
            <a:r>
              <a:rPr lang="en-US" altLang="zh-CN" sz="2000" dirty="0">
                <a:latin typeface="楷体" panose="02010609060101010101" charset="-122"/>
                <a:ea typeface="楷体" panose="02010609060101010101" charset="-122"/>
                <a:cs typeface="楷体" panose="02010609060101010101" charset="-122"/>
                <a:sym typeface="+mn-ea"/>
              </a:rPr>
              <a:t>8</a:t>
            </a:r>
            <a:r>
              <a:rPr lang="zh-CN" altLang="en-US" sz="2000" dirty="0">
                <a:latin typeface="楷体" panose="02010609060101010101" charset="-122"/>
                <a:ea typeface="楷体" panose="02010609060101010101" charset="-122"/>
                <a:cs typeface="楷体" panose="02010609060101010101" charset="-122"/>
                <a:sym typeface="+mn-ea"/>
              </a:rPr>
              <a:t>世纪前期，唐朝在黑水靺鞨地区设置都督府，黑水靺鞨地区正式划入唐朝版图。唐玄宗时期，封粟末部首领大祚荣为渤海郡王，从此，粟末靺鞨以渤海为号，渤海正式划入唐朝版图。</a:t>
            </a:r>
            <a:endParaRPr lang="zh-CN" altLang="en-US" sz="2000" dirty="0">
              <a:latin typeface="楷体" panose="02010609060101010101" charset="-122"/>
              <a:ea typeface="楷体" panose="02010609060101010101" charset="-122"/>
              <a:cs typeface="楷体" panose="02010609060101010101" charset="-122"/>
              <a:sym typeface="+mn-ea"/>
            </a:endParaRPr>
          </a:p>
        </p:txBody>
      </p:sp>
    </p:spTree>
    <p:custDataLst>
      <p:tags r:id="rId16"/>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4830" y="572135"/>
            <a:ext cx="3759200" cy="521970"/>
          </a:xfrm>
          <a:prstGeom prst="rect">
            <a:avLst/>
          </a:prstGeom>
          <a:noFill/>
        </p:spPr>
        <p:txBody>
          <a:bodyPr wrap="none" rtlCol="0" anchor="t">
            <a:spAutoFit/>
          </a:bodyPr>
          <a:lstStyle/>
          <a:p>
            <a:r>
              <a:rPr lang="en-US" altLang="zh-CN" sz="2800" b="1">
                <a:solidFill>
                  <a:srgbClr val="FF0000"/>
                </a:solidFill>
                <a:latin typeface="楷体" panose="02010609060101010101" charset="-122"/>
                <a:ea typeface="楷体" panose="02010609060101010101" charset="-122"/>
                <a:cs typeface="楷体" panose="02010609060101010101" charset="-122"/>
                <a:sym typeface="+mn-ea"/>
              </a:rPr>
              <a:t>3.</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唐与吐蕃</a:t>
            </a:r>
            <a:r>
              <a:rPr lang="zh-CN" altLang="en-US" sz="2000" b="1">
                <a:solidFill>
                  <a:schemeClr val="tx1"/>
                </a:solidFill>
                <a:latin typeface="楷体" panose="02010609060101010101" charset="-122"/>
                <a:ea typeface="楷体" panose="02010609060101010101" charset="-122"/>
                <a:cs typeface="楷体" panose="02010609060101010101" charset="-122"/>
                <a:sym typeface="+mn-ea"/>
              </a:rPr>
              <a:t>（和亲、会盟）</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 </a:t>
            </a:r>
            <a:endParaRPr lang="zh-CN" altLang="en-US" sz="2800" b="1">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2" name="文本框 1"/>
          <p:cNvSpPr txBox="1"/>
          <p:nvPr/>
        </p:nvSpPr>
        <p:spPr>
          <a:xfrm>
            <a:off x="4197350" y="1248410"/>
            <a:ext cx="7423785" cy="2245360"/>
          </a:xfrm>
          <a:prstGeom prst="rect">
            <a:avLst/>
          </a:prstGeom>
          <a:noFill/>
        </p:spPr>
        <p:txBody>
          <a:bodyPr wrap="square" rtlCol="0" anchor="t">
            <a:spAutoFit/>
          </a:bodyPr>
          <a:lstStyle/>
          <a:p>
            <a:pPr algn="l" fontAlgn="auto"/>
            <a:r>
              <a:rPr lang="en-US" altLang="zh-CN" sz="2000" dirty="0">
                <a:latin typeface="楷体" panose="02010609060101010101" charset="-122"/>
                <a:ea typeface="楷体" panose="02010609060101010101" charset="-122"/>
                <a:cs typeface="楷体" panose="02010609060101010101" charset="-122"/>
                <a:sym typeface="+mn-ea"/>
              </a:rPr>
              <a:t>    </a:t>
            </a:r>
            <a:r>
              <a:rPr lang="zh-CN" altLang="en-US" sz="2000" dirty="0">
                <a:solidFill>
                  <a:schemeClr val="tx1"/>
                </a:solidFill>
                <a:uFillTx/>
                <a:latin typeface="楷体" panose="02010609060101010101" charset="-122"/>
                <a:ea typeface="楷体" panose="02010609060101010101" charset="-122"/>
                <a:cs typeface="楷体" panose="02010609060101010101" charset="-122"/>
                <a:sym typeface="+mn-ea"/>
              </a:rPr>
              <a:t>吐蕃是由古代藏族在青藏高原建立的政权，延续两百多年。吐蕃王朝是西藏历史上第一个有明确史料记载的政权，唐太宗时，吐蕃赞普松赞干布统一了青藏高原的各个部落，定都逻些</a:t>
            </a:r>
            <a:r>
              <a:rPr lang="en-US" altLang="zh-CN" sz="20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000" dirty="0">
                <a:solidFill>
                  <a:schemeClr val="tx1"/>
                </a:solidFill>
                <a:uFillTx/>
                <a:latin typeface="楷体" panose="02010609060101010101" charset="-122"/>
                <a:ea typeface="楷体" panose="02010609060101010101" charset="-122"/>
                <a:cs typeface="楷体" panose="02010609060101010101" charset="-122"/>
                <a:sym typeface="+mn-ea"/>
              </a:rPr>
              <a:t>今拉萨</a:t>
            </a:r>
            <a:r>
              <a:rPr lang="en-US" altLang="zh-CN" sz="20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000" dirty="0">
                <a:solidFill>
                  <a:schemeClr val="tx1"/>
                </a:solidFill>
                <a:uFillTx/>
                <a:latin typeface="楷体" panose="02010609060101010101" charset="-122"/>
                <a:ea typeface="楷体" panose="02010609060101010101" charset="-122"/>
                <a:cs typeface="楷体" panose="02010609060101010101" charset="-122"/>
                <a:sym typeface="+mn-ea"/>
              </a:rPr>
              <a:t>，实行了一系列发展生产，改革制度的措施。</a:t>
            </a:r>
            <a:endParaRPr lang="zh-CN" altLang="en-US" sz="2000" dirty="0">
              <a:solidFill>
                <a:schemeClr val="tx1"/>
              </a:solidFill>
              <a:uFillTx/>
              <a:latin typeface="楷体" panose="02010609060101010101" charset="-122"/>
              <a:ea typeface="楷体" panose="02010609060101010101" charset="-122"/>
              <a:cs typeface="楷体" panose="02010609060101010101" charset="-122"/>
              <a:sym typeface="+mn-ea"/>
            </a:endParaRPr>
          </a:p>
          <a:p>
            <a:pPr algn="l" fontAlgn="auto"/>
            <a:r>
              <a:rPr lang="zh-CN" altLang="en-US" sz="2000" dirty="0">
                <a:solidFill>
                  <a:schemeClr val="tx1"/>
                </a:solidFill>
                <a:uFillTx/>
                <a:latin typeface="楷体" panose="02010609060101010101" charset="-122"/>
                <a:ea typeface="楷体" panose="02010609060101010101" charset="-122"/>
                <a:cs typeface="楷体" panose="02010609060101010101" charset="-122"/>
                <a:sym typeface="+mn-ea"/>
              </a:rPr>
              <a:t>    唐太宗时，吐蕃赞普松赞干布求娶文成公主，</a:t>
            </a:r>
            <a:r>
              <a:rPr lang="zh-CN" altLang="en-US" sz="2000" b="1" dirty="0">
                <a:solidFill>
                  <a:srgbClr val="FF0000"/>
                </a:solidFill>
                <a:uFillTx/>
                <a:latin typeface="楷体" panose="02010609060101010101" charset="-122"/>
                <a:ea typeface="楷体" panose="02010609060101010101" charset="-122"/>
                <a:cs typeface="楷体" panose="02010609060101010101" charset="-122"/>
                <a:sym typeface="+mn-ea"/>
              </a:rPr>
              <a:t>文成公主入藏</a:t>
            </a:r>
            <a:r>
              <a:rPr lang="zh-CN" altLang="en-US" sz="2000" dirty="0">
                <a:solidFill>
                  <a:schemeClr val="tx1"/>
                </a:solidFill>
                <a:uFillTx/>
                <a:latin typeface="楷体" panose="02010609060101010101" charset="-122"/>
                <a:ea typeface="楷体" panose="02010609060101010101" charset="-122"/>
                <a:cs typeface="楷体" panose="02010609060101010101" charset="-122"/>
                <a:sym typeface="+mn-ea"/>
              </a:rPr>
              <a:t>时带去大批手工艺品和多种技术、医药书籍等。唐蕃和亲，促进了汉藏的友好关系和经济文化交流。</a:t>
            </a:r>
            <a:endParaRPr lang="zh-CN" altLang="en-US" sz="2000" dirty="0">
              <a:solidFill>
                <a:schemeClr val="tx1"/>
              </a:solidFill>
              <a:uFillTx/>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p:nvSpPr>
        <p:spPr>
          <a:xfrm>
            <a:off x="544830" y="4060825"/>
            <a:ext cx="6758940" cy="2245360"/>
          </a:xfrm>
          <a:prstGeom prst="rect">
            <a:avLst/>
          </a:prstGeom>
          <a:noFill/>
        </p:spPr>
        <p:txBody>
          <a:bodyPr wrap="square" rtlCol="0" anchor="t">
            <a:spAutoFit/>
          </a:bodyPr>
          <a:lstStyle/>
          <a:p>
            <a:pPr fontAlgn="auto"/>
            <a:r>
              <a:rPr lang="en-US" altLang="zh-CN" sz="2000">
                <a:latin typeface="楷体" panose="02010609060101010101" charset="-122"/>
                <a:ea typeface="楷体" panose="02010609060101010101" charset="-122"/>
                <a:cs typeface="楷体" panose="02010609060101010101" charset="-122"/>
              </a:rPr>
              <a:t>    </a:t>
            </a:r>
            <a:r>
              <a:rPr lang="zh-CN" altLang="en-US" sz="2000">
                <a:latin typeface="楷体" panose="02010609060101010101" charset="-122"/>
                <a:ea typeface="楷体" panose="02010609060101010101" charset="-122"/>
                <a:cs typeface="楷体" panose="02010609060101010101" charset="-122"/>
              </a:rPr>
              <a:t>唐穆宗长庆元年(821),吐蕃赞普可黎可足遣使到长安,请求会盟。隆重的会盟仪式先后在双方国都长安和逻些举行,盟文强调要“患难相恤,暴掠不作”,永远和好相处，史称</a:t>
            </a:r>
            <a:r>
              <a:rPr lang="en-US" altLang="zh-CN" sz="2000">
                <a:latin typeface="楷体" panose="02010609060101010101" charset="-122"/>
                <a:ea typeface="楷体" panose="02010609060101010101" charset="-122"/>
                <a:cs typeface="楷体" panose="02010609060101010101" charset="-122"/>
              </a:rPr>
              <a:t>“</a:t>
            </a:r>
            <a:r>
              <a:rPr lang="zh-CN" altLang="en-US" sz="2000" b="1">
                <a:solidFill>
                  <a:srgbClr val="FF0000"/>
                </a:solidFill>
                <a:latin typeface="楷体" panose="02010609060101010101" charset="-122"/>
                <a:ea typeface="楷体" panose="02010609060101010101" charset="-122"/>
                <a:cs typeface="楷体" panose="02010609060101010101" charset="-122"/>
              </a:rPr>
              <a:t>长庆会盟</a:t>
            </a:r>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，至此</a:t>
            </a:r>
            <a:r>
              <a:rPr lang="zh-CN" altLang="en-US" sz="2000" dirty="0">
                <a:latin typeface="楷体" panose="02010609060101010101" charset="-122"/>
                <a:ea typeface="楷体" panose="02010609060101010101" charset="-122"/>
                <a:cs typeface="楷体" panose="02010609060101010101" charset="-122"/>
                <a:sym typeface="+mn-ea"/>
              </a:rPr>
              <a:t>唐蕃间基本上停止了纷争。</a:t>
            </a:r>
            <a:endParaRPr lang="zh-CN" altLang="en-US" sz="2000" dirty="0">
              <a:latin typeface="楷体" panose="02010609060101010101" charset="-122"/>
              <a:ea typeface="楷体" panose="02010609060101010101" charset="-122"/>
              <a:cs typeface="楷体" panose="02010609060101010101" charset="-122"/>
              <a:sym typeface="+mn-ea"/>
            </a:endParaRPr>
          </a:p>
          <a:p>
            <a:pPr fontAlgn="auto"/>
            <a:r>
              <a:rPr lang="zh-CN" altLang="en-US" sz="2000" dirty="0">
                <a:latin typeface="楷体" panose="02010609060101010101" charset="-122"/>
                <a:ea typeface="楷体" panose="02010609060101010101" charset="-122"/>
                <a:cs typeface="楷体" panose="02010609060101010101" charset="-122"/>
                <a:sym typeface="+mn-ea"/>
              </a:rPr>
              <a:t>    </a:t>
            </a:r>
            <a:r>
              <a:rPr lang="zh-CN" altLang="en-US" sz="2000">
                <a:latin typeface="楷体" panose="02010609060101010101" charset="-122"/>
                <a:ea typeface="楷体" panose="02010609060101010101" charset="-122"/>
                <a:cs typeface="楷体" panose="02010609060101010101" charset="-122"/>
              </a:rPr>
              <a:t>长庆三年(823),在逻些建立“唐蕃会盟碑”(亦称“长庆会盟碑”)，令存拉萨大昭寺,是汉藏两族人民友好团结的珍贵象征。</a:t>
            </a:r>
            <a:endParaRPr lang="zh-CN" altLang="en-US" sz="2000">
              <a:latin typeface="楷体" panose="02010609060101010101" charset="-122"/>
              <a:ea typeface="楷体" panose="02010609060101010101" charset="-122"/>
              <a:cs typeface="楷体" panose="02010609060101010101" charset="-122"/>
            </a:endParaRPr>
          </a:p>
        </p:txBody>
      </p:sp>
      <p:cxnSp>
        <p:nvCxnSpPr>
          <p:cNvPr id="8" name="直接连接符 7"/>
          <p:cNvCxnSpPr/>
          <p:nvPr/>
        </p:nvCxnSpPr>
        <p:spPr>
          <a:xfrm flipV="1">
            <a:off x="-7620" y="3779520"/>
            <a:ext cx="12199620" cy="1270"/>
          </a:xfrm>
          <a:prstGeom prst="line">
            <a:avLst/>
          </a:prstGeom>
          <a:ln w="381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1"/>
          <a:stretch>
            <a:fillRect/>
          </a:stretch>
        </p:blipFill>
        <p:spPr>
          <a:xfrm>
            <a:off x="662305" y="1248410"/>
            <a:ext cx="3245485" cy="2250440"/>
          </a:xfrm>
          <a:prstGeom prst="rect">
            <a:avLst/>
          </a:prstGeom>
        </p:spPr>
      </p:pic>
      <p:pic>
        <p:nvPicPr>
          <p:cNvPr id="9" name="图片 8"/>
          <p:cNvPicPr>
            <a:picLocks noChangeAspect="1"/>
          </p:cNvPicPr>
          <p:nvPr/>
        </p:nvPicPr>
        <p:blipFill>
          <a:blip r:embed="rId2"/>
          <a:stretch>
            <a:fillRect/>
          </a:stretch>
        </p:blipFill>
        <p:spPr>
          <a:xfrm>
            <a:off x="7878445" y="4060825"/>
            <a:ext cx="3562350" cy="2387600"/>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4000" r="-4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rotWithShape="1">
          <a:blip r:embed="rId3"/>
          <a:srcRect/>
          <a:stretch>
            <a:fillRect/>
          </a:stretch>
        </p:blipFill>
        <p:spPr>
          <a:xfrm>
            <a:off x="10925155" y="0"/>
            <a:ext cx="1266845" cy="1093304"/>
          </a:xfrm>
          <a:prstGeom prst="rect">
            <a:avLst/>
          </a:prstGeom>
        </p:spPr>
      </p:pic>
      <p:sp>
        <p:nvSpPr>
          <p:cNvPr id="4" name="任意多边形 3"/>
          <p:cNvSpPr/>
          <p:nvPr>
            <p:custDataLst>
              <p:tags r:id="rId4"/>
            </p:custDataLst>
          </p:nvPr>
        </p:nvSpPr>
        <p:spPr>
          <a:xfrm>
            <a:off x="0" y="0"/>
            <a:ext cx="9041765" cy="6858000"/>
          </a:xfrm>
          <a:custGeom>
            <a:avLst/>
            <a:gdLst/>
            <a:ahLst/>
            <a:cxnLst>
              <a:cxn ang="3">
                <a:pos x="hc" y="t"/>
              </a:cxn>
              <a:cxn ang="cd2">
                <a:pos x="l" y="vc"/>
              </a:cxn>
              <a:cxn ang="cd4">
                <a:pos x="hc" y="b"/>
              </a:cxn>
              <a:cxn ang="0">
                <a:pos x="r" y="vc"/>
              </a:cxn>
            </a:cxnLst>
            <a:rect l="l" t="t" r="r" b="b"/>
            <a:pathLst>
              <a:path w="12480" h="10800">
                <a:moveTo>
                  <a:pt x="0" y="0"/>
                </a:moveTo>
                <a:lnTo>
                  <a:pt x="12428" y="0"/>
                </a:lnTo>
                <a:lnTo>
                  <a:pt x="12430" y="10"/>
                </a:lnTo>
                <a:cubicBezTo>
                  <a:pt x="12459" y="317"/>
                  <a:pt x="12476" y="630"/>
                  <a:pt x="12480" y="947"/>
                </a:cubicBezTo>
                <a:lnTo>
                  <a:pt x="12480" y="1004"/>
                </a:lnTo>
                <a:lnTo>
                  <a:pt x="12480" y="1204"/>
                </a:lnTo>
                <a:lnTo>
                  <a:pt x="12479" y="1305"/>
                </a:lnTo>
                <a:cubicBezTo>
                  <a:pt x="12443" y="3423"/>
                  <a:pt x="11851" y="5707"/>
                  <a:pt x="10682" y="7776"/>
                </a:cubicBezTo>
                <a:cubicBezTo>
                  <a:pt x="10012" y="8964"/>
                  <a:pt x="9216" y="9967"/>
                  <a:pt x="8351" y="10764"/>
                </a:cubicBezTo>
                <a:lnTo>
                  <a:pt x="8312" y="10800"/>
                </a:lnTo>
                <a:lnTo>
                  <a:pt x="0" y="10800"/>
                </a:lnTo>
                <a:lnTo>
                  <a:pt x="0" y="0"/>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FFFFF"/>
              </a:solidFill>
              <a:latin typeface="隶书" panose="02010509060101010101" pitchFamily="49" charset="-122"/>
              <a:ea typeface="隶书" panose="02010509060101010101" pitchFamily="49" charset="-122"/>
            </a:endParaRPr>
          </a:p>
        </p:txBody>
      </p:sp>
      <p:pic>
        <p:nvPicPr>
          <p:cNvPr id="2" name="图片 1"/>
          <p:cNvPicPr>
            <a:picLocks noChangeAspect="1"/>
          </p:cNvPicPr>
          <p:nvPr>
            <p:custDataLst>
              <p:tags r:id="rId5"/>
            </p:custDataLst>
          </p:nvPr>
        </p:nvPicPr>
        <p:blipFill rotWithShape="1">
          <a:blip r:embed="rId6"/>
          <a:srcRect l="630" t="241" r="6379" b="-241"/>
          <a:stretch>
            <a:fillRect/>
          </a:stretch>
        </p:blipFill>
        <p:spPr>
          <a:xfrm>
            <a:off x="0" y="0"/>
            <a:ext cx="8818880" cy="6858000"/>
          </a:xfrm>
          <a:custGeom>
            <a:avLst/>
            <a:gdLst/>
            <a:ahLst/>
            <a:cxnLst>
              <a:cxn ang="3">
                <a:pos x="hc" y="t"/>
              </a:cxn>
              <a:cxn ang="cd2">
                <a:pos x="l" y="vc"/>
              </a:cxn>
              <a:cxn ang="cd4">
                <a:pos x="hc" y="b"/>
              </a:cxn>
              <a:cxn ang="0">
                <a:pos x="r" y="vc"/>
              </a:cxn>
            </a:cxnLst>
            <a:rect l="l" t="t" r="r" b="b"/>
            <a:pathLst>
              <a:path w="12000" h="10800">
                <a:moveTo>
                  <a:pt x="0" y="0"/>
                </a:moveTo>
                <a:lnTo>
                  <a:pt x="11950" y="0"/>
                </a:lnTo>
                <a:lnTo>
                  <a:pt x="11952" y="10"/>
                </a:lnTo>
                <a:cubicBezTo>
                  <a:pt x="11980" y="305"/>
                  <a:pt x="11996" y="605"/>
                  <a:pt x="12000" y="910"/>
                </a:cubicBezTo>
                <a:lnTo>
                  <a:pt x="12000" y="966"/>
                </a:lnTo>
                <a:lnTo>
                  <a:pt x="12000" y="1157"/>
                </a:lnTo>
                <a:lnTo>
                  <a:pt x="11999" y="1254"/>
                </a:lnTo>
                <a:cubicBezTo>
                  <a:pt x="11964" y="3290"/>
                  <a:pt x="11395" y="5485"/>
                  <a:pt x="10271" y="7474"/>
                </a:cubicBezTo>
                <a:cubicBezTo>
                  <a:pt x="9493" y="8852"/>
                  <a:pt x="8539" y="9972"/>
                  <a:pt x="7504" y="10796"/>
                </a:cubicBezTo>
                <a:lnTo>
                  <a:pt x="7499" y="10800"/>
                </a:lnTo>
                <a:lnTo>
                  <a:pt x="0" y="10800"/>
                </a:lnTo>
                <a:lnTo>
                  <a:pt x="0" y="0"/>
                </a:lnTo>
                <a:close/>
              </a:path>
            </a:pathLst>
          </a:custGeom>
        </p:spPr>
      </p:pic>
      <p:sp>
        <p:nvSpPr>
          <p:cNvPr id="5" name="文本框 4"/>
          <p:cNvSpPr txBox="1"/>
          <p:nvPr/>
        </p:nvSpPr>
        <p:spPr>
          <a:xfrm>
            <a:off x="8906510" y="1301115"/>
            <a:ext cx="2931795" cy="4256405"/>
          </a:xfrm>
          <a:prstGeom prst="rect">
            <a:avLst/>
          </a:prstGeom>
          <a:noFill/>
        </p:spPr>
        <p:txBody>
          <a:bodyPr wrap="square" rtlCol="0" anchor="t">
            <a:spAutoFit/>
          </a:bodyPr>
          <a:lstStyle/>
          <a:p>
            <a:pPr marL="0" lvl="0" indent="0" algn="l" fontAlgn="auto">
              <a:lnSpc>
                <a:spcPct val="100000"/>
              </a:lnSpc>
              <a:spcBef>
                <a:spcPts val="0"/>
              </a:spcBef>
              <a:spcAft>
                <a:spcPts val="800"/>
              </a:spcAft>
              <a:buSzPct val="100000"/>
              <a:buNone/>
            </a:pPr>
            <a:r>
              <a:rPr lang="en-US" altLang="zh-CN" sz="2200" spc="50">
                <a:ln w="3175">
                  <a:noFill/>
                  <a:prstDash val="dash"/>
                </a:ln>
                <a:solidFill>
                  <a:schemeClr val="tx1"/>
                </a:solidFill>
                <a:latin typeface="楷体" panose="02010609060101010101" charset="-122"/>
                <a:ea typeface="楷体" panose="02010609060101010101" charset="-122"/>
                <a:cs typeface="微软雅黑" panose="020B0503020204020204" charset="-122"/>
                <a:sym typeface="+mn-ea"/>
              </a:rPr>
              <a:t>    </a:t>
            </a:r>
            <a:r>
              <a:rPr lang="zh-CN" altLang="en-US" sz="2400">
                <a:ln w="3175">
                  <a:noFill/>
                  <a:prstDash val="dash"/>
                </a:ln>
                <a:solidFill>
                  <a:schemeClr val="tx1"/>
                </a:solidFill>
                <a:latin typeface="楷体" panose="02010609060101010101" charset="-122"/>
                <a:ea typeface="楷体" panose="02010609060101010101" charset="-122"/>
                <a:cs typeface="微软雅黑" panose="020B0503020204020204" charset="-122"/>
                <a:sym typeface="+mn-ea"/>
              </a:rPr>
              <a:t>唐朝前期，疆域东到大海，西达咸海，东北至外兴安岭、库页岛一带，南及南海，空前辽阔。南海诸岛及相关领域纳入中国的版图。</a:t>
            </a:r>
            <a:endParaRPr lang="zh-CN" altLang="en-US" sz="2400">
              <a:ln w="3175">
                <a:noFill/>
                <a:prstDash val="dash"/>
              </a:ln>
              <a:solidFill>
                <a:schemeClr val="tx1"/>
              </a:solidFill>
              <a:latin typeface="楷体" panose="02010609060101010101" charset="-122"/>
              <a:ea typeface="楷体" panose="02010609060101010101" charset="-122"/>
              <a:cs typeface="微软雅黑" panose="020B0503020204020204" charset="-122"/>
              <a:sym typeface="+mn-ea"/>
            </a:endParaRPr>
          </a:p>
          <a:p>
            <a:pPr marL="0" lvl="0" indent="0" algn="l" fontAlgn="auto">
              <a:lnSpc>
                <a:spcPct val="100000"/>
              </a:lnSpc>
              <a:spcBef>
                <a:spcPts val="0"/>
              </a:spcBef>
              <a:spcAft>
                <a:spcPts val="800"/>
              </a:spcAft>
              <a:buSzPct val="100000"/>
              <a:buNone/>
            </a:pPr>
            <a:r>
              <a:rPr lang="zh-CN" altLang="en-US" sz="2400">
                <a:ln w="3175">
                  <a:noFill/>
                  <a:prstDash val="dash"/>
                </a:ln>
                <a:solidFill>
                  <a:schemeClr val="tx1"/>
                </a:solidFill>
                <a:latin typeface="楷体" panose="02010609060101010101" charset="-122"/>
                <a:ea typeface="楷体" panose="02010609060101010101" charset="-122"/>
                <a:cs typeface="微软雅黑" panose="020B0503020204020204" charset="-122"/>
                <a:sym typeface="+mn-ea"/>
              </a:rPr>
              <a:t>    唐朝周边少数民族建立的政权，对祖国边疆地区的开发作出了积极贡献</a:t>
            </a:r>
            <a:r>
              <a:rPr lang="zh-CN" altLang="en-US" sz="2400">
                <a:ln w="3175">
                  <a:noFill/>
                  <a:prstDash val="dash"/>
                </a:ln>
                <a:solidFill>
                  <a:srgbClr val="404040"/>
                </a:solidFill>
                <a:latin typeface="楷体" panose="02010609060101010101" charset="-122"/>
                <a:ea typeface="楷体" panose="02010609060101010101" charset="-122"/>
                <a:cs typeface="微软雅黑" panose="020B0503020204020204" charset="-122"/>
                <a:sym typeface="+mn-ea"/>
              </a:rPr>
              <a:t>。</a:t>
            </a:r>
            <a:endParaRPr lang="zh-CN" altLang="en-US" sz="2400">
              <a:ln w="3175">
                <a:noFill/>
                <a:prstDash val="dash"/>
              </a:ln>
              <a:solidFill>
                <a:srgbClr val="404040"/>
              </a:solidFill>
              <a:latin typeface="楷体" panose="02010609060101010101" charset="-122"/>
              <a:ea typeface="楷体" panose="02010609060101010101" charset="-122"/>
              <a:cs typeface="微软雅黑" panose="020B0503020204020204" charset="-122"/>
              <a:sym typeface="+mn-ea"/>
            </a:endParaRPr>
          </a:p>
        </p:txBody>
      </p:sp>
      <p:sp>
        <p:nvSpPr>
          <p:cNvPr id="6" name="文本框 5"/>
          <p:cNvSpPr txBox="1"/>
          <p:nvPr/>
        </p:nvSpPr>
        <p:spPr>
          <a:xfrm>
            <a:off x="7790180" y="5666105"/>
            <a:ext cx="3516630" cy="768350"/>
          </a:xfrm>
          <a:prstGeom prst="rect">
            <a:avLst/>
          </a:prstGeom>
          <a:noFill/>
        </p:spPr>
        <p:txBody>
          <a:bodyPr wrap="square" rtlCol="0" anchor="t">
            <a:spAutoFit/>
          </a:bodyPr>
          <a:lstStyle/>
          <a:p>
            <a:r>
              <a:rPr lang="zh-CN" altLang="en-US" sz="3200">
                <a:solidFill>
                  <a:srgbClr val="FF0000"/>
                </a:solidFill>
                <a:latin typeface="方正粗黑宋简体" panose="02000000000000000000" charset="-122"/>
                <a:ea typeface="方正粗黑宋简体" panose="02000000000000000000" charset="-122"/>
                <a:sym typeface="+mn-ea"/>
              </a:rPr>
              <a:t>盛世形成的</a:t>
            </a:r>
            <a:r>
              <a:rPr lang="zh-CN" altLang="en-US" sz="4400">
                <a:solidFill>
                  <a:srgbClr val="FF0000"/>
                </a:solidFill>
                <a:latin typeface="方正粗黑宋简体" panose="02000000000000000000" charset="-122"/>
                <a:ea typeface="方正粗黑宋简体" panose="02000000000000000000" charset="-122"/>
                <a:sym typeface="+mn-ea"/>
              </a:rPr>
              <a:t>原因？</a:t>
            </a:r>
            <a:endParaRPr lang="zh-CN" altLang="en-US" sz="4400">
              <a:solidFill>
                <a:srgbClr val="FF0000"/>
              </a:solidFill>
              <a:latin typeface="方正粗黑宋简体" panose="02000000000000000000" charset="-122"/>
              <a:ea typeface="方正粗黑宋简体" panose="02000000000000000000"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4000" r="-4000"/>
          </a:stretch>
        </a:blipFill>
        <a:effectLst/>
      </p:bgPr>
    </p:bg>
    <p:spTree>
      <p:nvGrpSpPr>
        <p:cNvPr id="1" name=""/>
        <p:cNvGrpSpPr/>
        <p:nvPr/>
      </p:nvGrpSpPr>
      <p:grpSpPr>
        <a:xfrm>
          <a:off x="0" y="0"/>
          <a:ext cx="0" cy="0"/>
          <a:chOff x="0" y="0"/>
          <a:chExt cx="0" cy="0"/>
        </a:xfrm>
      </p:grpSpPr>
      <p:sp>
        <p:nvSpPr>
          <p:cNvPr id="5" name="标题 4"/>
          <p:cNvSpPr>
            <a:spLocks noGrp="1"/>
          </p:cNvSpPr>
          <p:nvPr>
            <p:ph type="title"/>
          </p:nvPr>
        </p:nvSpPr>
        <p:spPr>
          <a:xfrm>
            <a:off x="855985" y="566424"/>
            <a:ext cx="10852237" cy="441964"/>
          </a:xfrm>
        </p:spPr>
        <p:txBody>
          <a:bodyPr/>
          <a:lstStyle/>
          <a:p>
            <a:pPr algn="ctr"/>
            <a:r>
              <a:rPr lang="zh-CN" altLang="en-US" sz="3200" b="0">
                <a:solidFill>
                  <a:schemeClr val="accent1"/>
                </a:solidFill>
                <a:latin typeface="方正粗黑宋简体" panose="02000000000000000000" charset="-122"/>
                <a:ea typeface="方正粗黑宋简体" panose="02000000000000000000" charset="-122"/>
              </a:rPr>
              <a:t>唐朝盛世的出现</a:t>
            </a:r>
            <a:endParaRPr lang="zh-CN" altLang="en-US" sz="3200" b="0">
              <a:solidFill>
                <a:schemeClr val="accent1"/>
              </a:solidFill>
              <a:latin typeface="方正粗黑宋简体" panose="02000000000000000000" charset="-122"/>
              <a:ea typeface="方正粗黑宋简体" panose="02000000000000000000" charset="-122"/>
            </a:endParaRPr>
          </a:p>
        </p:txBody>
      </p:sp>
      <p:sp>
        <p:nvSpPr>
          <p:cNvPr id="7" name="Freeform 6"/>
          <p:cNvSpPr/>
          <p:nvPr>
            <p:custDataLst>
              <p:tags r:id="rId2"/>
            </p:custDataLst>
          </p:nvPr>
        </p:nvSpPr>
        <p:spPr bwMode="auto">
          <a:xfrm>
            <a:off x="-40005" y="6021705"/>
            <a:ext cx="6172835" cy="817245"/>
          </a:xfrm>
          <a:custGeom>
            <a:avLst/>
            <a:gdLst>
              <a:gd name="T0" fmla="*/ 220 w 1244"/>
              <a:gd name="T1" fmla="*/ 225 h 337"/>
              <a:gd name="T2" fmla="*/ 338 w 1244"/>
              <a:gd name="T3" fmla="*/ 81 h 337"/>
              <a:gd name="T4" fmla="*/ 499 w 1244"/>
              <a:gd name="T5" fmla="*/ 0 h 337"/>
              <a:gd name="T6" fmla="*/ 589 w 1244"/>
              <a:gd name="T7" fmla="*/ 45 h 337"/>
              <a:gd name="T8" fmla="*/ 634 w 1244"/>
              <a:gd name="T9" fmla="*/ 114 h 337"/>
              <a:gd name="T10" fmla="*/ 934 w 1244"/>
              <a:gd name="T11" fmla="*/ 114 h 337"/>
              <a:gd name="T12" fmla="*/ 1154 w 1244"/>
              <a:gd name="T13" fmla="*/ 190 h 337"/>
              <a:gd name="T14" fmla="*/ 1244 w 1244"/>
              <a:gd name="T15" fmla="*/ 337 h 337"/>
              <a:gd name="T16" fmla="*/ 0 w 1244"/>
              <a:gd name="T17" fmla="*/ 337 h 337"/>
              <a:gd name="T18" fmla="*/ 220 w 1244"/>
              <a:gd name="T19" fmla="*/ 225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4" h="337">
                <a:moveTo>
                  <a:pt x="220" y="225"/>
                </a:moveTo>
                <a:lnTo>
                  <a:pt x="338" y="81"/>
                </a:lnTo>
                <a:lnTo>
                  <a:pt x="499" y="0"/>
                </a:lnTo>
                <a:lnTo>
                  <a:pt x="589" y="45"/>
                </a:lnTo>
                <a:lnTo>
                  <a:pt x="634" y="114"/>
                </a:lnTo>
                <a:lnTo>
                  <a:pt x="934" y="114"/>
                </a:lnTo>
                <a:lnTo>
                  <a:pt x="1154" y="190"/>
                </a:lnTo>
                <a:lnTo>
                  <a:pt x="1244" y="337"/>
                </a:lnTo>
                <a:lnTo>
                  <a:pt x="0" y="337"/>
                </a:lnTo>
                <a:lnTo>
                  <a:pt x="220" y="225"/>
                </a:lnTo>
                <a:close/>
              </a:path>
            </a:pathLst>
          </a:custGeom>
          <a:solidFill>
            <a:srgbClr val="E24C3F"/>
          </a:solidFill>
          <a:ln>
            <a:noFill/>
          </a:ln>
        </p:spPr>
        <p:txBody>
          <a:bodyPr vert="horz" wrap="square" lIns="91440" tIns="45720" rIns="91440" bIns="45720" numCol="1" anchor="t" anchorCtr="0" compatLnSpc="1"/>
          <a:lstStyle/>
          <a:p>
            <a:endParaRPr lang="id-ID" dirty="0"/>
          </a:p>
        </p:txBody>
      </p:sp>
      <p:sp>
        <p:nvSpPr>
          <p:cNvPr id="8" name="Freeform 7"/>
          <p:cNvSpPr/>
          <p:nvPr>
            <p:custDataLst>
              <p:tags r:id="rId3"/>
            </p:custDataLst>
          </p:nvPr>
        </p:nvSpPr>
        <p:spPr bwMode="auto">
          <a:xfrm>
            <a:off x="3740785" y="5374005"/>
            <a:ext cx="5083175" cy="1464945"/>
          </a:xfrm>
          <a:custGeom>
            <a:avLst/>
            <a:gdLst>
              <a:gd name="T0" fmla="*/ 0 w 689"/>
              <a:gd name="T1" fmla="*/ 243 h 243"/>
              <a:gd name="T2" fmla="*/ 53 w 689"/>
              <a:gd name="T3" fmla="*/ 128 h 243"/>
              <a:gd name="T4" fmla="*/ 89 w 689"/>
              <a:gd name="T5" fmla="*/ 101 h 243"/>
              <a:gd name="T6" fmla="*/ 191 w 689"/>
              <a:gd name="T7" fmla="*/ 19 h 243"/>
              <a:gd name="T8" fmla="*/ 279 w 689"/>
              <a:gd name="T9" fmla="*/ 19 h 243"/>
              <a:gd name="T10" fmla="*/ 332 w 689"/>
              <a:gd name="T11" fmla="*/ 63 h 243"/>
              <a:gd name="T12" fmla="*/ 380 w 689"/>
              <a:gd name="T13" fmla="*/ 101 h 243"/>
              <a:gd name="T14" fmla="*/ 408 w 689"/>
              <a:gd name="T15" fmla="*/ 48 h 243"/>
              <a:gd name="T16" fmla="*/ 456 w 689"/>
              <a:gd name="T17" fmla="*/ 0 h 243"/>
              <a:gd name="T18" fmla="*/ 520 w 689"/>
              <a:gd name="T19" fmla="*/ 0 h 243"/>
              <a:gd name="T20" fmla="*/ 592 w 689"/>
              <a:gd name="T21" fmla="*/ 121 h 243"/>
              <a:gd name="T22" fmla="*/ 689 w 689"/>
              <a:gd name="T23" fmla="*/ 243 h 243"/>
              <a:gd name="T24" fmla="*/ 0 w 689"/>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9" h="243">
                <a:moveTo>
                  <a:pt x="0" y="243"/>
                </a:moveTo>
                <a:cubicBezTo>
                  <a:pt x="4" y="243"/>
                  <a:pt x="53" y="128"/>
                  <a:pt x="53" y="128"/>
                </a:cubicBezTo>
                <a:cubicBezTo>
                  <a:pt x="89" y="101"/>
                  <a:pt x="89" y="101"/>
                  <a:pt x="89" y="101"/>
                </a:cubicBezTo>
                <a:cubicBezTo>
                  <a:pt x="191" y="19"/>
                  <a:pt x="191" y="19"/>
                  <a:pt x="191" y="19"/>
                </a:cubicBezTo>
                <a:cubicBezTo>
                  <a:pt x="279" y="19"/>
                  <a:pt x="279" y="19"/>
                  <a:pt x="279" y="19"/>
                </a:cubicBezTo>
                <a:cubicBezTo>
                  <a:pt x="332" y="63"/>
                  <a:pt x="332" y="63"/>
                  <a:pt x="332" y="63"/>
                </a:cubicBezTo>
                <a:cubicBezTo>
                  <a:pt x="380" y="101"/>
                  <a:pt x="380" y="101"/>
                  <a:pt x="380" y="101"/>
                </a:cubicBezTo>
                <a:cubicBezTo>
                  <a:pt x="408" y="48"/>
                  <a:pt x="408" y="48"/>
                  <a:pt x="408" y="48"/>
                </a:cubicBezTo>
                <a:cubicBezTo>
                  <a:pt x="456" y="0"/>
                  <a:pt x="456" y="0"/>
                  <a:pt x="456" y="0"/>
                </a:cubicBezTo>
                <a:cubicBezTo>
                  <a:pt x="520" y="0"/>
                  <a:pt x="520" y="0"/>
                  <a:pt x="520" y="0"/>
                </a:cubicBezTo>
                <a:cubicBezTo>
                  <a:pt x="592" y="121"/>
                  <a:pt x="592" y="121"/>
                  <a:pt x="592" y="121"/>
                </a:cubicBezTo>
                <a:cubicBezTo>
                  <a:pt x="689" y="243"/>
                  <a:pt x="689" y="243"/>
                  <a:pt x="689" y="243"/>
                </a:cubicBezTo>
                <a:lnTo>
                  <a:pt x="0" y="243"/>
                </a:lnTo>
                <a:close/>
              </a:path>
            </a:pathLst>
          </a:custGeom>
          <a:solidFill>
            <a:srgbClr val="D16A2C"/>
          </a:solidFill>
          <a:ln>
            <a:noFill/>
          </a:ln>
        </p:spPr>
        <p:txBody>
          <a:bodyPr vert="horz" wrap="square" lIns="91440" tIns="45720" rIns="91440" bIns="45720" numCol="1" anchor="t" anchorCtr="0" compatLnSpc="1"/>
          <a:lstStyle/>
          <a:p>
            <a:endParaRPr lang="id-ID"/>
          </a:p>
        </p:txBody>
      </p:sp>
      <p:sp>
        <p:nvSpPr>
          <p:cNvPr id="9" name="Freeform 11"/>
          <p:cNvSpPr/>
          <p:nvPr>
            <p:custDataLst>
              <p:tags r:id="rId4"/>
            </p:custDataLst>
          </p:nvPr>
        </p:nvSpPr>
        <p:spPr bwMode="auto">
          <a:xfrm>
            <a:off x="7470775" y="4649470"/>
            <a:ext cx="4733925" cy="2189480"/>
          </a:xfrm>
          <a:custGeom>
            <a:avLst/>
            <a:gdLst>
              <a:gd name="T0" fmla="*/ 1503 w 1603"/>
              <a:gd name="T1" fmla="*/ 838 h 1007"/>
              <a:gd name="T2" fmla="*/ 1359 w 1603"/>
              <a:gd name="T3" fmla="*/ 625 h 1007"/>
              <a:gd name="T4" fmla="*/ 1156 w 1603"/>
              <a:gd name="T5" fmla="*/ 396 h 1007"/>
              <a:gd name="T6" fmla="*/ 1156 w 1603"/>
              <a:gd name="T7" fmla="*/ 178 h 1007"/>
              <a:gd name="T8" fmla="*/ 1030 w 1603"/>
              <a:gd name="T9" fmla="*/ 0 h 1007"/>
              <a:gd name="T10" fmla="*/ 874 w 1603"/>
              <a:gd name="T11" fmla="*/ 0 h 1007"/>
              <a:gd name="T12" fmla="*/ 574 w 1603"/>
              <a:gd name="T13" fmla="*/ 140 h 1007"/>
              <a:gd name="T14" fmla="*/ 520 w 1603"/>
              <a:gd name="T15" fmla="*/ 317 h 1007"/>
              <a:gd name="T16" fmla="*/ 446 w 1603"/>
              <a:gd name="T17" fmla="*/ 533 h 1007"/>
              <a:gd name="T18" fmla="*/ 328 w 1603"/>
              <a:gd name="T19" fmla="*/ 791 h 1007"/>
              <a:gd name="T20" fmla="*/ 0 w 1603"/>
              <a:gd name="T21" fmla="*/ 1007 h 1007"/>
              <a:gd name="T22" fmla="*/ 1603 w 1603"/>
              <a:gd name="T23" fmla="*/ 1007 h 1007"/>
              <a:gd name="T24" fmla="*/ 1503 w 1603"/>
              <a:gd name="T25" fmla="*/ 838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3" h="1007">
                <a:moveTo>
                  <a:pt x="1503" y="838"/>
                </a:moveTo>
                <a:lnTo>
                  <a:pt x="1359" y="625"/>
                </a:lnTo>
                <a:lnTo>
                  <a:pt x="1156" y="396"/>
                </a:lnTo>
                <a:lnTo>
                  <a:pt x="1156" y="178"/>
                </a:lnTo>
                <a:lnTo>
                  <a:pt x="1030" y="0"/>
                </a:lnTo>
                <a:lnTo>
                  <a:pt x="874" y="0"/>
                </a:lnTo>
                <a:lnTo>
                  <a:pt x="574" y="140"/>
                </a:lnTo>
                <a:lnTo>
                  <a:pt x="520" y="317"/>
                </a:lnTo>
                <a:lnTo>
                  <a:pt x="446" y="533"/>
                </a:lnTo>
                <a:lnTo>
                  <a:pt x="328" y="791"/>
                </a:lnTo>
                <a:lnTo>
                  <a:pt x="0" y="1007"/>
                </a:lnTo>
                <a:lnTo>
                  <a:pt x="1603" y="1007"/>
                </a:lnTo>
                <a:lnTo>
                  <a:pt x="1503" y="838"/>
                </a:lnTo>
                <a:close/>
              </a:path>
            </a:pathLst>
          </a:custGeom>
          <a:solidFill>
            <a:srgbClr val="BD9028"/>
          </a:solidFill>
          <a:ln>
            <a:noFill/>
          </a:ln>
        </p:spPr>
        <p:txBody>
          <a:bodyPr vert="horz" wrap="square" lIns="91440" tIns="45720" rIns="91440" bIns="45720" numCol="1" anchor="t" anchorCtr="0" compatLnSpc="1"/>
          <a:lstStyle/>
          <a:p>
            <a:endParaRPr lang="id-ID"/>
          </a:p>
        </p:txBody>
      </p:sp>
      <p:sp>
        <p:nvSpPr>
          <p:cNvPr id="13" name="TextBox 12"/>
          <p:cNvSpPr txBox="1"/>
          <p:nvPr>
            <p:custDataLst>
              <p:tags r:id="rId5"/>
            </p:custDataLst>
          </p:nvPr>
        </p:nvSpPr>
        <p:spPr>
          <a:xfrm>
            <a:off x="1601009" y="4542518"/>
            <a:ext cx="2330886" cy="447004"/>
          </a:xfrm>
          <a:prstGeom prst="rect">
            <a:avLst/>
          </a:prstGeom>
          <a:noFill/>
        </p:spPr>
        <p:txBody>
          <a:bodyPr wrap="square" bIns="0" rtlCol="0" anchor="b" anchorCtr="0">
            <a:noAutofit/>
          </a:bodyPr>
          <a:lstStyle/>
          <a:p>
            <a:pPr>
              <a:lnSpc>
                <a:spcPct val="120000"/>
              </a:lnSpc>
            </a:pPr>
            <a:r>
              <a:rPr lang="zh-CN" altLang="en-US" sz="2800" spc="300">
                <a:solidFill>
                  <a:schemeClr val="tx1"/>
                </a:solidFill>
                <a:latin typeface="方正粗黑宋简体" panose="02000000000000000000" charset="-122"/>
                <a:ea typeface="方正粗黑宋简体" panose="02000000000000000000" charset="-122"/>
              </a:rPr>
              <a:t>太宗李世民</a:t>
            </a:r>
            <a:endParaRPr lang="zh-CN" altLang="en-US" sz="2800" spc="300">
              <a:solidFill>
                <a:schemeClr val="tx1"/>
              </a:solidFill>
              <a:latin typeface="方正粗黑宋简体" panose="02000000000000000000" charset="-122"/>
              <a:ea typeface="方正粗黑宋简体" panose="02000000000000000000" charset="-122"/>
            </a:endParaRPr>
          </a:p>
        </p:txBody>
      </p:sp>
      <p:cxnSp>
        <p:nvCxnSpPr>
          <p:cNvPr id="15" name="Straight Connector 14"/>
          <p:cNvCxnSpPr/>
          <p:nvPr>
            <p:custDataLst>
              <p:tags r:id="rId6"/>
            </p:custDataLst>
          </p:nvPr>
        </p:nvCxnSpPr>
        <p:spPr>
          <a:xfrm flipH="1" flipV="1">
            <a:off x="1550670" y="4904740"/>
            <a:ext cx="6985" cy="1661160"/>
          </a:xfrm>
          <a:prstGeom prst="line">
            <a:avLst/>
          </a:prstGeom>
          <a:ln w="28575">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sp>
        <p:nvSpPr>
          <p:cNvPr id="16" name="Oval 15"/>
          <p:cNvSpPr/>
          <p:nvPr>
            <p:custDataLst>
              <p:tags r:id="rId7"/>
            </p:custDataLst>
          </p:nvPr>
        </p:nvSpPr>
        <p:spPr>
          <a:xfrm>
            <a:off x="1512859" y="4808579"/>
            <a:ext cx="101600" cy="101600"/>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7" name="Oval 16"/>
          <p:cNvSpPr/>
          <p:nvPr>
            <p:custDataLst>
              <p:tags r:id="rId8"/>
            </p:custDataLst>
          </p:nvPr>
        </p:nvSpPr>
        <p:spPr>
          <a:xfrm>
            <a:off x="1514764" y="6488789"/>
            <a:ext cx="86360" cy="86360"/>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8" name="TextBox 17"/>
          <p:cNvSpPr txBox="1"/>
          <p:nvPr>
            <p:custDataLst>
              <p:tags r:id="rId9"/>
            </p:custDataLst>
          </p:nvPr>
        </p:nvSpPr>
        <p:spPr>
          <a:xfrm>
            <a:off x="1557829" y="5043761"/>
            <a:ext cx="1801049" cy="830997"/>
          </a:xfrm>
          <a:prstGeom prst="rect">
            <a:avLst/>
          </a:prstGeom>
          <a:noFill/>
        </p:spPr>
        <p:txBody>
          <a:bodyPr wrap="square" lIns="90000" tIns="0" rIns="90000" bIns="46800" rtlCol="0">
            <a:normAutofit/>
          </a:bodyPr>
          <a:lstStyle/>
          <a:p>
            <a:pPr>
              <a:lnSpc>
                <a:spcPct val="120000"/>
              </a:lnSpc>
            </a:pPr>
            <a:r>
              <a:rPr lang="zh-CN" altLang="en-US" sz="2400" b="1" spc="150" dirty="0">
                <a:solidFill>
                  <a:srgbClr val="FF0000"/>
                </a:solidFill>
                <a:latin typeface="楷体" panose="02010609060101010101" charset="-122"/>
                <a:ea typeface="楷体" panose="02010609060101010101" charset="-122"/>
              </a:rPr>
              <a:t>贞观之治</a:t>
            </a:r>
            <a:endParaRPr lang="zh-CN" altLang="en-US" sz="2400" b="1" spc="150" dirty="0">
              <a:solidFill>
                <a:srgbClr val="FF0000"/>
              </a:solidFill>
              <a:latin typeface="楷体" panose="02010609060101010101" charset="-122"/>
              <a:ea typeface="楷体" panose="02010609060101010101" charset="-122"/>
            </a:endParaRPr>
          </a:p>
        </p:txBody>
      </p:sp>
      <p:sp>
        <p:nvSpPr>
          <p:cNvPr id="19" name="TextBox 18"/>
          <p:cNvSpPr txBox="1"/>
          <p:nvPr>
            <p:custDataLst>
              <p:tags r:id="rId10"/>
            </p:custDataLst>
          </p:nvPr>
        </p:nvSpPr>
        <p:spPr>
          <a:xfrm>
            <a:off x="4734785" y="3775544"/>
            <a:ext cx="2330886" cy="447004"/>
          </a:xfrm>
          <a:prstGeom prst="rect">
            <a:avLst/>
          </a:prstGeom>
          <a:noFill/>
        </p:spPr>
        <p:txBody>
          <a:bodyPr wrap="square" bIns="0" rtlCol="0" anchor="b" anchorCtr="0">
            <a:noAutofit/>
          </a:bodyPr>
          <a:lstStyle/>
          <a:p>
            <a:pPr>
              <a:lnSpc>
                <a:spcPct val="120000"/>
              </a:lnSpc>
            </a:pPr>
            <a:r>
              <a:rPr lang="zh-CN" altLang="en-US" sz="2800" spc="300">
                <a:solidFill>
                  <a:schemeClr val="tx1"/>
                </a:solidFill>
                <a:latin typeface="方正粗黑宋简体" panose="02000000000000000000" charset="-122"/>
                <a:ea typeface="方正粗黑宋简体" panose="02000000000000000000" charset="-122"/>
              </a:rPr>
              <a:t>武周武则天</a:t>
            </a:r>
            <a:endParaRPr lang="zh-CN" altLang="en-US" sz="2800" spc="300">
              <a:solidFill>
                <a:schemeClr val="tx1"/>
              </a:solidFill>
              <a:latin typeface="方正粗黑宋简体" panose="02000000000000000000" charset="-122"/>
              <a:ea typeface="方正粗黑宋简体" panose="02000000000000000000" charset="-122"/>
            </a:endParaRPr>
          </a:p>
        </p:txBody>
      </p:sp>
      <p:cxnSp>
        <p:nvCxnSpPr>
          <p:cNvPr id="21" name="Straight Connector 20"/>
          <p:cNvCxnSpPr/>
          <p:nvPr>
            <p:custDataLst>
              <p:tags r:id="rId11"/>
            </p:custDataLst>
          </p:nvPr>
        </p:nvCxnSpPr>
        <p:spPr>
          <a:xfrm flipV="1">
            <a:off x="4680585" y="4089400"/>
            <a:ext cx="12700" cy="2317115"/>
          </a:xfrm>
          <a:prstGeom prst="line">
            <a:avLst/>
          </a:prstGeom>
          <a:ln w="28575">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sp>
        <p:nvSpPr>
          <p:cNvPr id="22" name="Oval 21"/>
          <p:cNvSpPr/>
          <p:nvPr>
            <p:custDataLst>
              <p:tags r:id="rId12"/>
            </p:custDataLst>
          </p:nvPr>
        </p:nvSpPr>
        <p:spPr>
          <a:xfrm>
            <a:off x="4633158" y="4035425"/>
            <a:ext cx="101600" cy="101600"/>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23" name="Oval 22"/>
          <p:cNvSpPr/>
          <p:nvPr>
            <p:custDataLst>
              <p:tags r:id="rId13"/>
            </p:custDataLst>
          </p:nvPr>
        </p:nvSpPr>
        <p:spPr>
          <a:xfrm>
            <a:off x="4659828" y="6360160"/>
            <a:ext cx="86360" cy="86360"/>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24" name="TextBox 23"/>
          <p:cNvSpPr txBox="1"/>
          <p:nvPr>
            <p:custDataLst>
              <p:tags r:id="rId14"/>
            </p:custDataLst>
          </p:nvPr>
        </p:nvSpPr>
        <p:spPr>
          <a:xfrm>
            <a:off x="4746215" y="4222812"/>
            <a:ext cx="1744614" cy="830997"/>
          </a:xfrm>
          <a:prstGeom prst="rect">
            <a:avLst/>
          </a:prstGeom>
          <a:noFill/>
        </p:spPr>
        <p:txBody>
          <a:bodyPr wrap="square" lIns="90000" tIns="0" rIns="90000" bIns="46800" rtlCol="0"/>
          <a:lstStyle/>
          <a:p>
            <a:pPr fontAlgn="auto">
              <a:lnSpc>
                <a:spcPct val="100000"/>
              </a:lnSpc>
            </a:pPr>
            <a:r>
              <a:rPr lang="zh-CN" altLang="en-US" sz="2400" b="1" spc="150" dirty="0">
                <a:solidFill>
                  <a:srgbClr val="FF0000"/>
                </a:solidFill>
                <a:latin typeface="楷体" panose="02010609060101010101" charset="-122"/>
                <a:ea typeface="楷体" panose="02010609060101010101" charset="-122"/>
              </a:rPr>
              <a:t>政启开元治弘贞观</a:t>
            </a:r>
            <a:endParaRPr lang="zh-CN" altLang="en-US" sz="2400" b="1" spc="150" dirty="0">
              <a:solidFill>
                <a:srgbClr val="FF0000"/>
              </a:solidFill>
              <a:latin typeface="楷体" panose="02010609060101010101" charset="-122"/>
              <a:ea typeface="楷体" panose="02010609060101010101" charset="-122"/>
            </a:endParaRPr>
          </a:p>
        </p:txBody>
      </p:sp>
      <p:sp>
        <p:nvSpPr>
          <p:cNvPr id="25" name="TextBox 24"/>
          <p:cNvSpPr txBox="1"/>
          <p:nvPr>
            <p:custDataLst>
              <p:tags r:id="rId15"/>
            </p:custDataLst>
          </p:nvPr>
        </p:nvSpPr>
        <p:spPr>
          <a:xfrm>
            <a:off x="9689013" y="3469752"/>
            <a:ext cx="2332988" cy="447004"/>
          </a:xfrm>
          <a:prstGeom prst="rect">
            <a:avLst/>
          </a:prstGeom>
          <a:noFill/>
        </p:spPr>
        <p:txBody>
          <a:bodyPr wrap="square" bIns="0" rtlCol="0" anchor="b" anchorCtr="0">
            <a:noAutofit/>
          </a:bodyPr>
          <a:lstStyle/>
          <a:p>
            <a:pPr>
              <a:lnSpc>
                <a:spcPct val="120000"/>
              </a:lnSpc>
            </a:pPr>
            <a:r>
              <a:rPr lang="zh-CN" altLang="en-US" sz="2800" spc="300">
                <a:solidFill>
                  <a:schemeClr val="tx1"/>
                </a:solidFill>
                <a:latin typeface="方正粗黑宋简体" panose="02000000000000000000" charset="-122"/>
                <a:ea typeface="方正粗黑宋简体" panose="02000000000000000000" charset="-122"/>
              </a:rPr>
              <a:t>玄宗李隆基</a:t>
            </a:r>
            <a:endParaRPr lang="zh-CN" altLang="en-US" sz="2800" spc="300">
              <a:solidFill>
                <a:schemeClr val="tx1"/>
              </a:solidFill>
              <a:latin typeface="方正粗黑宋简体" panose="02000000000000000000" charset="-122"/>
              <a:ea typeface="方正粗黑宋简体" panose="02000000000000000000" charset="-122"/>
            </a:endParaRPr>
          </a:p>
        </p:txBody>
      </p:sp>
      <p:cxnSp>
        <p:nvCxnSpPr>
          <p:cNvPr id="27" name="Straight Connector 26"/>
          <p:cNvCxnSpPr/>
          <p:nvPr>
            <p:custDataLst>
              <p:tags r:id="rId16"/>
            </p:custDataLst>
          </p:nvPr>
        </p:nvCxnSpPr>
        <p:spPr>
          <a:xfrm flipH="1" flipV="1">
            <a:off x="9632950" y="3775710"/>
            <a:ext cx="13335" cy="2201545"/>
          </a:xfrm>
          <a:prstGeom prst="line">
            <a:avLst/>
          </a:prstGeom>
          <a:ln w="28575">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sp>
        <p:nvSpPr>
          <p:cNvPr id="28" name="Oval 27"/>
          <p:cNvSpPr/>
          <p:nvPr>
            <p:custDataLst>
              <p:tags r:id="rId17"/>
            </p:custDataLst>
          </p:nvPr>
        </p:nvSpPr>
        <p:spPr>
          <a:xfrm>
            <a:off x="9597300" y="3748493"/>
            <a:ext cx="101600" cy="101600"/>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29" name="Oval 28"/>
          <p:cNvSpPr/>
          <p:nvPr>
            <p:custDataLst>
              <p:tags r:id="rId18"/>
            </p:custDataLst>
          </p:nvPr>
        </p:nvSpPr>
        <p:spPr>
          <a:xfrm>
            <a:off x="9602380" y="5935433"/>
            <a:ext cx="86360" cy="86360"/>
          </a:xfrm>
          <a:prstGeom prst="ellipse">
            <a:avLst/>
          </a:prstGeom>
          <a:solidFill>
            <a:srgbClr val="000000">
              <a:lumMod val="65000"/>
              <a:lumOff val="3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30" name="TextBox 29"/>
          <p:cNvSpPr txBox="1"/>
          <p:nvPr>
            <p:custDataLst>
              <p:tags r:id="rId19"/>
            </p:custDataLst>
          </p:nvPr>
        </p:nvSpPr>
        <p:spPr>
          <a:xfrm>
            <a:off x="9699172" y="3840820"/>
            <a:ext cx="1745003" cy="646331"/>
          </a:xfrm>
          <a:prstGeom prst="rect">
            <a:avLst/>
          </a:prstGeom>
          <a:noFill/>
        </p:spPr>
        <p:txBody>
          <a:bodyPr wrap="square" lIns="90000" tIns="0" rIns="90000" bIns="46800" rtlCol="0">
            <a:noAutofit/>
          </a:bodyPr>
          <a:lstStyle/>
          <a:p>
            <a:pPr>
              <a:lnSpc>
                <a:spcPct val="120000"/>
              </a:lnSpc>
            </a:pPr>
            <a:r>
              <a:rPr lang="zh-CN" altLang="en-US" sz="2400" b="1" spc="150" dirty="0">
                <a:solidFill>
                  <a:srgbClr val="FF0000"/>
                </a:solidFill>
                <a:latin typeface="楷体" panose="02010609060101010101" charset="-122"/>
                <a:ea typeface="楷体" panose="02010609060101010101" charset="-122"/>
              </a:rPr>
              <a:t>开元盛世</a:t>
            </a:r>
            <a:endParaRPr lang="zh-CN" altLang="en-US" sz="2400" b="1" spc="150" dirty="0">
              <a:solidFill>
                <a:srgbClr val="FF0000"/>
              </a:solidFill>
              <a:latin typeface="楷体" panose="02010609060101010101" charset="-122"/>
              <a:ea typeface="楷体" panose="02010609060101010101" charset="-122"/>
            </a:endParaRPr>
          </a:p>
        </p:txBody>
      </p:sp>
      <p:sp>
        <p:nvSpPr>
          <p:cNvPr id="6" name="矩形 5"/>
          <p:cNvSpPr/>
          <p:nvPr>
            <p:custDataLst>
              <p:tags r:id="rId20"/>
            </p:custDataLst>
          </p:nvPr>
        </p:nvSpPr>
        <p:spPr>
          <a:xfrm>
            <a:off x="0" y="1510030"/>
            <a:ext cx="12192000" cy="1654810"/>
          </a:xfrm>
          <a:prstGeom prst="rect">
            <a:avLst/>
          </a:prstGeom>
          <a:solidFill>
            <a:srgbClr val="E2D9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14" name="文本框 13"/>
          <p:cNvSpPr txBox="1"/>
          <p:nvPr/>
        </p:nvSpPr>
        <p:spPr>
          <a:xfrm>
            <a:off x="818515" y="2480310"/>
            <a:ext cx="10554335" cy="521970"/>
          </a:xfrm>
          <a:prstGeom prst="rect">
            <a:avLst/>
          </a:prstGeom>
          <a:noFill/>
        </p:spPr>
        <p:txBody>
          <a:bodyPr wrap="none" rtlCol="0" anchor="t">
            <a:spAutoFit/>
          </a:bodyPr>
          <a:lstStyle/>
          <a:p>
            <a:pPr algn="l"/>
            <a:r>
              <a:rPr lang="zh-CN" altLang="en-US" sz="2800" b="1">
                <a:latin typeface="楷体" panose="02010609060101010101" charset="-122"/>
                <a:ea typeface="楷体" panose="02010609060101010101" charset="-122"/>
                <a:sym typeface="+mn-ea"/>
              </a:rPr>
              <a:t>法律制度的坚实保障  基本国策的稳固延续  各族百姓的共同创造</a:t>
            </a:r>
            <a:endParaRPr lang="zh-CN" altLang="en-US" sz="2800" b="1">
              <a:latin typeface="楷体" panose="02010609060101010101" charset="-122"/>
              <a:ea typeface="楷体" panose="02010609060101010101" charset="-122"/>
              <a:sym typeface="+mn-ea"/>
            </a:endParaRPr>
          </a:p>
        </p:txBody>
      </p:sp>
      <p:sp>
        <p:nvSpPr>
          <p:cNvPr id="2" name="文本框 1"/>
          <p:cNvSpPr txBox="1"/>
          <p:nvPr/>
        </p:nvSpPr>
        <p:spPr>
          <a:xfrm>
            <a:off x="2606675" y="1720850"/>
            <a:ext cx="6977380" cy="521970"/>
          </a:xfrm>
          <a:prstGeom prst="rect">
            <a:avLst/>
          </a:prstGeom>
          <a:noFill/>
        </p:spPr>
        <p:txBody>
          <a:bodyPr wrap="none" rtlCol="0" anchor="t">
            <a:spAutoFit/>
          </a:bodyPr>
          <a:lstStyle/>
          <a:p>
            <a:pPr algn="l"/>
            <a:r>
              <a:rPr lang="zh-CN" altLang="en-US" sz="2800" b="1">
                <a:latin typeface="楷体" panose="02010609060101010101" charset="-122"/>
                <a:ea typeface="楷体" panose="02010609060101010101" charset="-122"/>
                <a:sym typeface="+mn-ea"/>
              </a:rPr>
              <a:t>开明君主的知人善用  统治集团的居安思危</a:t>
            </a:r>
            <a:endParaRPr lang="zh-CN" altLang="en-US" sz="2800" b="1">
              <a:latin typeface="楷体" panose="02010609060101010101" charset="-122"/>
              <a:ea typeface="楷体" panose="02010609060101010101" charset="-122"/>
              <a:sym typeface="+mn-ea"/>
            </a:endParaRPr>
          </a:p>
        </p:txBody>
      </p:sp>
    </p:spTree>
    <p:custDataLst>
      <p:tags r:id="rId21"/>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70960" y="4197985"/>
            <a:ext cx="4450080" cy="829945"/>
          </a:xfrm>
          <a:prstGeom prst="rect">
            <a:avLst/>
          </a:prstGeom>
          <a:noFill/>
        </p:spPr>
        <p:txBody>
          <a:bodyPr wrap="none" rtlCol="0" anchor="t">
            <a:spAutoFit/>
          </a:bodyPr>
          <a:lstStyle/>
          <a:p>
            <a:r>
              <a:rPr lang="zh-CN" altLang="en-US" sz="4800" noProof="0" dirty="0">
                <a:ln>
                  <a:noFill/>
                </a:ln>
                <a:solidFill>
                  <a:schemeClr val="accent6"/>
                </a:solidFill>
                <a:effectLst/>
                <a:uLnTx/>
                <a:latin typeface="方正粗黑宋简体" panose="02000000000000000000" charset="-122"/>
                <a:ea typeface="方正粗黑宋简体" panose="02000000000000000000" charset="-122"/>
                <a:cs typeface="+mn-ea"/>
                <a:sym typeface="+mn-lt"/>
              </a:rPr>
              <a:t>第叁部分：动荡</a:t>
            </a:r>
            <a:endParaRPr lang="zh-CN" altLang="en-US" sz="4800" noProof="0" dirty="0">
              <a:ln>
                <a:noFill/>
              </a:ln>
              <a:solidFill>
                <a:schemeClr val="accent6"/>
              </a:solidFill>
              <a:effectLst/>
              <a:uLnTx/>
              <a:latin typeface="方正粗黑宋简体" panose="02000000000000000000" charset="-122"/>
              <a:ea typeface="方正粗黑宋简体" panose="02000000000000000000" charset="-122"/>
              <a:cs typeface="+mn-ea"/>
              <a:sym typeface="+mn-lt"/>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1825" y="508000"/>
            <a:ext cx="4833620"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一、天宝危机与安史之乱</a:t>
            </a:r>
            <a:endParaRPr lang="zh-CN" altLang="en-US" sz="3200">
              <a:solidFill>
                <a:schemeClr val="accent1"/>
              </a:solidFill>
              <a:latin typeface="方正粗黑宋简体" panose="02000000000000000000" charset="-122"/>
              <a:ea typeface="方正粗黑宋简体" panose="02000000000000000000" charset="-122"/>
            </a:endParaRPr>
          </a:p>
        </p:txBody>
      </p:sp>
      <p:sp>
        <p:nvSpPr>
          <p:cNvPr id="10" name="文本框 9"/>
          <p:cNvSpPr txBox="1"/>
          <p:nvPr/>
        </p:nvSpPr>
        <p:spPr>
          <a:xfrm>
            <a:off x="631825" y="1214120"/>
            <a:ext cx="5268595" cy="5262245"/>
          </a:xfrm>
          <a:prstGeom prst="rect">
            <a:avLst/>
          </a:prstGeom>
          <a:noFill/>
        </p:spPr>
        <p:txBody>
          <a:bodyPr wrap="square" rtlCol="0">
            <a:spAutoFit/>
          </a:bodyPr>
          <a:lstStyle/>
          <a:p>
            <a:pPr fontAlgn="auto"/>
            <a:r>
              <a:rPr lang="en-US" altLang="zh-CN" sz="2400" dirty="0">
                <a:solidFill>
                  <a:schemeClr val="tx1"/>
                </a:solidFill>
                <a:uFillTx/>
                <a:latin typeface="楷体" panose="02010609060101010101" charset="-122"/>
                <a:ea typeface="楷体" panose="02010609060101010101" charset="-122"/>
                <a:cs typeface="楷体" panose="02010609060101010101" charset="-122"/>
                <a:sym typeface="+mn-ea"/>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开元年间，边疆形势随着版图的拓展日益紧张，玄宗在边境重地增设军镇，加强边防，军镇长官</a:t>
            </a:r>
            <a:r>
              <a:rPr lang="zh-CN" altLang="en-US" sz="2400" b="1" dirty="0">
                <a:solidFill>
                  <a:srgbClr val="FF0000"/>
                </a:solidFill>
                <a:uFillTx/>
                <a:latin typeface="楷体" panose="02010609060101010101" charset="-122"/>
                <a:ea typeface="楷体" panose="02010609060101010101" charset="-122"/>
                <a:cs typeface="楷体" panose="02010609060101010101" charset="-122"/>
                <a:sym typeface="+mn-ea"/>
              </a:rPr>
              <a:t>节度使</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总揽一镇军政、民政、财政，势力膨胀，中央与地方的力量逐渐失去平衡，至玄宗统治后期，国家出现外重内轻局面。</a:t>
            </a:r>
            <a:r>
              <a:rPr lang="zh-CN" altLang="en-US" sz="2400">
                <a:solidFill>
                  <a:schemeClr val="tx1"/>
                </a:solidFill>
                <a:uFillTx/>
                <a:latin typeface="楷体" panose="02010609060101010101" charset="-122"/>
                <a:ea typeface="楷体" panose="02010609060101010101" charset="-122"/>
                <a:cs typeface="楷体" panose="02010609060101010101" charset="-122"/>
              </a:rPr>
              <a:t>加之玄宗此时沉于享乐，怠于政事，</a:t>
            </a:r>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任人唯亲，朝政日益腐败，社会矛盾日益尖锐。</a:t>
            </a:r>
            <a:endPar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endParaRPr>
          </a:p>
          <a:p>
            <a:pPr fontAlgn="auto"/>
            <a:r>
              <a:rPr lang="zh-CN" altLang="en-US" sz="2400" dirty="0">
                <a:solidFill>
                  <a:schemeClr val="tx1"/>
                </a:solidFill>
                <a:uFillTx/>
                <a:latin typeface="楷体" panose="02010609060101010101" charset="-122"/>
                <a:ea typeface="楷体" panose="02010609060101010101" charset="-122"/>
                <a:cs typeface="楷体" panose="02010609060101010101" charset="-122"/>
                <a:sym typeface="+mn-ea"/>
              </a:rPr>
              <a:t>    755年，平卢、范阳、河东三镇节度使安禄山与平卢兵马使史思明伪称奉密诏讨杨国忠，于范阳（今北京）起兵叛乱，叛乱长达八年之久，史称</a:t>
            </a:r>
            <a:r>
              <a:rPr lang="en-US" altLang="zh-CN" sz="2400" b="1" dirty="0">
                <a:solidFill>
                  <a:srgbClr val="FF0000"/>
                </a:solidFill>
                <a:uFillTx/>
                <a:latin typeface="楷体" panose="02010609060101010101" charset="-122"/>
                <a:ea typeface="楷体" panose="02010609060101010101" charset="-122"/>
                <a:cs typeface="楷体" panose="02010609060101010101" charset="-122"/>
                <a:sym typeface="+mn-ea"/>
              </a:rPr>
              <a:t>“</a:t>
            </a:r>
            <a:r>
              <a:rPr lang="zh-CN" altLang="en-US" sz="2400" b="1" dirty="0">
                <a:solidFill>
                  <a:srgbClr val="FF0000"/>
                </a:solidFill>
                <a:uFillTx/>
                <a:latin typeface="楷体" panose="02010609060101010101" charset="-122"/>
                <a:ea typeface="楷体" panose="02010609060101010101" charset="-122"/>
                <a:cs typeface="楷体" panose="02010609060101010101" charset="-122"/>
                <a:sym typeface="+mn-ea"/>
              </a:rPr>
              <a:t>安史之乱</a:t>
            </a:r>
            <a:r>
              <a:rPr lang="en-US" altLang="zh-CN" sz="2400" b="1" dirty="0">
                <a:solidFill>
                  <a:srgbClr val="FF0000"/>
                </a:solidFill>
                <a:uFillTx/>
                <a:latin typeface="楷体" panose="02010609060101010101" charset="-122"/>
                <a:ea typeface="楷体" panose="02010609060101010101" charset="-122"/>
                <a:cs typeface="楷体" panose="02010609060101010101" charset="-122"/>
                <a:sym typeface="+mn-ea"/>
              </a:rPr>
              <a:t>”</a:t>
            </a:r>
            <a:r>
              <a:rPr lang="zh-CN" altLang="en-US" sz="2400" b="1" dirty="0">
                <a:solidFill>
                  <a:schemeClr val="tx1"/>
                </a:solidFill>
                <a:uFillTx/>
                <a:latin typeface="楷体" panose="02010609060101010101" charset="-122"/>
                <a:ea typeface="楷体" panose="02010609060101010101" charset="-122"/>
                <a:cs typeface="楷体" panose="02010609060101010101" charset="-122"/>
                <a:sym typeface="+mn-ea"/>
              </a:rPr>
              <a:t>。</a:t>
            </a:r>
            <a:endParaRPr lang="zh-CN" altLang="en-US" sz="2400" b="1" dirty="0">
              <a:solidFill>
                <a:schemeClr val="tx1"/>
              </a:solidFill>
              <a:uFillTx/>
              <a:latin typeface="楷体" panose="02010609060101010101" charset="-122"/>
              <a:ea typeface="楷体" panose="02010609060101010101" charset="-122"/>
              <a:cs typeface="楷体" panose="02010609060101010101" charset="-122"/>
              <a:sym typeface="+mn-ea"/>
            </a:endParaRPr>
          </a:p>
        </p:txBody>
      </p:sp>
      <p:pic>
        <p:nvPicPr>
          <p:cNvPr id="48" name="图片 47"/>
          <p:cNvPicPr>
            <a:picLocks noChangeAspect="1"/>
          </p:cNvPicPr>
          <p:nvPr/>
        </p:nvPicPr>
        <p:blipFill rotWithShape="1">
          <a:blip r:embed="rId1"/>
          <a:srcRect l="7618" t="10625" r="33590" b="9707"/>
          <a:stretch>
            <a:fillRect/>
          </a:stretch>
        </p:blipFill>
        <p:spPr>
          <a:xfrm>
            <a:off x="6131560" y="1828800"/>
            <a:ext cx="5146040" cy="3201035"/>
          </a:xfrm>
          <a:prstGeom prst="rect">
            <a:avLst/>
          </a:prstGeom>
          <a:ln>
            <a:noFill/>
          </a:ln>
        </p:spPr>
      </p:pic>
      <p:sp>
        <p:nvSpPr>
          <p:cNvPr id="4" name="文本框 3"/>
          <p:cNvSpPr txBox="1"/>
          <p:nvPr/>
        </p:nvSpPr>
        <p:spPr>
          <a:xfrm>
            <a:off x="7425690" y="5163820"/>
            <a:ext cx="2557780" cy="368300"/>
          </a:xfrm>
          <a:prstGeom prst="rect">
            <a:avLst/>
          </a:prstGeom>
          <a:noFill/>
        </p:spPr>
        <p:txBody>
          <a:bodyPr wrap="square" rtlCol="0">
            <a:spAutoFit/>
          </a:bodyPr>
          <a:lstStyle/>
          <a:p>
            <a:r>
              <a:rPr lang="zh-CN" altLang="en-US" b="1">
                <a:latin typeface="楷体" panose="02010609060101010101" charset="-122"/>
                <a:ea typeface="楷体" panose="02010609060101010101" charset="-122"/>
              </a:rPr>
              <a:t>天宝十节度使分布图</a:t>
            </a:r>
            <a:endParaRPr lang="zh-CN" altLang="en-US" b="1">
              <a:latin typeface="楷体" panose="02010609060101010101" charset="-122"/>
              <a:ea typeface="楷体" panose="02010609060101010101" charset="-122"/>
            </a:endParaRPr>
          </a:p>
        </p:txBody>
      </p:sp>
      <p:pic>
        <p:nvPicPr>
          <p:cNvPr id="6" name="图片 5"/>
          <p:cNvPicPr>
            <a:picLocks noChangeAspect="1"/>
          </p:cNvPicPr>
          <p:nvPr>
            <p:custDataLst>
              <p:tags r:id="rId2"/>
            </p:custDataLst>
          </p:nvPr>
        </p:nvPicPr>
        <p:blipFill>
          <a:blip r:embed="rId3"/>
          <a:stretch>
            <a:fillRect/>
          </a:stretch>
        </p:blipFill>
        <p:spPr>
          <a:xfrm>
            <a:off x="6131560" y="1150620"/>
            <a:ext cx="5146040" cy="538924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51155" y="5163820"/>
            <a:ext cx="2510790" cy="829945"/>
          </a:xfrm>
          <a:prstGeom prst="rect">
            <a:avLst/>
          </a:prstGeom>
          <a:noFill/>
        </p:spPr>
        <p:txBody>
          <a:bodyPr wrap="square" rtlCol="0" anchor="t">
            <a:spAutoFit/>
          </a:bodyPr>
          <a:lstStyle/>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安史之乱是唐由盛而衰的转折点</a:t>
            </a:r>
            <a:endParaRPr lang="zh-CN" altLang="en-US" sz="2400">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351155" y="292735"/>
            <a:ext cx="11456035" cy="3476625"/>
          </a:xfrm>
          <a:prstGeom prst="rect">
            <a:avLst/>
          </a:prstGeom>
          <a:noFill/>
        </p:spPr>
        <p:txBody>
          <a:bodyPr wrap="square" rtlCol="0" anchor="t">
            <a:spAutoFit/>
          </a:bodyPr>
          <a:lstStyle/>
          <a:p>
            <a:pPr fontAlgn="auto">
              <a:lnSpc>
                <a:spcPct val="100000"/>
              </a:lnSpc>
            </a:pPr>
            <a:r>
              <a:rPr lang="zh-CN" altLang="en-US" sz="2200" b="1">
                <a:solidFill>
                  <a:srgbClr val="FF0000"/>
                </a:solidFill>
                <a:latin typeface="楷体" panose="02010609060101010101" charset="-122"/>
                <a:ea typeface="楷体" panose="02010609060101010101" charset="-122"/>
                <a:cs typeface="楷体" panose="02010609060101010101" charset="-122"/>
                <a:sym typeface="+mn-ea"/>
              </a:rPr>
              <a:t>材料一：</a:t>
            </a:r>
            <a:r>
              <a:rPr lang="zh-CN" altLang="en-US" sz="2200">
                <a:latin typeface="楷体" panose="02010609060101010101" charset="-122"/>
                <a:ea typeface="楷体" panose="02010609060101010101" charset="-122"/>
                <a:cs typeface="楷体" panose="02010609060101010101" charset="-122"/>
                <a:sym typeface="+mn-ea"/>
              </a:rPr>
              <a:t>安史之乱平定后，唐政府任命一批安史降将为节度使，内地军将、地方长官也被委任为节度使，形成了藩镇割据的局面，削弱了中央集权。</a:t>
            </a:r>
            <a:endParaRPr lang="zh-CN" altLang="en-US" sz="2200">
              <a:latin typeface="楷体" panose="02010609060101010101" charset="-122"/>
              <a:ea typeface="楷体" panose="02010609060101010101" charset="-122"/>
              <a:cs typeface="楷体" panose="02010609060101010101" charset="-122"/>
            </a:endParaRPr>
          </a:p>
          <a:p>
            <a:pPr algn="r" fontAlgn="auto">
              <a:lnSpc>
                <a:spcPct val="100000"/>
              </a:lnSpc>
            </a:pPr>
            <a:r>
              <a:rPr lang="en-US" altLang="zh-CN" sz="2200">
                <a:latin typeface="楷体" panose="02010609060101010101" charset="-122"/>
                <a:ea typeface="楷体" panose="02010609060101010101" charset="-122"/>
                <a:cs typeface="楷体" panose="02010609060101010101" charset="-122"/>
                <a:sym typeface="+mn-ea"/>
              </a:rPr>
              <a:t>——</a:t>
            </a:r>
            <a:r>
              <a:rPr lang="zh-CN" altLang="en-US" sz="2200">
                <a:latin typeface="楷体" panose="02010609060101010101" charset="-122"/>
                <a:ea typeface="楷体" panose="02010609060101010101" charset="-122"/>
                <a:cs typeface="楷体" panose="02010609060101010101" charset="-122"/>
                <a:sym typeface="+mn-ea"/>
              </a:rPr>
              <a:t>《中国大通史</a:t>
            </a:r>
            <a:r>
              <a:rPr lang="en-US" altLang="zh-CN" sz="2200">
                <a:latin typeface="楷体" panose="02010609060101010101" charset="-122"/>
                <a:ea typeface="楷体" panose="02010609060101010101" charset="-122"/>
                <a:cs typeface="楷体" panose="02010609060101010101" charset="-122"/>
                <a:sym typeface="+mn-ea"/>
              </a:rPr>
              <a:t>·</a:t>
            </a:r>
            <a:r>
              <a:rPr lang="zh-CN" altLang="en-US" sz="2200">
                <a:latin typeface="楷体" panose="02010609060101010101" charset="-122"/>
                <a:ea typeface="楷体" panose="02010609060101010101" charset="-122"/>
                <a:cs typeface="楷体" panose="02010609060101010101" charset="-122"/>
                <a:sym typeface="+mn-ea"/>
              </a:rPr>
              <a:t>隋唐五代上》</a:t>
            </a:r>
            <a:endParaRPr lang="zh-CN" altLang="en-US" sz="2200">
              <a:latin typeface="楷体" panose="02010609060101010101" charset="-122"/>
              <a:ea typeface="楷体" panose="02010609060101010101" charset="-122"/>
              <a:cs typeface="楷体" panose="02010609060101010101" charset="-122"/>
              <a:sym typeface="+mn-ea"/>
            </a:endParaRPr>
          </a:p>
          <a:p>
            <a:pPr algn="just" fontAlgn="auto">
              <a:lnSpc>
                <a:spcPct val="100000"/>
              </a:lnSpc>
            </a:pPr>
            <a:r>
              <a:rPr lang="zh-CN" altLang="en-US" sz="2200" b="1" dirty="0">
                <a:solidFill>
                  <a:srgbClr val="FF0000"/>
                </a:solidFill>
                <a:latin typeface="楷体" panose="02010609060101010101" charset="-122"/>
                <a:ea typeface="楷体" panose="02010609060101010101" charset="-122"/>
                <a:cs typeface="楷体" panose="02010609060101010101" charset="-122"/>
                <a:sym typeface="+mn-ea"/>
              </a:rPr>
              <a:t>材料二：</a:t>
            </a:r>
            <a:r>
              <a:rPr lang="zh-CN" altLang="en-US" sz="2200" dirty="0">
                <a:latin typeface="楷体" panose="02010609060101010101" charset="-122"/>
                <a:ea typeface="楷体" panose="02010609060101010101" charset="-122"/>
                <a:cs typeface="楷体" panose="02010609060101010101" charset="-122"/>
                <a:sym typeface="+mn-ea"/>
              </a:rPr>
              <a:t>宫室焚烧，十不存一，百曹荒废，曾无尺椽。中间畿内，不满千户，井邑楱荆，豺狼所号。既乏军储，又鲜人力。东至郑、汴，达于徐方，北自覃、怀经于相土，为人烟断绝，千里萧条。</a:t>
            </a:r>
            <a:endParaRPr lang="zh-CN" altLang="en-US" sz="2200" dirty="0">
              <a:latin typeface="楷体" panose="02010609060101010101" charset="-122"/>
              <a:ea typeface="楷体" panose="02010609060101010101" charset="-122"/>
              <a:cs typeface="楷体" panose="02010609060101010101" charset="-122"/>
            </a:endParaRPr>
          </a:p>
          <a:p>
            <a:pPr algn="r" fontAlgn="auto">
              <a:lnSpc>
                <a:spcPct val="100000"/>
              </a:lnSpc>
            </a:pPr>
            <a:r>
              <a:rPr lang="en-US" altLang="zh-CN" sz="2200" dirty="0">
                <a:latin typeface="楷体" panose="02010609060101010101" charset="-122"/>
                <a:ea typeface="楷体" panose="02010609060101010101" charset="-122"/>
                <a:cs typeface="楷体" panose="02010609060101010101" charset="-122"/>
                <a:sym typeface="+mn-ea"/>
              </a:rPr>
              <a:t>                                ——《</a:t>
            </a:r>
            <a:r>
              <a:rPr lang="zh-CN" altLang="en-US" sz="2200" dirty="0">
                <a:latin typeface="楷体" panose="02010609060101010101" charset="-122"/>
                <a:ea typeface="楷体" panose="02010609060101010101" charset="-122"/>
                <a:cs typeface="楷体" panose="02010609060101010101" charset="-122"/>
                <a:sym typeface="+mn-ea"/>
              </a:rPr>
              <a:t>旧唐书</a:t>
            </a:r>
            <a:r>
              <a:rPr lang="en-US" altLang="zh-CN" sz="2200" dirty="0">
                <a:latin typeface="楷体" panose="02010609060101010101" charset="-122"/>
                <a:ea typeface="楷体" panose="02010609060101010101" charset="-122"/>
                <a:cs typeface="楷体" panose="02010609060101010101" charset="-122"/>
                <a:sym typeface="+mn-ea"/>
              </a:rPr>
              <a:t>·</a:t>
            </a:r>
            <a:r>
              <a:rPr lang="zh-CN" altLang="en-US" sz="2200" dirty="0">
                <a:latin typeface="楷体" panose="02010609060101010101" charset="-122"/>
                <a:ea typeface="楷体" panose="02010609060101010101" charset="-122"/>
                <a:cs typeface="楷体" panose="02010609060101010101" charset="-122"/>
                <a:sym typeface="+mn-ea"/>
              </a:rPr>
              <a:t>郭子仪传</a:t>
            </a:r>
            <a:r>
              <a:rPr lang="en-US" altLang="zh-CN" sz="2200" dirty="0">
                <a:latin typeface="楷体" panose="02010609060101010101" charset="-122"/>
                <a:ea typeface="楷体" panose="02010609060101010101" charset="-122"/>
                <a:cs typeface="楷体" panose="02010609060101010101" charset="-122"/>
                <a:sym typeface="+mn-ea"/>
              </a:rPr>
              <a:t>》</a:t>
            </a:r>
            <a:endParaRPr lang="en-US" altLang="zh-CN" sz="2200" dirty="0">
              <a:latin typeface="楷体" panose="02010609060101010101" charset="-122"/>
              <a:ea typeface="楷体" panose="02010609060101010101" charset="-122"/>
              <a:cs typeface="楷体" panose="02010609060101010101" charset="-122"/>
              <a:sym typeface="+mn-ea"/>
            </a:endParaRPr>
          </a:p>
          <a:p>
            <a:pPr algn="just" fontAlgn="auto">
              <a:lnSpc>
                <a:spcPct val="100000"/>
              </a:lnSpc>
            </a:pPr>
            <a:r>
              <a:rPr lang="zh-CN" altLang="en-US" sz="2200" b="1">
                <a:solidFill>
                  <a:srgbClr val="FF0000"/>
                </a:solidFill>
                <a:latin typeface="楷体" panose="02010609060101010101" charset="-122"/>
                <a:ea typeface="楷体" panose="02010609060101010101" charset="-122"/>
                <a:cs typeface="楷体" panose="02010609060101010101" charset="-122"/>
                <a:sym typeface="+mn-ea"/>
              </a:rPr>
              <a:t>材料三：</a:t>
            </a:r>
            <a:r>
              <a:rPr lang="zh-CN" altLang="en-US" sz="2200">
                <a:latin typeface="楷体" panose="02010609060101010101" charset="-122"/>
                <a:ea typeface="楷体" panose="02010609060101010101" charset="-122"/>
                <a:cs typeface="楷体" panose="02010609060101010101" charset="-122"/>
                <a:sym typeface="+mn-ea"/>
              </a:rPr>
              <a:t>乾元以后，吐蕃乘机间隙，日蹙边城，或为虏掠伤杀，或转死沟壑。数年之后，凤翔之西，邠州之北，尽蕃戎之境，湮没者数十州。</a:t>
            </a:r>
            <a:endParaRPr lang="zh-CN" altLang="en-US" sz="2200">
              <a:latin typeface="楷体" panose="02010609060101010101" charset="-122"/>
              <a:ea typeface="楷体" panose="02010609060101010101" charset="-122"/>
              <a:cs typeface="楷体" panose="02010609060101010101" charset="-122"/>
            </a:endParaRPr>
          </a:p>
          <a:p>
            <a:pPr algn="r" fontAlgn="auto">
              <a:lnSpc>
                <a:spcPct val="100000"/>
              </a:lnSpc>
            </a:pPr>
            <a:r>
              <a:rPr lang="en-US" altLang="zh-CN" sz="2200">
                <a:latin typeface="楷体" panose="02010609060101010101" charset="-122"/>
                <a:ea typeface="楷体" panose="02010609060101010101" charset="-122"/>
                <a:cs typeface="楷体" panose="02010609060101010101" charset="-122"/>
                <a:sym typeface="+mn-ea"/>
              </a:rPr>
              <a:t>——</a:t>
            </a:r>
            <a:r>
              <a:rPr lang="en-US" altLang="zh-CN" sz="2200" dirty="0">
                <a:latin typeface="楷体" panose="02010609060101010101" charset="-122"/>
                <a:ea typeface="楷体" panose="02010609060101010101" charset="-122"/>
                <a:cs typeface="楷体" panose="02010609060101010101" charset="-122"/>
                <a:sym typeface="+mn-ea"/>
              </a:rPr>
              <a:t>《</a:t>
            </a:r>
            <a:r>
              <a:rPr lang="zh-CN" altLang="en-US" sz="2200" dirty="0">
                <a:latin typeface="楷体" panose="02010609060101010101" charset="-122"/>
                <a:ea typeface="楷体" panose="02010609060101010101" charset="-122"/>
                <a:cs typeface="楷体" panose="02010609060101010101" charset="-122"/>
                <a:sym typeface="+mn-ea"/>
              </a:rPr>
              <a:t>旧唐书</a:t>
            </a:r>
            <a:r>
              <a:rPr lang="en-US" altLang="zh-CN" sz="2200" dirty="0">
                <a:latin typeface="楷体" panose="02010609060101010101" charset="-122"/>
                <a:ea typeface="楷体" panose="02010609060101010101" charset="-122"/>
                <a:cs typeface="楷体" panose="02010609060101010101" charset="-122"/>
                <a:sym typeface="+mn-ea"/>
              </a:rPr>
              <a:t>·</a:t>
            </a:r>
            <a:r>
              <a:rPr lang="zh-CN" altLang="en-US" sz="2200" dirty="0">
                <a:latin typeface="楷体" panose="02010609060101010101" charset="-122"/>
                <a:ea typeface="楷体" panose="02010609060101010101" charset="-122"/>
                <a:cs typeface="楷体" panose="02010609060101010101" charset="-122"/>
                <a:sym typeface="+mn-ea"/>
              </a:rPr>
              <a:t>吐蕃传</a:t>
            </a:r>
            <a:r>
              <a:rPr lang="en-US" altLang="zh-CN" sz="2200" dirty="0">
                <a:latin typeface="楷体" panose="02010609060101010101" charset="-122"/>
                <a:ea typeface="楷体" panose="02010609060101010101" charset="-122"/>
                <a:cs typeface="楷体" panose="02010609060101010101" charset="-122"/>
                <a:sym typeface="+mn-ea"/>
              </a:rPr>
              <a:t>》</a:t>
            </a:r>
            <a:endParaRPr lang="zh-CN" altLang="en-US" sz="2200">
              <a:latin typeface="楷体" panose="02010609060101010101" charset="-122"/>
              <a:ea typeface="楷体" panose="02010609060101010101" charset="-122"/>
              <a:cs typeface="楷体" panose="02010609060101010101" charset="-122"/>
              <a:sym typeface="+mn-ea"/>
            </a:endParaRPr>
          </a:p>
        </p:txBody>
      </p:sp>
      <p:sp>
        <p:nvSpPr>
          <p:cNvPr id="10" name="矩形 9"/>
          <p:cNvSpPr/>
          <p:nvPr/>
        </p:nvSpPr>
        <p:spPr>
          <a:xfrm>
            <a:off x="0" y="3769360"/>
            <a:ext cx="12192000"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latin typeface="方正粗黑宋简体" panose="02000000000000000000" charset="-122"/>
                <a:ea typeface="方正粗黑宋简体" panose="02000000000000000000" charset="-122"/>
              </a:rPr>
              <a:t>安史之乱的影响？</a:t>
            </a:r>
            <a:endParaRPr lang="zh-CN" altLang="en-US" sz="3200">
              <a:latin typeface="方正粗黑宋简体" panose="02000000000000000000" charset="-122"/>
              <a:ea typeface="方正粗黑宋简体" panose="02000000000000000000" charset="-122"/>
            </a:endParaRPr>
          </a:p>
        </p:txBody>
      </p:sp>
      <p:sp>
        <p:nvSpPr>
          <p:cNvPr id="5" name="左大括号 4"/>
          <p:cNvSpPr/>
          <p:nvPr/>
        </p:nvSpPr>
        <p:spPr>
          <a:xfrm>
            <a:off x="2686050" y="4612640"/>
            <a:ext cx="490855" cy="1932305"/>
          </a:xfrm>
          <a:prstGeom prst="lef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p:cNvSpPr txBox="1"/>
          <p:nvPr/>
        </p:nvSpPr>
        <p:spPr>
          <a:xfrm>
            <a:off x="3176905" y="4606925"/>
            <a:ext cx="8630285" cy="1938020"/>
          </a:xfrm>
          <a:prstGeom prst="rect">
            <a:avLst/>
          </a:prstGeom>
          <a:noFill/>
        </p:spPr>
        <p:txBody>
          <a:bodyPr wrap="square" rtlCol="0" anchor="t">
            <a:spAutoFit/>
          </a:bodyPr>
          <a:lstStyle/>
          <a:p>
            <a:pPr fontAlgn="auto"/>
            <a:r>
              <a:rPr lang="zh-CN" altLang="en-US" sz="2400" b="1">
                <a:solidFill>
                  <a:srgbClr val="FF0000"/>
                </a:solidFill>
                <a:uFillTx/>
                <a:latin typeface="华文中宋" panose="02010600040101010101" charset="-122"/>
                <a:ea typeface="华文中宋" panose="02010600040101010101" charset="-122"/>
                <a:cs typeface="华文中宋" panose="02010600040101010101" charset="-122"/>
              </a:rPr>
              <a:t>政治上：</a:t>
            </a:r>
            <a:r>
              <a:rPr lang="zh-CN" altLang="en-US" sz="2400">
                <a:solidFill>
                  <a:schemeClr val="tx1"/>
                </a:solidFill>
                <a:uFillTx/>
                <a:latin typeface="华文中宋" panose="02010600040101010101" charset="-122"/>
                <a:ea typeface="华文中宋" panose="02010600040101010101" charset="-122"/>
                <a:cs typeface="华文中宋" panose="02010600040101010101" charset="-122"/>
              </a:rPr>
              <a:t>唐朝的中央集权大大削弱,逐渐形成藩镇割据的局面。</a:t>
            </a:r>
            <a:endParaRPr lang="zh-CN" altLang="en-US" sz="2400">
              <a:solidFill>
                <a:schemeClr val="tx1"/>
              </a:solidFill>
              <a:uFillTx/>
              <a:latin typeface="华文中宋" panose="02010600040101010101" charset="-122"/>
              <a:ea typeface="华文中宋" panose="02010600040101010101" charset="-122"/>
              <a:cs typeface="华文中宋" panose="02010600040101010101" charset="-122"/>
            </a:endParaRPr>
          </a:p>
          <a:p>
            <a:pPr fontAlgn="auto"/>
            <a:r>
              <a:rPr lang="zh-CN" altLang="en-US" sz="2400" b="1">
                <a:solidFill>
                  <a:srgbClr val="FF0000"/>
                </a:solidFill>
                <a:uFillTx/>
                <a:latin typeface="华文中宋" panose="02010600040101010101" charset="-122"/>
                <a:ea typeface="华文中宋" panose="02010600040101010101" charset="-122"/>
                <a:cs typeface="华文中宋" panose="02010600040101010101" charset="-122"/>
              </a:rPr>
              <a:t>民族关系上：</a:t>
            </a:r>
            <a:r>
              <a:rPr lang="zh-CN" altLang="en-US" sz="2400">
                <a:solidFill>
                  <a:schemeClr val="tx1"/>
                </a:solidFill>
                <a:uFillTx/>
                <a:latin typeface="华文中宋" panose="02010600040101010101" charset="-122"/>
                <a:ea typeface="华文中宋" panose="02010600040101010101" charset="-122"/>
                <a:cs typeface="华文中宋" panose="02010600040101010101" charset="-122"/>
              </a:rPr>
              <a:t>唐朝边防空虚，周边不宁，吐蕃、南诏等少数民族政权不断侵犯唐朝。</a:t>
            </a:r>
            <a:endParaRPr lang="zh-CN" altLang="en-US" sz="2400">
              <a:solidFill>
                <a:schemeClr val="tx1"/>
              </a:solidFill>
              <a:uFillTx/>
              <a:latin typeface="华文中宋" panose="02010600040101010101" charset="-122"/>
              <a:ea typeface="华文中宋" panose="02010600040101010101" charset="-122"/>
              <a:cs typeface="华文中宋" panose="02010600040101010101" charset="-122"/>
            </a:endParaRPr>
          </a:p>
          <a:p>
            <a:pPr fontAlgn="auto"/>
            <a:r>
              <a:rPr lang="zh-CN" altLang="en-US" sz="2400" b="1">
                <a:solidFill>
                  <a:srgbClr val="FF0000"/>
                </a:solidFill>
                <a:uFillTx/>
                <a:latin typeface="华文中宋" panose="02010600040101010101" charset="-122"/>
                <a:ea typeface="华文中宋" panose="02010600040101010101" charset="-122"/>
                <a:cs typeface="华文中宋" panose="02010600040101010101" charset="-122"/>
              </a:rPr>
              <a:t>经济方上：</a:t>
            </a:r>
            <a:r>
              <a:rPr lang="zh-CN" altLang="en-US" sz="2400">
                <a:solidFill>
                  <a:schemeClr val="tx1"/>
                </a:solidFill>
                <a:uFillTx/>
                <a:latin typeface="华文中宋" panose="02010600040101010101" charset="-122"/>
                <a:ea typeface="华文中宋" panose="02010600040101010101" charset="-122"/>
                <a:cs typeface="华文中宋" panose="02010600040101010101" charset="-122"/>
              </a:rPr>
              <a:t>黄河流域经济遭到严重破坏，而江南经济未遭破坏，南方经济日益超过北方，中国经济重心开始南移。</a:t>
            </a:r>
            <a:endParaRPr lang="zh-CN" altLang="en-US" sz="2400">
              <a:solidFill>
                <a:schemeClr val="tx1"/>
              </a:solidFill>
              <a:uFillTx/>
              <a:latin typeface="华文中宋" panose="02010600040101010101" charset="-122"/>
              <a:ea typeface="华文中宋" panose="02010600040101010101" charset="-122"/>
              <a:cs typeface="华文中宋" panose="02010600040101010101"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微信图片_20200615132140"/>
          <p:cNvPicPr>
            <a:picLocks noChangeAspect="1"/>
          </p:cNvPicPr>
          <p:nvPr/>
        </p:nvPicPr>
        <p:blipFill>
          <a:blip r:embed="rId1"/>
          <a:stretch>
            <a:fillRect/>
          </a:stretch>
        </p:blipFill>
        <p:spPr>
          <a:xfrm>
            <a:off x="615950" y="555625"/>
            <a:ext cx="10992485" cy="5732780"/>
          </a:xfrm>
          <a:prstGeom prst="rect">
            <a:avLst/>
          </a:prstGeom>
        </p:spPr>
      </p:pic>
      <p:grpSp>
        <p:nvGrpSpPr>
          <p:cNvPr id="21" name="组合 20"/>
          <p:cNvGrpSpPr/>
          <p:nvPr/>
        </p:nvGrpSpPr>
        <p:grpSpPr>
          <a:xfrm>
            <a:off x="1616446" y="1804035"/>
            <a:ext cx="8996019" cy="3820160"/>
            <a:chOff x="3352" y="2513"/>
            <a:chExt cx="12352" cy="6139"/>
          </a:xfrm>
        </p:grpSpPr>
        <p:sp>
          <p:nvSpPr>
            <p:cNvPr id="7" name="Text Box 2"/>
            <p:cNvSpPr txBox="1">
              <a:spLocks noChangeArrowheads="1"/>
            </p:cNvSpPr>
            <p:nvPr/>
          </p:nvSpPr>
          <p:spPr bwMode="auto">
            <a:xfrm>
              <a:off x="3352" y="4668"/>
              <a:ext cx="1011" cy="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Tx/>
                <a:buNone/>
              </a:pPr>
              <a:r>
                <a:rPr lang="zh-CN" altLang="zh-CN" sz="3600" b="0">
                  <a:solidFill>
                    <a:schemeClr val="tx1"/>
                  </a:solidFill>
                  <a:latin typeface="楷体" panose="02010609060101010101" charset="-122"/>
                  <a:ea typeface="楷体" panose="02010609060101010101" charset="-122"/>
                </a:rPr>
                <a:t>南北朝</a:t>
              </a:r>
              <a:endParaRPr lang="zh-CN" altLang="zh-CN" sz="3600" b="0">
                <a:solidFill>
                  <a:schemeClr val="tx1"/>
                </a:solidFill>
                <a:latin typeface="楷体" panose="02010609060101010101" charset="-122"/>
                <a:ea typeface="楷体" panose="02010609060101010101" charset="-122"/>
              </a:endParaRPr>
            </a:p>
          </p:txBody>
        </p:sp>
        <p:sp>
          <p:nvSpPr>
            <p:cNvPr id="8" name="AutoShape 3"/>
            <p:cNvSpPr/>
            <p:nvPr/>
          </p:nvSpPr>
          <p:spPr bwMode="auto">
            <a:xfrm>
              <a:off x="4455" y="3873"/>
              <a:ext cx="120" cy="4320"/>
            </a:xfrm>
            <a:prstGeom prst="leftBracket">
              <a:avLst>
                <a:gd name="adj" fmla="val 281333"/>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a:buFontTx/>
                <a:buNone/>
              </a:pPr>
              <a:endParaRPr lang="zh-CN" altLang="zh-CN">
                <a:solidFill>
                  <a:schemeClr val="tx1"/>
                </a:solidFill>
                <a:latin typeface="方正启体简体" panose="03000509000000000000" charset="-122"/>
                <a:ea typeface="方正启体简体" panose="03000509000000000000" charset="-122"/>
              </a:endParaRPr>
            </a:p>
          </p:txBody>
        </p:sp>
        <p:sp>
          <p:nvSpPr>
            <p:cNvPr id="9" name="Text Box 4"/>
            <p:cNvSpPr txBox="1">
              <a:spLocks noChangeArrowheads="1"/>
            </p:cNvSpPr>
            <p:nvPr/>
          </p:nvSpPr>
          <p:spPr bwMode="auto">
            <a:xfrm>
              <a:off x="4910" y="7615"/>
              <a:ext cx="8703"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Tx/>
                <a:buNone/>
              </a:pPr>
              <a:r>
                <a:rPr lang="zh-CN" altLang="en-US" sz="3600" b="0" dirty="0">
                  <a:solidFill>
                    <a:schemeClr val="tx1"/>
                  </a:solidFill>
                  <a:latin typeface="楷体" panose="02010609060101010101" charset="-122"/>
                  <a:ea typeface="楷体" panose="02010609060101010101" charset="-122"/>
                  <a:cs typeface="楷体" panose="02010609060101010101" charset="-122"/>
                </a:rPr>
                <a:t>南朝：宋</a:t>
              </a:r>
              <a:r>
                <a:rPr lang="en-US" altLang="zh-CN" sz="3600" b="0" dirty="0">
                  <a:latin typeface="楷体" panose="02010609060101010101" charset="-122"/>
                  <a:ea typeface="楷体" panose="02010609060101010101" charset="-122"/>
                  <a:cs typeface="楷体" panose="02010609060101010101" charset="-122"/>
                  <a:sym typeface="+mn-ea"/>
                </a:rPr>
                <a:t>—</a:t>
              </a:r>
              <a:r>
                <a:rPr lang="zh-CN" altLang="en-US" sz="3600" b="0" dirty="0">
                  <a:solidFill>
                    <a:schemeClr val="tx1"/>
                  </a:solidFill>
                  <a:latin typeface="楷体" panose="02010609060101010101" charset="-122"/>
                  <a:ea typeface="楷体" panose="02010609060101010101" charset="-122"/>
                  <a:cs typeface="楷体" panose="02010609060101010101" charset="-122"/>
                </a:rPr>
                <a:t>齐</a:t>
              </a:r>
              <a:r>
                <a:rPr lang="en-US" altLang="zh-CN" sz="3600" b="0" dirty="0">
                  <a:latin typeface="楷体" panose="02010609060101010101" charset="-122"/>
                  <a:ea typeface="楷体" panose="02010609060101010101" charset="-122"/>
                  <a:cs typeface="楷体" panose="02010609060101010101" charset="-122"/>
                  <a:sym typeface="+mn-ea"/>
                </a:rPr>
                <a:t>—</a:t>
              </a:r>
              <a:r>
                <a:rPr lang="zh-CN" altLang="en-US" sz="3600" b="0" dirty="0">
                  <a:solidFill>
                    <a:schemeClr val="tx1"/>
                  </a:solidFill>
                  <a:latin typeface="楷体" panose="02010609060101010101" charset="-122"/>
                  <a:ea typeface="楷体" panose="02010609060101010101" charset="-122"/>
                  <a:cs typeface="楷体" panose="02010609060101010101" charset="-122"/>
                </a:rPr>
                <a:t>梁</a:t>
              </a:r>
              <a:r>
                <a:rPr lang="en-US" altLang="zh-CN" sz="3600" b="0" dirty="0">
                  <a:latin typeface="楷体" panose="02010609060101010101" charset="-122"/>
                  <a:ea typeface="楷体" panose="02010609060101010101" charset="-122"/>
                  <a:cs typeface="楷体" panose="02010609060101010101" charset="-122"/>
                  <a:sym typeface="+mn-ea"/>
                </a:rPr>
                <a:t>—</a:t>
              </a:r>
              <a:r>
                <a:rPr lang="zh-CN" altLang="en-US" sz="3600" b="0" dirty="0">
                  <a:solidFill>
                    <a:schemeClr val="tx1"/>
                  </a:solidFill>
                  <a:latin typeface="楷体" panose="02010609060101010101" charset="-122"/>
                  <a:ea typeface="楷体" panose="02010609060101010101" charset="-122"/>
                  <a:cs typeface="方正启体简体" panose="03000509000000000000" charset="-122"/>
                </a:rPr>
                <a:t>陈</a:t>
              </a:r>
              <a:endParaRPr lang="zh-CN" altLang="en-US" sz="3600" b="0" dirty="0">
                <a:solidFill>
                  <a:schemeClr val="tx1"/>
                </a:solidFill>
                <a:latin typeface="楷体" panose="02010609060101010101" charset="-122"/>
                <a:ea typeface="楷体" panose="02010609060101010101" charset="-122"/>
                <a:cs typeface="方正启体简体" panose="03000509000000000000" charset="-122"/>
              </a:endParaRPr>
            </a:p>
          </p:txBody>
        </p:sp>
        <p:sp>
          <p:nvSpPr>
            <p:cNvPr id="10" name="Text Box 5"/>
            <p:cNvSpPr txBox="1">
              <a:spLocks noChangeArrowheads="1"/>
            </p:cNvSpPr>
            <p:nvPr/>
          </p:nvSpPr>
          <p:spPr bwMode="auto">
            <a:xfrm>
              <a:off x="4795" y="3533"/>
              <a:ext cx="4083"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Tx/>
                <a:buNone/>
              </a:pPr>
              <a:r>
                <a:rPr lang="zh-CN" altLang="zh-CN" sz="3600" b="0" dirty="0">
                  <a:solidFill>
                    <a:schemeClr val="tx1"/>
                  </a:solidFill>
                  <a:latin typeface="楷体" panose="02010609060101010101" charset="-122"/>
                  <a:ea typeface="楷体" panose="02010609060101010101" charset="-122"/>
                </a:rPr>
                <a:t>北朝：</a:t>
              </a:r>
              <a:endParaRPr lang="zh-CN" altLang="zh-CN" sz="3600" b="0" dirty="0">
                <a:solidFill>
                  <a:schemeClr val="tx1"/>
                </a:solidFill>
                <a:latin typeface="楷体" panose="02010609060101010101" charset="-122"/>
                <a:ea typeface="楷体" panose="02010609060101010101" charset="-122"/>
              </a:endParaRPr>
            </a:p>
          </p:txBody>
        </p:sp>
        <p:sp>
          <p:nvSpPr>
            <p:cNvPr id="11" name="Text Box 6"/>
            <p:cNvSpPr txBox="1">
              <a:spLocks noChangeArrowheads="1"/>
            </p:cNvSpPr>
            <p:nvPr/>
          </p:nvSpPr>
          <p:spPr bwMode="auto">
            <a:xfrm>
              <a:off x="6830" y="3534"/>
              <a:ext cx="2160"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Tx/>
                <a:buNone/>
              </a:pPr>
              <a:r>
                <a:rPr lang="zh-CN" altLang="zh-CN" sz="3600" b="0">
                  <a:solidFill>
                    <a:schemeClr val="tx1"/>
                  </a:solidFill>
                  <a:latin typeface="楷体" panose="02010609060101010101" charset="-122"/>
                  <a:ea typeface="楷体" panose="02010609060101010101" charset="-122"/>
                </a:rPr>
                <a:t>北魏</a:t>
              </a:r>
              <a:endParaRPr lang="zh-CN" altLang="zh-CN" sz="3600" b="0">
                <a:solidFill>
                  <a:schemeClr val="tx1"/>
                </a:solidFill>
                <a:latin typeface="楷体" panose="02010609060101010101" charset="-122"/>
                <a:ea typeface="楷体" panose="02010609060101010101" charset="-122"/>
              </a:endParaRPr>
            </a:p>
          </p:txBody>
        </p:sp>
        <p:sp>
          <p:nvSpPr>
            <p:cNvPr id="12" name="AutoShape 7"/>
            <p:cNvSpPr/>
            <p:nvPr/>
          </p:nvSpPr>
          <p:spPr bwMode="auto">
            <a:xfrm>
              <a:off x="8878" y="2965"/>
              <a:ext cx="240" cy="2400"/>
            </a:xfrm>
            <a:prstGeom prst="leftBracket">
              <a:avLst>
                <a:gd name="adj" fmla="val 83333"/>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a:buFontTx/>
                <a:buNone/>
              </a:pPr>
              <a:endParaRPr lang="zh-CN" altLang="zh-CN">
                <a:solidFill>
                  <a:schemeClr val="tx1"/>
                </a:solidFill>
                <a:latin typeface="方正启体简体" panose="03000509000000000000" charset="-122"/>
                <a:ea typeface="方正启体简体" panose="03000509000000000000" charset="-122"/>
              </a:endParaRPr>
            </a:p>
          </p:txBody>
        </p:sp>
        <p:sp>
          <p:nvSpPr>
            <p:cNvPr id="13" name="Text Box 8"/>
            <p:cNvSpPr txBox="1">
              <a:spLocks noChangeArrowheads="1"/>
            </p:cNvSpPr>
            <p:nvPr/>
          </p:nvSpPr>
          <p:spPr bwMode="auto">
            <a:xfrm>
              <a:off x="9218" y="4895"/>
              <a:ext cx="5670"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Tx/>
                <a:buNone/>
              </a:pPr>
              <a:r>
                <a:rPr lang="zh-CN" altLang="en-US" sz="3600" b="0" dirty="0">
                  <a:solidFill>
                    <a:schemeClr val="tx1"/>
                  </a:solidFill>
                  <a:latin typeface="楷体" panose="02010609060101010101" charset="-122"/>
                  <a:ea typeface="楷体" panose="02010609060101010101" charset="-122"/>
                  <a:cs typeface="楷体" panose="02010609060101010101" charset="-122"/>
                </a:rPr>
                <a:t>西魏</a:t>
              </a:r>
              <a:r>
                <a:rPr lang="en-US" altLang="zh-CN" sz="3600" b="0" dirty="0">
                  <a:solidFill>
                    <a:schemeClr val="tx1"/>
                  </a:solidFill>
                  <a:latin typeface="楷体" panose="02010609060101010101" charset="-122"/>
                  <a:ea typeface="楷体" panose="02010609060101010101" charset="-122"/>
                  <a:cs typeface="楷体" panose="02010609060101010101" charset="-122"/>
                </a:rPr>
                <a:t>—</a:t>
              </a:r>
              <a:r>
                <a:rPr lang="zh-CN" altLang="en-US" sz="3600" b="0" dirty="0">
                  <a:solidFill>
                    <a:schemeClr val="tx1"/>
                  </a:solidFill>
                  <a:latin typeface="楷体" panose="02010609060101010101" charset="-122"/>
                  <a:ea typeface="楷体" panose="02010609060101010101" charset="-122"/>
                  <a:cs typeface="楷体" panose="02010609060101010101" charset="-122"/>
                </a:rPr>
                <a:t>北周</a:t>
              </a:r>
              <a:r>
                <a:rPr lang="en-US" altLang="zh-CN" sz="3600" b="0" dirty="0">
                  <a:solidFill>
                    <a:schemeClr val="tx1"/>
                  </a:solidFill>
                  <a:latin typeface="楷体" panose="02010609060101010101" charset="-122"/>
                  <a:ea typeface="楷体" panose="02010609060101010101" charset="-122"/>
                  <a:cs typeface="楷体" panose="02010609060101010101" charset="-122"/>
                </a:rPr>
                <a:t>——</a:t>
              </a:r>
              <a:r>
                <a:rPr lang="zh-CN" altLang="en-US" sz="3600" b="0" dirty="0">
                  <a:solidFill>
                    <a:schemeClr val="tx1"/>
                  </a:solidFill>
                  <a:latin typeface="楷体" panose="02010609060101010101" charset="-122"/>
                  <a:ea typeface="楷体" panose="02010609060101010101" charset="-122"/>
                  <a:cs typeface="楷体" panose="02010609060101010101" charset="-122"/>
                </a:rPr>
                <a:t>隋</a:t>
              </a:r>
              <a:endParaRPr lang="zh-CN" altLang="en-US" sz="3600" b="0" dirty="0">
                <a:solidFill>
                  <a:schemeClr val="tx1"/>
                </a:solidFill>
                <a:latin typeface="楷体" panose="02010609060101010101" charset="-122"/>
                <a:ea typeface="楷体" panose="02010609060101010101" charset="-122"/>
                <a:cs typeface="楷体" panose="02010609060101010101" charset="-122"/>
              </a:endParaRPr>
            </a:p>
          </p:txBody>
        </p:sp>
        <p:sp>
          <p:nvSpPr>
            <p:cNvPr id="14" name="Text Box 9"/>
            <p:cNvSpPr txBox="1">
              <a:spLocks noChangeArrowheads="1"/>
            </p:cNvSpPr>
            <p:nvPr/>
          </p:nvSpPr>
          <p:spPr bwMode="auto">
            <a:xfrm>
              <a:off x="9218" y="2513"/>
              <a:ext cx="5782"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Tx/>
                <a:buNone/>
              </a:pPr>
              <a:r>
                <a:rPr lang="zh-CN" altLang="en-US" sz="3600" b="0" dirty="0">
                  <a:solidFill>
                    <a:schemeClr val="tx1"/>
                  </a:solidFill>
                  <a:latin typeface="楷体" panose="02010609060101010101" charset="-122"/>
                  <a:ea typeface="楷体" panose="02010609060101010101" charset="-122"/>
                  <a:cs typeface="楷体" panose="02010609060101010101" charset="-122"/>
                </a:rPr>
                <a:t>东魏</a:t>
              </a:r>
              <a:r>
                <a:rPr lang="en-US" altLang="zh-CN" sz="3600" b="0" dirty="0">
                  <a:solidFill>
                    <a:schemeClr val="tx1"/>
                  </a:solidFill>
                  <a:latin typeface="楷体" panose="02010609060101010101" charset="-122"/>
                  <a:ea typeface="楷体" panose="02010609060101010101" charset="-122"/>
                  <a:cs typeface="楷体" panose="02010609060101010101" charset="-122"/>
                </a:rPr>
                <a:t>—</a:t>
              </a:r>
              <a:r>
                <a:rPr lang="zh-CN" altLang="en-US" sz="3600" b="0" dirty="0">
                  <a:solidFill>
                    <a:schemeClr val="tx1"/>
                  </a:solidFill>
                  <a:latin typeface="楷体" panose="02010609060101010101" charset="-122"/>
                  <a:ea typeface="楷体" panose="02010609060101010101" charset="-122"/>
                  <a:cs typeface="楷体" panose="02010609060101010101" charset="-122"/>
                </a:rPr>
                <a:t>北齐</a:t>
              </a:r>
              <a:endParaRPr lang="zh-CN" altLang="en-US" sz="3600" b="0" dirty="0">
                <a:solidFill>
                  <a:schemeClr val="tx1"/>
                </a:solidFill>
                <a:latin typeface="楷体" panose="02010609060101010101" charset="-122"/>
                <a:ea typeface="楷体" panose="02010609060101010101" charset="-122"/>
                <a:cs typeface="楷体" panose="02010609060101010101" charset="-122"/>
              </a:endParaRPr>
            </a:p>
          </p:txBody>
        </p:sp>
        <p:sp>
          <p:nvSpPr>
            <p:cNvPr id="15" name="AutoShape 10"/>
            <p:cNvSpPr>
              <a:spLocks noChangeArrowheads="1"/>
            </p:cNvSpPr>
            <p:nvPr/>
          </p:nvSpPr>
          <p:spPr bwMode="auto">
            <a:xfrm>
              <a:off x="11647" y="3492"/>
              <a:ext cx="386" cy="1347"/>
            </a:xfrm>
            <a:prstGeom prst="downArrow">
              <a:avLst>
                <a:gd name="adj1" fmla="val 50000"/>
                <a:gd name="adj2" fmla="val 68392"/>
              </a:avLst>
            </a:prstGeom>
            <a:solidFill>
              <a:schemeClr val="accent1"/>
            </a:solidFill>
            <a:ln w="9525">
              <a:solidFill>
                <a:schemeClr val="accent1"/>
              </a:solidFill>
              <a:miter lim="800000"/>
            </a:ln>
          </p:spPr>
          <p:txBody>
            <a:bodyPr vert="eaVert" wrap="none" anchor="ctr"/>
            <a:lstStyle/>
            <a:p>
              <a:pPr>
                <a:buFontTx/>
                <a:buNone/>
              </a:pPr>
              <a:endParaRPr lang="zh-CN" altLang="zh-CN">
                <a:solidFill>
                  <a:schemeClr val="tx1"/>
                </a:solidFill>
                <a:latin typeface="方正启体简体" panose="03000509000000000000" charset="-122"/>
                <a:ea typeface="方正启体简体" panose="03000509000000000000" charset="-122"/>
              </a:endParaRPr>
            </a:p>
          </p:txBody>
        </p:sp>
        <p:sp>
          <p:nvSpPr>
            <p:cNvPr id="18" name="AutoShape 12"/>
            <p:cNvSpPr/>
            <p:nvPr/>
          </p:nvSpPr>
          <p:spPr bwMode="auto">
            <a:xfrm>
              <a:off x="11433" y="5931"/>
              <a:ext cx="3246" cy="2479"/>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w 21600"/>
                <a:gd name="T9" fmla="*/ 2147483647 h 21600"/>
                <a:gd name="T10" fmla="*/ 0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18646 h 21600"/>
                <a:gd name="T32" fmla="*/ 18514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17248" y="0"/>
                  </a:moveTo>
                  <a:lnTo>
                    <a:pt x="12896" y="7200"/>
                  </a:lnTo>
                  <a:lnTo>
                    <a:pt x="15982" y="7200"/>
                  </a:lnTo>
                  <a:lnTo>
                    <a:pt x="15982" y="18646"/>
                  </a:lnTo>
                  <a:lnTo>
                    <a:pt x="0" y="18646"/>
                  </a:lnTo>
                  <a:lnTo>
                    <a:pt x="0" y="21600"/>
                  </a:lnTo>
                  <a:lnTo>
                    <a:pt x="18514" y="21600"/>
                  </a:lnTo>
                  <a:lnTo>
                    <a:pt x="18514" y="7200"/>
                  </a:lnTo>
                  <a:lnTo>
                    <a:pt x="21600" y="7200"/>
                  </a:lnTo>
                  <a:lnTo>
                    <a:pt x="17248" y="0"/>
                  </a:lnTo>
                  <a:close/>
                </a:path>
              </a:pathLst>
            </a:custGeom>
            <a:solidFill>
              <a:schemeClr val="accent1"/>
            </a:solidFill>
            <a:ln w="9525">
              <a:solidFill>
                <a:schemeClr val="accent1"/>
              </a:solidFill>
              <a:round/>
            </a:ln>
          </p:spPr>
          <p:txBody>
            <a:bodyPr wrap="none" anchor="ctr"/>
            <a:lstStyle/>
            <a:p>
              <a:endParaRPr lang="zh-CN" altLang="en-US">
                <a:solidFill>
                  <a:schemeClr val="tx1"/>
                </a:solidFill>
                <a:latin typeface="方正启体简体" panose="03000509000000000000" charset="-122"/>
                <a:ea typeface="方正启体简体" panose="03000509000000000000" charset="-122"/>
              </a:endParaRPr>
            </a:p>
          </p:txBody>
        </p:sp>
        <p:sp>
          <p:nvSpPr>
            <p:cNvPr id="19" name="Text Box 13"/>
            <p:cNvSpPr txBox="1">
              <a:spLocks noChangeArrowheads="1"/>
            </p:cNvSpPr>
            <p:nvPr/>
          </p:nvSpPr>
          <p:spPr bwMode="auto">
            <a:xfrm>
              <a:off x="12649" y="4376"/>
              <a:ext cx="1133"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9pPr>
            </a:lstStyle>
            <a:p>
              <a:pPr eaLnBrk="1" hangingPunct="1">
                <a:buFontTx/>
                <a:buNone/>
              </a:pPr>
              <a:r>
                <a:rPr lang="en-US" altLang="zh-CN" sz="3200" b="0" dirty="0">
                  <a:solidFill>
                    <a:schemeClr val="tx1"/>
                  </a:solidFill>
                  <a:latin typeface="楷体" panose="02010609060101010101" charset="-122"/>
                  <a:ea typeface="楷体" panose="02010609060101010101" charset="-122"/>
                </a:rPr>
                <a:t>581</a:t>
              </a:r>
              <a:endParaRPr lang="en-US" altLang="zh-CN" sz="3200" b="0" dirty="0">
                <a:solidFill>
                  <a:schemeClr val="tx1"/>
                </a:solidFill>
                <a:latin typeface="楷体" panose="02010609060101010101" charset="-122"/>
                <a:ea typeface="楷体" panose="02010609060101010101" charset="-122"/>
              </a:endParaRPr>
            </a:p>
          </p:txBody>
        </p:sp>
        <p:sp>
          <p:nvSpPr>
            <p:cNvPr id="20" name="Text Box 14"/>
            <p:cNvSpPr txBox="1">
              <a:spLocks noChangeArrowheads="1"/>
            </p:cNvSpPr>
            <p:nvPr/>
          </p:nvSpPr>
          <p:spPr bwMode="auto">
            <a:xfrm>
              <a:off x="14463" y="7053"/>
              <a:ext cx="1241"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eaLnBrk="0" hangingPunct="0">
                <a:defRPr sz="24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b="1">
                  <a:solidFill>
                    <a:schemeClr val="tx1"/>
                  </a:solidFill>
                  <a:latin typeface="Times New Roman" panose="02020603050405020304" pitchFamily="18" charset="0"/>
                  <a:ea typeface="宋体" panose="02010600030101010101" pitchFamily="2" charset="-122"/>
                </a:defRPr>
              </a:lvl9pPr>
            </a:lstStyle>
            <a:p>
              <a:pPr eaLnBrk="1" hangingPunct="1">
                <a:buFontTx/>
                <a:buNone/>
              </a:pPr>
              <a:r>
                <a:rPr lang="en-US" altLang="zh-CN" sz="3200" b="0">
                  <a:solidFill>
                    <a:schemeClr val="tx1"/>
                  </a:solidFill>
                  <a:latin typeface="楷体" panose="02010609060101010101" charset="-122"/>
                  <a:ea typeface="楷体" panose="02010609060101010101" charset="-122"/>
                </a:rPr>
                <a:t>589</a:t>
              </a:r>
              <a:endParaRPr lang="en-US" altLang="zh-CN" sz="3200" b="0">
                <a:solidFill>
                  <a:schemeClr val="tx1"/>
                </a:solidFill>
                <a:latin typeface="楷体" panose="02010609060101010101" charset="-122"/>
                <a:ea typeface="楷体" panose="02010609060101010101" charset="-122"/>
              </a:endParaRPr>
            </a:p>
          </p:txBody>
        </p:sp>
      </p:grpSp>
      <p:sp>
        <p:nvSpPr>
          <p:cNvPr id="2" name="文本框 1"/>
          <p:cNvSpPr txBox="1"/>
          <p:nvPr/>
        </p:nvSpPr>
        <p:spPr>
          <a:xfrm>
            <a:off x="3367405" y="742315"/>
            <a:ext cx="5008880" cy="645160"/>
          </a:xfrm>
          <a:prstGeom prst="rect">
            <a:avLst/>
          </a:prstGeom>
          <a:noFill/>
        </p:spPr>
        <p:txBody>
          <a:bodyPr wrap="none" rtlCol="0" anchor="t">
            <a:spAutoFit/>
          </a:bodyPr>
          <a:lstStyle/>
          <a:p>
            <a:r>
              <a:rPr lang="zh-CN" altLang="en-US" sz="3600" spc="200" dirty="0">
                <a:solidFill>
                  <a:schemeClr val="tx1">
                    <a:lumMod val="85000"/>
                    <a:lumOff val="15000"/>
                  </a:schemeClr>
                </a:solidFill>
                <a:uFillTx/>
                <a:latin typeface="方正粗黑宋简体" panose="02000000000000000000" charset="-122"/>
                <a:ea typeface="方正粗黑宋简体" panose="02000000000000000000" charset="-122"/>
                <a:cs typeface="+mj-cs"/>
                <a:sym typeface="+mn-ea"/>
              </a:rPr>
              <a:t>从南北朝到隋朝的嬗变</a:t>
            </a:r>
            <a:endParaRPr lang="zh-CN" altLang="en-US" sz="3600" spc="200" dirty="0">
              <a:solidFill>
                <a:schemeClr val="tx1">
                  <a:lumMod val="85000"/>
                  <a:lumOff val="15000"/>
                </a:schemeClr>
              </a:solidFill>
              <a:uFillTx/>
              <a:latin typeface="方正粗黑宋简体" panose="02000000000000000000" charset="-122"/>
              <a:ea typeface="方正粗黑宋简体" panose="02000000000000000000" charset="-122"/>
              <a:cs typeface="+mj-cs"/>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0.70"/>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88415" y="1533525"/>
            <a:ext cx="9615170" cy="4399915"/>
          </a:xfrm>
          <a:prstGeom prst="rect">
            <a:avLst/>
          </a:prstGeom>
          <a:noFill/>
        </p:spPr>
        <p:txBody>
          <a:bodyPr wrap="square" rtlCol="0" anchor="t">
            <a:spAutoFit/>
          </a:bodyPr>
          <a:lstStyle/>
          <a:p>
            <a:pPr algn="l" fontAlgn="auto"/>
            <a:r>
              <a:rPr lang="zh-CN" altLang="en-US" sz="2000" b="1">
                <a:solidFill>
                  <a:srgbClr val="FF0000"/>
                </a:solidFill>
                <a:uFillTx/>
                <a:latin typeface="楷体" panose="02010609060101010101" charset="-122"/>
                <a:ea typeface="楷体" panose="02010609060101010101" charset="-122"/>
                <a:cs typeface="楷体" panose="02010609060101010101" charset="-122"/>
              </a:rPr>
              <a:t>材料一：</a:t>
            </a:r>
            <a:r>
              <a:rPr lang="zh-CN" altLang="en-US" sz="2000">
                <a:solidFill>
                  <a:schemeClr val="tx1"/>
                </a:solidFill>
                <a:uFillTx/>
                <a:latin typeface="楷体" panose="02010609060101010101" charset="-122"/>
                <a:ea typeface="楷体" panose="02010609060101010101" charset="-122"/>
                <a:cs typeface="楷体" panose="02010609060101010101" charset="-122"/>
              </a:rPr>
              <a:t>大盗既灭,而武夫战卒以功起行阵,列为侯王者,皆除节度使。由是方镇相望于内地,大者连州十余,小者犹兼三四。故兵骄则逐帅,帅强则叛上。或父死子握其兵而不肯代;或取舍由于士卒,往往自择将吏,号为“留后”,以邀命于朝。天子顾力不能制,则忍耻含垢,因而抚之,谓之姑息之政。盖姑息起于兵骄,兵骄由于方镇,姑息愈甚而兵将愈俱骄。由是号令自出,以相侵击,虏其将帅,并其土地,天子熟视不知所为,反而和解之,莫肯听命……故兵之始重于外也,土地、民赋非天子有;既其盛也,号令、征伐非其所有;又其甚也,至无尺土。而不能庇其妻子宗族,遂以亡灭。</a:t>
            </a:r>
            <a:endParaRPr lang="zh-CN" altLang="en-US" sz="2000">
              <a:solidFill>
                <a:schemeClr val="tx1"/>
              </a:solidFill>
              <a:uFillTx/>
              <a:latin typeface="楷体" panose="02010609060101010101" charset="-122"/>
              <a:ea typeface="楷体" panose="02010609060101010101" charset="-122"/>
              <a:cs typeface="楷体" panose="02010609060101010101" charset="-122"/>
            </a:endParaRPr>
          </a:p>
          <a:p>
            <a:pPr algn="r" fontAlgn="auto"/>
            <a:r>
              <a:rPr lang="en-US" altLang="zh-CN" sz="2000">
                <a:solidFill>
                  <a:schemeClr val="tx1"/>
                </a:solidFill>
                <a:uFillTx/>
                <a:latin typeface="楷体" panose="02010609060101010101" charset="-122"/>
                <a:ea typeface="楷体" panose="02010609060101010101" charset="-122"/>
                <a:cs typeface="楷体" panose="02010609060101010101" charset="-122"/>
              </a:rPr>
              <a:t>——</a:t>
            </a:r>
            <a:r>
              <a:rPr lang="zh-CN" altLang="en-US" sz="2000">
                <a:solidFill>
                  <a:schemeClr val="tx1"/>
                </a:solidFill>
                <a:uFillTx/>
                <a:latin typeface="楷体" panose="02010609060101010101" charset="-122"/>
                <a:ea typeface="楷体" panose="02010609060101010101" charset="-122"/>
                <a:cs typeface="楷体" panose="02010609060101010101" charset="-122"/>
              </a:rPr>
              <a:t>《新唐书》</a:t>
            </a:r>
            <a:endParaRPr lang="zh-CN" altLang="en-US" sz="2000">
              <a:solidFill>
                <a:schemeClr val="tx1"/>
              </a:solidFill>
              <a:uFillTx/>
              <a:latin typeface="楷体" panose="02010609060101010101" charset="-122"/>
              <a:ea typeface="楷体" panose="02010609060101010101" charset="-122"/>
              <a:cs typeface="楷体" panose="02010609060101010101" charset="-122"/>
            </a:endParaRPr>
          </a:p>
          <a:p>
            <a:pPr algn="l" fontAlgn="auto"/>
            <a:endParaRPr lang="zh-CN" altLang="en-US" sz="2000">
              <a:uFillTx/>
              <a:latin typeface="楷体" panose="02010609060101010101" charset="-122"/>
              <a:ea typeface="楷体" panose="02010609060101010101" charset="-122"/>
              <a:cs typeface="楷体" panose="02010609060101010101" charset="-122"/>
              <a:sym typeface="+mn-ea"/>
            </a:endParaRPr>
          </a:p>
          <a:p>
            <a:pPr algn="l" fontAlgn="auto"/>
            <a:r>
              <a:rPr lang="zh-CN" altLang="en-US" sz="2000" b="1">
                <a:solidFill>
                  <a:srgbClr val="FF0000"/>
                </a:solidFill>
                <a:uFillTx/>
                <a:latin typeface="楷体" panose="02010609060101010101" charset="-122"/>
                <a:ea typeface="楷体" panose="02010609060101010101" charset="-122"/>
                <a:cs typeface="楷体" panose="02010609060101010101" charset="-122"/>
                <a:sym typeface="+mn-ea"/>
              </a:rPr>
              <a:t>材料二：</a:t>
            </a:r>
            <a:r>
              <a:rPr lang="zh-CN" altLang="en-US" sz="2000">
                <a:uFillTx/>
                <a:latin typeface="楷体" panose="02010609060101010101" charset="-122"/>
                <a:ea typeface="楷体" panose="02010609060101010101" charset="-122"/>
                <a:cs typeface="楷体" panose="02010609060101010101" charset="-122"/>
                <a:sym typeface="+mn-ea"/>
              </a:rPr>
              <a:t>安、史乱天下，至肃宗大难略平，君臣皆幸安，故瓜分河北地，付授叛将，护养孽萌，以成祸根。乱人乘之，遂擅署吏，以赋税自私，不朝献于廷。效战国，肱髀相依，以土地传子孙，胁百姓，加锯其颈，利怵逆污，遂使其人自视犹羌狄然。一寇死，一贼生，讫唐亡百余年，卒不为王土。</a:t>
            </a:r>
            <a:endParaRPr lang="zh-CN" altLang="en-US" sz="2000">
              <a:solidFill>
                <a:schemeClr val="tx1"/>
              </a:solidFill>
              <a:uFillTx/>
              <a:latin typeface="楷体" panose="02010609060101010101" charset="-122"/>
              <a:ea typeface="楷体" panose="02010609060101010101" charset="-122"/>
              <a:cs typeface="楷体" panose="02010609060101010101" charset="-122"/>
            </a:endParaRPr>
          </a:p>
          <a:p>
            <a:pPr algn="r" fontAlgn="auto"/>
            <a:r>
              <a:rPr lang="zh-CN" altLang="en-US" sz="2000">
                <a:uFillTx/>
                <a:latin typeface="楷体" panose="02010609060101010101" charset="-122"/>
                <a:ea typeface="楷体" panose="02010609060101010101" charset="-122"/>
                <a:cs typeface="楷体" panose="02010609060101010101" charset="-122"/>
                <a:sym typeface="+mn-ea"/>
              </a:rPr>
              <a:t>——《新唐书》</a:t>
            </a:r>
            <a:endParaRPr lang="zh-CN" altLang="en-US" sz="2000">
              <a:solidFill>
                <a:schemeClr val="tx1"/>
              </a:solidFill>
              <a:uFillTx/>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546100" y="1011555"/>
            <a:ext cx="2064385" cy="521970"/>
          </a:xfrm>
          <a:prstGeom prst="rect">
            <a:avLst/>
          </a:prstGeom>
          <a:noFill/>
        </p:spPr>
        <p:txBody>
          <a:bodyPr wrap="square" rtlCol="0">
            <a:spAutoFit/>
          </a:bodyPr>
          <a:lstStyle/>
          <a:p>
            <a:r>
              <a:rPr lang="en-US" altLang="zh-CN" sz="2800" b="1">
                <a:solidFill>
                  <a:srgbClr val="FF0000"/>
                </a:solidFill>
                <a:latin typeface="楷体" panose="02010609060101010101" charset="-122"/>
                <a:ea typeface="楷体" panose="02010609060101010101" charset="-122"/>
                <a:cs typeface="楷体" panose="02010609060101010101" charset="-122"/>
              </a:rPr>
              <a:t>1.</a:t>
            </a:r>
            <a:r>
              <a:rPr lang="zh-CN" altLang="en-US" sz="2800" b="1">
                <a:solidFill>
                  <a:srgbClr val="FF0000"/>
                </a:solidFill>
                <a:latin typeface="楷体" panose="02010609060101010101" charset="-122"/>
                <a:ea typeface="楷体" panose="02010609060101010101" charset="-122"/>
                <a:cs typeface="楷体" panose="02010609060101010101" charset="-122"/>
              </a:rPr>
              <a:t>藩镇割据</a:t>
            </a:r>
            <a:endParaRPr lang="zh-CN" altLang="en-US" sz="2800" b="1">
              <a:solidFill>
                <a:srgbClr val="FF0000"/>
              </a:solidFill>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546100" y="278130"/>
            <a:ext cx="5102225"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二、中晚唐危机与唐的覆亡</a:t>
            </a:r>
            <a:endParaRPr lang="zh-CN" altLang="en-US" sz="3200">
              <a:solidFill>
                <a:schemeClr val="accent1"/>
              </a:solidFill>
              <a:latin typeface="方正粗黑宋简体" panose="02000000000000000000" charset="-122"/>
              <a:ea typeface="方正粗黑宋简体" panose="02000000000000000000" charset="-122"/>
            </a:endParaRPr>
          </a:p>
        </p:txBody>
      </p:sp>
      <p:sp>
        <p:nvSpPr>
          <p:cNvPr id="5" name="文本框 4"/>
          <p:cNvSpPr txBox="1"/>
          <p:nvPr/>
        </p:nvSpPr>
        <p:spPr>
          <a:xfrm>
            <a:off x="4378960" y="5933440"/>
            <a:ext cx="3891280" cy="768350"/>
          </a:xfrm>
          <a:prstGeom prst="rect">
            <a:avLst/>
          </a:prstGeom>
          <a:noFill/>
        </p:spPr>
        <p:txBody>
          <a:bodyPr wrap="none" rtlCol="0" anchor="t">
            <a:spAutoFit/>
          </a:bodyPr>
          <a:lstStyle/>
          <a:p>
            <a:r>
              <a:rPr lang="zh-CN" altLang="en-US" sz="3200">
                <a:solidFill>
                  <a:srgbClr val="FF0000"/>
                </a:solidFill>
                <a:latin typeface="方正粗黑宋简体" panose="02000000000000000000" charset="-122"/>
                <a:ea typeface="方正粗黑宋简体" panose="02000000000000000000" charset="-122"/>
                <a:sym typeface="+mn-ea"/>
              </a:rPr>
              <a:t>蕃镇割据的</a:t>
            </a:r>
            <a:r>
              <a:rPr lang="zh-CN" altLang="en-US" sz="4400">
                <a:solidFill>
                  <a:srgbClr val="FF0000"/>
                </a:solidFill>
                <a:latin typeface="方正粗黑宋简体" panose="02000000000000000000" charset="-122"/>
                <a:ea typeface="方正粗黑宋简体" panose="02000000000000000000" charset="-122"/>
                <a:sym typeface="+mn-ea"/>
              </a:rPr>
              <a:t>特征？</a:t>
            </a:r>
            <a:endParaRPr lang="zh-CN" altLang="en-US" sz="4400">
              <a:solidFill>
                <a:srgbClr val="FF0000"/>
              </a:solidFill>
              <a:latin typeface="方正粗黑宋简体" panose="02000000000000000000" charset="-122"/>
              <a:ea typeface="方正粗黑宋简体" panose="02000000000000000000" charset="-122"/>
              <a:sym typeface="+mn-ea"/>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A020"/>
          <p:cNvPicPr>
            <a:picLocks noChangeAspect="1"/>
          </p:cNvPicPr>
          <p:nvPr>
            <p:custDataLst>
              <p:tags r:id="rId1"/>
            </p:custDataLst>
          </p:nvPr>
        </p:nvPicPr>
        <p:blipFill>
          <a:blip r:embed="rId2"/>
          <a:stretch>
            <a:fillRect/>
          </a:stretch>
        </p:blipFill>
        <p:spPr>
          <a:xfrm>
            <a:off x="451485" y="1321435"/>
            <a:ext cx="6841490" cy="4827270"/>
          </a:xfrm>
          <a:prstGeom prst="rect">
            <a:avLst/>
          </a:prstGeom>
          <a:noFill/>
          <a:ln w="9525">
            <a:solidFill>
              <a:schemeClr val="tx1"/>
            </a:solidFill>
          </a:ln>
        </p:spPr>
      </p:pic>
      <p:sp>
        <p:nvSpPr>
          <p:cNvPr id="5" name="文本框 4"/>
          <p:cNvSpPr txBox="1"/>
          <p:nvPr/>
        </p:nvSpPr>
        <p:spPr>
          <a:xfrm>
            <a:off x="7578090" y="1254760"/>
            <a:ext cx="4239895" cy="2461260"/>
          </a:xfrm>
          <a:prstGeom prst="rect">
            <a:avLst/>
          </a:prstGeom>
          <a:noFill/>
        </p:spPr>
        <p:txBody>
          <a:bodyPr wrap="square" rtlCol="0" anchor="t">
            <a:spAutoFit/>
          </a:bodyPr>
          <a:lstStyle/>
          <a:p>
            <a:pPr algn="l" fontAlgn="auto"/>
            <a:r>
              <a:rPr lang="zh-CN" altLang="en-US" sz="2200" b="1">
                <a:solidFill>
                  <a:srgbClr val="FF0000"/>
                </a:solidFill>
                <a:effectLst/>
                <a:latin typeface="楷体" panose="02010609060101010101" charset="-122"/>
                <a:ea typeface="楷体" panose="02010609060101010101" charset="-122"/>
                <a:cs typeface="方正清刻本悦宋简体" panose="02000000000000000000" charset="-122"/>
                <a:sym typeface="+mn-ea"/>
              </a:rPr>
              <a:t>政治上：</a:t>
            </a:r>
            <a:r>
              <a:rPr lang="zh-CN" altLang="en-US" sz="2200">
                <a:solidFill>
                  <a:schemeClr val="tx1"/>
                </a:solidFill>
                <a:effectLst/>
                <a:latin typeface="楷体" panose="02010609060101010101" charset="-122"/>
                <a:ea typeface="楷体" panose="02010609060101010101" charset="-122"/>
                <a:cs typeface="方正清刻本悦宋简体" panose="02000000000000000000" charset="-122"/>
                <a:sym typeface="+mn-ea"/>
              </a:rPr>
              <a:t>拥有自主权，可自行任命官吏；节度使父死子继或传于部将。</a:t>
            </a:r>
            <a:endParaRPr lang="zh-CN" altLang="en-US" sz="2200">
              <a:solidFill>
                <a:schemeClr val="tx1"/>
              </a:solidFill>
              <a:effectLst/>
              <a:latin typeface="楷体" panose="02010609060101010101" charset="-122"/>
              <a:ea typeface="楷体" panose="02010609060101010101" charset="-122"/>
              <a:cs typeface="方正清刻本悦宋简体" panose="02000000000000000000" charset="-122"/>
              <a:sym typeface="+mn-ea"/>
            </a:endParaRPr>
          </a:p>
          <a:p>
            <a:pPr algn="l" fontAlgn="auto"/>
            <a:r>
              <a:rPr lang="zh-CN" altLang="en-US" sz="2200" b="1">
                <a:solidFill>
                  <a:srgbClr val="FF0000"/>
                </a:solidFill>
                <a:effectLst/>
                <a:latin typeface="楷体" panose="02010609060101010101" charset="-122"/>
                <a:ea typeface="楷体" panose="02010609060101010101" charset="-122"/>
                <a:cs typeface="方正清刻本悦宋简体" panose="02000000000000000000" charset="-122"/>
                <a:sym typeface="+mn-ea"/>
              </a:rPr>
              <a:t>经济上：</a:t>
            </a:r>
            <a:r>
              <a:rPr lang="zh-CN" altLang="en-US" sz="2200">
                <a:solidFill>
                  <a:schemeClr val="tx1"/>
                </a:solidFill>
                <a:effectLst/>
                <a:latin typeface="楷体" panose="02010609060101010101" charset="-122"/>
                <a:ea typeface="楷体" panose="02010609060101010101" charset="-122"/>
                <a:cs typeface="方正清刻本悦宋简体" panose="02000000000000000000" charset="-122"/>
                <a:sym typeface="+mn-ea"/>
              </a:rPr>
              <a:t>拥有财权，不向中央上报土地户籍，不输贡赋</a:t>
            </a:r>
            <a:endParaRPr lang="zh-CN" altLang="en-US" sz="2200">
              <a:solidFill>
                <a:schemeClr val="tx1"/>
              </a:solidFill>
              <a:effectLst/>
              <a:latin typeface="楷体" panose="02010609060101010101" charset="-122"/>
              <a:ea typeface="楷体" panose="02010609060101010101" charset="-122"/>
              <a:cs typeface="方正清刻本悦宋简体" panose="02000000000000000000" charset="-122"/>
              <a:sym typeface="+mn-ea"/>
            </a:endParaRPr>
          </a:p>
          <a:p>
            <a:pPr algn="l" fontAlgn="auto"/>
            <a:r>
              <a:rPr lang="zh-CN" altLang="en-US" sz="2200" b="1">
                <a:solidFill>
                  <a:srgbClr val="FF0000"/>
                </a:solidFill>
                <a:effectLst/>
                <a:latin typeface="楷体" panose="02010609060101010101" charset="-122"/>
                <a:ea typeface="楷体" panose="02010609060101010101" charset="-122"/>
                <a:sym typeface="+mn-ea"/>
              </a:rPr>
              <a:t>军事上：</a:t>
            </a:r>
            <a:r>
              <a:rPr lang="zh-CN" altLang="en-US" sz="2200">
                <a:solidFill>
                  <a:schemeClr val="tx1"/>
                </a:solidFill>
                <a:effectLst/>
                <a:latin typeface="楷体" panose="02010609060101010101" charset="-122"/>
                <a:ea typeface="楷体" panose="02010609060101010101" charset="-122"/>
                <a:sym typeface="+mn-ea"/>
              </a:rPr>
              <a:t>拥有强悍的武装，独霸一方。</a:t>
            </a:r>
            <a:endParaRPr lang="zh-CN" altLang="en-US" sz="2200">
              <a:solidFill>
                <a:schemeClr val="tx1"/>
              </a:solidFill>
              <a:effectLst/>
              <a:latin typeface="楷体" panose="02010609060101010101" charset="-122"/>
              <a:ea typeface="楷体" panose="02010609060101010101" charset="-122"/>
              <a:sym typeface="+mn-ea"/>
            </a:endParaRPr>
          </a:p>
        </p:txBody>
      </p:sp>
      <p:sp>
        <p:nvSpPr>
          <p:cNvPr id="6" name="文本框 5"/>
          <p:cNvSpPr txBox="1"/>
          <p:nvPr/>
        </p:nvSpPr>
        <p:spPr>
          <a:xfrm>
            <a:off x="451485" y="480060"/>
            <a:ext cx="3605530"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蕃镇割据的特征</a:t>
            </a:r>
            <a:endParaRPr lang="zh-CN" altLang="en-US" sz="3200">
              <a:solidFill>
                <a:schemeClr val="accent1"/>
              </a:solidFill>
              <a:latin typeface="方正粗黑宋简体" panose="02000000000000000000" charset="-122"/>
              <a:ea typeface="方正粗黑宋简体" panose="02000000000000000000" charset="-122"/>
            </a:endParaRPr>
          </a:p>
        </p:txBody>
      </p:sp>
      <p:sp>
        <p:nvSpPr>
          <p:cNvPr id="7" name="文本框 6"/>
          <p:cNvSpPr txBox="1"/>
          <p:nvPr/>
        </p:nvSpPr>
        <p:spPr>
          <a:xfrm>
            <a:off x="2967990" y="6148705"/>
            <a:ext cx="1809115" cy="368300"/>
          </a:xfrm>
          <a:prstGeom prst="rect">
            <a:avLst/>
          </a:prstGeom>
          <a:noFill/>
        </p:spPr>
        <p:txBody>
          <a:bodyPr wrap="square" rtlCol="0">
            <a:spAutoFit/>
          </a:bodyPr>
          <a:lstStyle/>
          <a:p>
            <a:r>
              <a:rPr lang="zh-CN" altLang="en-US" b="1">
                <a:latin typeface="楷体" panose="02010609060101010101" charset="-122"/>
                <a:ea typeface="楷体" panose="02010609060101010101" charset="-122"/>
              </a:rPr>
              <a:t>藩镇割据示意图</a:t>
            </a:r>
            <a:endParaRPr lang="zh-CN" altLang="en-US" b="1">
              <a:latin typeface="楷体" panose="02010609060101010101" charset="-122"/>
              <a:ea typeface="楷体" panose="02010609060101010101" charset="-122"/>
            </a:endParaRPr>
          </a:p>
        </p:txBody>
      </p:sp>
      <p:sp>
        <p:nvSpPr>
          <p:cNvPr id="8" name="文本框 7"/>
          <p:cNvSpPr txBox="1"/>
          <p:nvPr/>
        </p:nvSpPr>
        <p:spPr>
          <a:xfrm>
            <a:off x="7536815" y="3822700"/>
            <a:ext cx="4281170" cy="2461260"/>
          </a:xfrm>
          <a:prstGeom prst="rect">
            <a:avLst/>
          </a:prstGeom>
          <a:noFill/>
        </p:spPr>
        <p:txBody>
          <a:bodyPr wrap="square" rtlCol="0" anchor="t">
            <a:spAutoFit/>
          </a:bodyPr>
          <a:lstStyle/>
          <a:p>
            <a:r>
              <a:rPr lang="en-US" altLang="zh-CN" sz="2200" dirty="0">
                <a:solidFill>
                  <a:schemeClr val="tx1"/>
                </a:solidFill>
                <a:uFillTx/>
                <a:latin typeface="楷体" panose="02010609060101010101" charset="-122"/>
                <a:ea typeface="楷体" panose="02010609060101010101" charset="-122"/>
                <a:cs typeface="楷体" panose="02010609060101010101" charset="-122"/>
                <a:sym typeface="+mn-ea"/>
              </a:rPr>
              <a:t>    </a:t>
            </a:r>
            <a:r>
              <a:rPr lang="zh-CN" altLang="zh-CN" sz="2200" dirty="0">
                <a:solidFill>
                  <a:schemeClr val="tx1"/>
                </a:solidFill>
                <a:uFillTx/>
                <a:latin typeface="楷体" panose="02010609060101010101" charset="-122"/>
                <a:ea typeface="楷体" panose="02010609060101010101" charset="-122"/>
                <a:cs typeface="楷体" panose="02010609060101010101" charset="-122"/>
                <a:sym typeface="+mn-ea"/>
              </a:rPr>
              <a:t>藩镇割据局面在唐朝后期持续了100多年，给人民带来了深重的灾难，</a:t>
            </a:r>
            <a:r>
              <a:rPr lang="zh-CN" altLang="en-US" sz="2200">
                <a:solidFill>
                  <a:schemeClr val="tx1"/>
                </a:solidFill>
                <a:uFillTx/>
                <a:latin typeface="楷体" panose="02010609060101010101" charset="-122"/>
                <a:ea typeface="楷体" panose="02010609060101010101" charset="-122"/>
                <a:cs typeface="楷体" panose="02010609060101010101" charset="-122"/>
                <a:sym typeface="+mn-ea"/>
              </a:rPr>
              <a:t>连续不断的战争，严重地削弱了唐朝的统治力量，阻碍了各地经济、文化的交流，生产受到严重破坏，进一步加深了唐后期的阶级矛盾。</a:t>
            </a:r>
            <a:endParaRPr lang="zh-CN" altLang="en-US" sz="2200">
              <a:solidFill>
                <a:schemeClr val="tx1"/>
              </a:solidFill>
              <a:uFillTx/>
              <a:latin typeface="楷体" panose="02010609060101010101" charset="-122"/>
              <a:ea typeface="楷体" panose="02010609060101010101" charset="-122"/>
              <a:cs typeface="楷体" panose="02010609060101010101" charset="-122"/>
              <a:sym typeface="+mn-ea"/>
            </a:endParaRPr>
          </a:p>
        </p:txBody>
      </p:sp>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1139190"/>
            <a:ext cx="12192000" cy="4616450"/>
          </a:xfrm>
          <a:prstGeom prst="rect">
            <a:avLst/>
          </a:prstGeom>
          <a:solidFill>
            <a:srgbClr val="E2D9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4" name="文本框 3"/>
          <p:cNvSpPr txBox="1"/>
          <p:nvPr/>
        </p:nvSpPr>
        <p:spPr>
          <a:xfrm>
            <a:off x="520065" y="550545"/>
            <a:ext cx="3850640" cy="521970"/>
          </a:xfrm>
          <a:prstGeom prst="rect">
            <a:avLst/>
          </a:prstGeom>
          <a:noFill/>
        </p:spPr>
        <p:txBody>
          <a:bodyPr wrap="square" rtlCol="0">
            <a:spAutoFit/>
          </a:bodyPr>
          <a:lstStyle/>
          <a:p>
            <a:r>
              <a:rPr lang="en-US" altLang="zh-CN" sz="2800" b="1">
                <a:solidFill>
                  <a:srgbClr val="FF0000"/>
                </a:solidFill>
                <a:latin typeface="楷体" panose="02010609060101010101" charset="-122"/>
                <a:ea typeface="楷体" panose="02010609060101010101" charset="-122"/>
                <a:cs typeface="楷体" panose="02010609060101010101" charset="-122"/>
              </a:rPr>
              <a:t>2.</a:t>
            </a:r>
            <a:r>
              <a:rPr lang="zh-CN" altLang="en-US" sz="2800" b="1">
                <a:solidFill>
                  <a:srgbClr val="FF0000"/>
                </a:solidFill>
                <a:latin typeface="楷体" panose="02010609060101010101" charset="-122"/>
                <a:ea typeface="楷体" panose="02010609060101010101" charset="-122"/>
                <a:cs typeface="楷体" panose="02010609060101010101" charset="-122"/>
              </a:rPr>
              <a:t>宦官专政与朋党之争</a:t>
            </a:r>
            <a:endParaRPr lang="zh-CN" altLang="en-US" sz="2800" b="1">
              <a:solidFill>
                <a:srgbClr val="FF0000"/>
              </a:solidFill>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520065" y="5906770"/>
            <a:ext cx="11155680" cy="583565"/>
          </a:xfrm>
          <a:prstGeom prst="rect">
            <a:avLst/>
          </a:prstGeom>
          <a:noFill/>
        </p:spPr>
        <p:txBody>
          <a:bodyPr wrap="none" rtlCol="0" anchor="t">
            <a:spAutoFit/>
          </a:bodyPr>
          <a:lstStyle/>
          <a:p>
            <a:r>
              <a:rPr lang="zh-CN" altLang="en-US" sz="3200">
                <a:latin typeface="方正粗黑宋简体" panose="02000000000000000000" charset="-122"/>
                <a:ea typeface="方正粗黑宋简体" panose="02000000000000000000" charset="-122"/>
                <a:cs typeface="黑体" panose="02010609060101010101" pitchFamily="2" charset="-122"/>
                <a:sym typeface="+mn-ea"/>
              </a:rPr>
              <a:t>唐朝后期，</a:t>
            </a:r>
            <a:r>
              <a:rPr lang="zh-CN" altLang="en-US" sz="3200">
                <a:solidFill>
                  <a:srgbClr val="FF0000"/>
                </a:solidFill>
                <a:latin typeface="方正粗黑宋简体" panose="02000000000000000000" charset="-122"/>
                <a:ea typeface="方正粗黑宋简体" panose="02000000000000000000" charset="-122"/>
                <a:cs typeface="黑体" panose="02010609060101010101" pitchFamily="2" charset="-122"/>
                <a:sym typeface="+mn-ea"/>
              </a:rPr>
              <a:t>宦官专权</a:t>
            </a:r>
            <a:r>
              <a:rPr lang="zh-CN" altLang="en-US" sz="3200">
                <a:latin typeface="方正粗黑宋简体" panose="02000000000000000000" charset="-122"/>
                <a:ea typeface="方正粗黑宋简体" panose="02000000000000000000" charset="-122"/>
                <a:cs typeface="黑体" panose="02010609060101010101" pitchFamily="2" charset="-122"/>
                <a:sym typeface="+mn-ea"/>
              </a:rPr>
              <a:t>和</a:t>
            </a:r>
            <a:r>
              <a:rPr lang="zh-CN" altLang="en-US" sz="3200">
                <a:solidFill>
                  <a:srgbClr val="FF0000"/>
                </a:solidFill>
                <a:latin typeface="方正粗黑宋简体" panose="02000000000000000000" charset="-122"/>
                <a:ea typeface="方正粗黑宋简体" panose="02000000000000000000" charset="-122"/>
                <a:cs typeface="黑体" panose="02010609060101010101" pitchFamily="2" charset="-122"/>
                <a:sym typeface="+mn-ea"/>
              </a:rPr>
              <a:t>朋党之争</a:t>
            </a:r>
            <a:r>
              <a:rPr lang="zh-CN" altLang="en-US" sz="3200">
                <a:latin typeface="方正粗黑宋简体" panose="02000000000000000000" charset="-122"/>
                <a:ea typeface="方正粗黑宋简体" panose="02000000000000000000" charset="-122"/>
                <a:cs typeface="黑体" panose="02010609060101010101" pitchFamily="2" charset="-122"/>
                <a:sym typeface="+mn-ea"/>
              </a:rPr>
              <a:t>，进一步削弱了唐朝的统治。</a:t>
            </a:r>
            <a:endParaRPr lang="zh-CN" altLang="en-US" sz="3200">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12" name="文本框 11"/>
          <p:cNvSpPr txBox="1"/>
          <p:nvPr/>
        </p:nvSpPr>
        <p:spPr>
          <a:xfrm>
            <a:off x="520065" y="1258570"/>
            <a:ext cx="11008360" cy="1630045"/>
          </a:xfrm>
          <a:prstGeom prst="rect">
            <a:avLst/>
          </a:prstGeom>
          <a:noFill/>
        </p:spPr>
        <p:txBody>
          <a:bodyPr wrap="square" rtlCol="0" anchor="t">
            <a:spAutoFit/>
          </a:bodyPr>
          <a:lstStyle/>
          <a:p>
            <a:pPr fontAlgn="auto"/>
            <a:r>
              <a:rPr lang="zh-CN" altLang="en-US" sz="2000" b="1">
                <a:solidFill>
                  <a:srgbClr val="FF0000"/>
                </a:solidFill>
                <a:latin typeface="楷体" panose="02010609060101010101" charset="-122"/>
                <a:ea typeface="楷体" panose="02010609060101010101" charset="-122"/>
                <a:cs typeface="楷体" panose="02010609060101010101" charset="-122"/>
              </a:rPr>
              <a:t>材料一：</a:t>
            </a:r>
            <a:r>
              <a:rPr lang="zh-CN" altLang="en-US" sz="2000">
                <a:latin typeface="楷体" panose="02010609060101010101" charset="-122"/>
                <a:ea typeface="楷体" panose="02010609060101010101" charset="-122"/>
                <a:cs typeface="楷体" panose="02010609060101010101" charset="-122"/>
              </a:rPr>
              <a:t>唐自穆宗以来八世，而为宦者所立者七君。</a:t>
            </a:r>
            <a:endParaRPr lang="zh-CN" altLang="en-US" sz="2000">
              <a:latin typeface="楷体" panose="02010609060101010101" charset="-122"/>
              <a:ea typeface="楷体" panose="02010609060101010101" charset="-122"/>
              <a:cs typeface="楷体" panose="02010609060101010101" charset="-122"/>
            </a:endParaRPr>
          </a:p>
          <a:p>
            <a:pPr algn="r" fontAlgn="auto"/>
            <a:r>
              <a:rPr lang="zh-CN" altLang="en-US" sz="2000">
                <a:solidFill>
                  <a:schemeClr val="tx1"/>
                </a:solidFill>
                <a:latin typeface="楷体" panose="02010609060101010101" charset="-122"/>
                <a:ea typeface="楷体" panose="02010609060101010101" charset="-122"/>
                <a:cs typeface="楷体" panose="02010609060101010101" charset="-122"/>
              </a:rPr>
              <a:t>——《新唐书》卷九《本纪九》</a:t>
            </a:r>
            <a:endParaRPr lang="zh-CN" altLang="en-US" sz="2000" b="1">
              <a:solidFill>
                <a:srgbClr val="FF0000"/>
              </a:solidFill>
              <a:latin typeface="楷体" panose="02010609060101010101" charset="-122"/>
              <a:ea typeface="楷体" panose="02010609060101010101" charset="-122"/>
              <a:cs typeface="楷体" panose="02010609060101010101" charset="-122"/>
            </a:endParaRPr>
          </a:p>
          <a:p>
            <a:pPr fontAlgn="auto"/>
            <a:r>
              <a:rPr lang="zh-CN" altLang="en-US" sz="2000" b="1">
                <a:solidFill>
                  <a:srgbClr val="FF0000"/>
                </a:solidFill>
                <a:latin typeface="楷体" panose="02010609060101010101" charset="-122"/>
                <a:ea typeface="楷体" panose="02010609060101010101" charset="-122"/>
                <a:cs typeface="楷体" panose="02010609060101010101" charset="-122"/>
              </a:rPr>
              <a:t>材料二：</a:t>
            </a:r>
            <a:r>
              <a:rPr lang="zh-CN" altLang="en-US" sz="2000">
                <a:latin typeface="楷体" panose="02010609060101010101" charset="-122"/>
                <a:ea typeface="楷体" panose="02010609060101010101" charset="-122"/>
                <a:cs typeface="楷体" panose="02010609060101010101" charset="-122"/>
              </a:rPr>
              <a:t>东汉及前明，宦官之祸烈矣，然犹窃主权以肆虐天下。至唐则宦官之权，反在人主之上，立君、弑君、废君，有同儿戏。实古来未有之变也。推原祸始，总由于使之掌禁兵管枢密。</a:t>
            </a:r>
            <a:endParaRPr lang="zh-CN" altLang="en-US" sz="2000">
              <a:latin typeface="楷体" panose="02010609060101010101" charset="-122"/>
              <a:ea typeface="楷体" panose="02010609060101010101" charset="-122"/>
              <a:cs typeface="楷体" panose="02010609060101010101" charset="-122"/>
            </a:endParaRPr>
          </a:p>
          <a:p>
            <a:pPr algn="r" fontAlgn="auto"/>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《廿二史劄记》卷二十</a:t>
            </a:r>
            <a:endParaRPr lang="zh-CN" altLang="en-US" sz="2000">
              <a:latin typeface="楷体" panose="02010609060101010101" charset="-122"/>
              <a:ea typeface="楷体" panose="02010609060101010101" charset="-122"/>
              <a:cs typeface="楷体" panose="02010609060101010101" charset="-122"/>
            </a:endParaRPr>
          </a:p>
        </p:txBody>
      </p:sp>
      <p:sp>
        <p:nvSpPr>
          <p:cNvPr id="13" name="文本框 12"/>
          <p:cNvSpPr txBox="1"/>
          <p:nvPr/>
        </p:nvSpPr>
        <p:spPr>
          <a:xfrm>
            <a:off x="520065" y="3094355"/>
            <a:ext cx="11348720" cy="2553335"/>
          </a:xfrm>
          <a:prstGeom prst="rect">
            <a:avLst/>
          </a:prstGeom>
          <a:noFill/>
        </p:spPr>
        <p:txBody>
          <a:bodyPr wrap="square" rtlCol="0" anchor="t">
            <a:spAutoFit/>
          </a:bodyPr>
          <a:lstStyle/>
          <a:p>
            <a:r>
              <a:rPr lang="zh-CN" altLang="en-US" sz="2000" b="1">
                <a:solidFill>
                  <a:srgbClr val="FF0000"/>
                </a:solidFill>
                <a:latin typeface="楷体" panose="02010609060101010101" charset="-122"/>
                <a:ea typeface="楷体" panose="02010609060101010101" charset="-122"/>
                <a:cs typeface="楷体" panose="02010609060101010101" charset="-122"/>
              </a:rPr>
              <a:t>材料三：</a:t>
            </a:r>
            <a:r>
              <a:rPr lang="zh-CN" altLang="en-US" sz="2000">
                <a:solidFill>
                  <a:schemeClr val="tx1"/>
                </a:solidFill>
                <a:latin typeface="楷体" panose="02010609060101010101" charset="-122"/>
                <a:ea typeface="楷体" panose="02010609060101010101" charset="-122"/>
                <a:cs typeface="楷体" panose="02010609060101010101" charset="-122"/>
              </a:rPr>
              <a:t>唐之朋党，始于牛僧孺、李宗闵对策，而成于钱徽之贬，皆自小以至大，因私以害公。……穆宗以后，权移于下，朝无公政，士无公论，爵赏僭滥，刑罚放纷。士之附会者不入于牛则入于李，不忧国家之不治，而唯恐其党之不进也。……汉之党尚风节，故政乱于上而俗清于下，及其亡也，人犹畏义而有不为。唐之党趋势利，势穷利尽而止，故其衰季，士无操行，不足称也。</a:t>
            </a: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r"/>
            <a:r>
              <a:rPr lang="zh-CN" altLang="en-US" sz="2000">
                <a:solidFill>
                  <a:schemeClr val="tx1"/>
                </a:solidFill>
                <a:latin typeface="楷体" panose="02010609060101010101" charset="-122"/>
                <a:ea typeface="楷体" panose="02010609060101010101" charset="-122"/>
                <a:cs typeface="楷体" panose="02010609060101010101" charset="-122"/>
              </a:rPr>
              <a:t>              ——范祖禹《唐鉴》卷十</a:t>
            </a:r>
            <a:endParaRPr lang="zh-CN" altLang="en-US" sz="2000">
              <a:solidFill>
                <a:schemeClr val="tx1"/>
              </a:solidFill>
              <a:latin typeface="楷体" panose="02010609060101010101" charset="-122"/>
              <a:ea typeface="楷体" panose="02010609060101010101" charset="-122"/>
              <a:cs typeface="楷体" panose="02010609060101010101" charset="-122"/>
            </a:endParaRPr>
          </a:p>
          <a:p>
            <a:r>
              <a:rPr lang="zh-CN" altLang="en-US" sz="2000" b="1">
                <a:solidFill>
                  <a:srgbClr val="FF0000"/>
                </a:solidFill>
                <a:latin typeface="楷体" panose="02010609060101010101" charset="-122"/>
                <a:ea typeface="楷体" panose="02010609060101010101" charset="-122"/>
                <a:cs typeface="楷体" panose="02010609060101010101" charset="-122"/>
              </a:rPr>
              <a:t>材料四：</a:t>
            </a:r>
            <a:r>
              <a:rPr lang="zh-CN" altLang="en-US" sz="2000">
                <a:solidFill>
                  <a:schemeClr val="tx1"/>
                </a:solidFill>
                <a:latin typeface="楷体" panose="02010609060101010101" charset="-122"/>
                <a:ea typeface="楷体" panose="02010609060101010101" charset="-122"/>
                <a:cs typeface="楷体" panose="02010609060101010101" charset="-122"/>
              </a:rPr>
              <a:t>（大和八年）时德裕、宗闵各有朋党，互相挤援。上患之，每叹曰：去河北贼易，去朝中朋党难！</a:t>
            </a: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r"/>
            <a:r>
              <a:rPr lang="en-US" altLang="zh-CN" sz="20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000">
                <a:solidFill>
                  <a:schemeClr val="tx1"/>
                </a:solidFill>
                <a:latin typeface="楷体" panose="02010609060101010101" charset="-122"/>
                <a:ea typeface="楷体" panose="02010609060101010101" charset="-122"/>
                <a:cs typeface="楷体" panose="02010609060101010101" charset="-122"/>
                <a:sym typeface="+mn-ea"/>
              </a:rPr>
              <a:t>《资治通鉴》卷二百四十五</a:t>
            </a:r>
            <a:endParaRPr lang="zh-CN" altLang="en-US" sz="2000">
              <a:solidFill>
                <a:schemeClr val="tx1"/>
              </a:solidFill>
              <a:latin typeface="楷体" panose="02010609060101010101" charset="-122"/>
              <a:ea typeface="楷体" panose="02010609060101010101" charset="-122"/>
              <a:cs typeface="楷体" panose="02010609060101010101" charset="-122"/>
              <a:sym typeface="+mn-ea"/>
            </a:endParaRPr>
          </a:p>
        </p:txBody>
      </p:sp>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91185" y="587375"/>
            <a:ext cx="3973830" cy="521970"/>
          </a:xfrm>
          <a:prstGeom prst="rect">
            <a:avLst/>
          </a:prstGeom>
          <a:noFill/>
        </p:spPr>
        <p:txBody>
          <a:bodyPr wrap="square" rtlCol="0">
            <a:spAutoFit/>
          </a:bodyPr>
          <a:lstStyle/>
          <a:p>
            <a:r>
              <a:rPr lang="en-US" altLang="zh-CN" sz="2800" b="1">
                <a:solidFill>
                  <a:srgbClr val="FF0000"/>
                </a:solidFill>
                <a:latin typeface="楷体" panose="02010609060101010101" charset="-122"/>
                <a:ea typeface="楷体" panose="02010609060101010101" charset="-122"/>
                <a:cs typeface="楷体" panose="02010609060101010101" charset="-122"/>
              </a:rPr>
              <a:t>3.</a:t>
            </a:r>
            <a:r>
              <a:rPr lang="zh-CN" altLang="en-US" sz="2800" b="1">
                <a:solidFill>
                  <a:srgbClr val="FF0000"/>
                </a:solidFill>
                <a:latin typeface="楷体" panose="02010609060101010101" charset="-122"/>
                <a:ea typeface="楷体" panose="02010609060101010101" charset="-122"/>
                <a:cs typeface="楷体" panose="02010609060101010101" charset="-122"/>
              </a:rPr>
              <a:t>农民起义与唐朝覆亡</a:t>
            </a:r>
            <a:endParaRPr lang="zh-CN" altLang="en-US" sz="2800" b="1">
              <a:solidFill>
                <a:srgbClr val="FF0000"/>
              </a:solidFill>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500380" y="1109345"/>
            <a:ext cx="11190605" cy="2122805"/>
          </a:xfrm>
          <a:prstGeom prst="rect">
            <a:avLst/>
          </a:prstGeom>
          <a:noFill/>
        </p:spPr>
        <p:txBody>
          <a:bodyPr wrap="square" rtlCol="0" anchor="t">
            <a:spAutoFit/>
          </a:bodyPr>
          <a:lstStyle/>
          <a:p>
            <a:pPr indent="558800" algn="just" fontAlgn="auto">
              <a:extLst>
                <a:ext uri="{35155182-B16C-46BC-9424-99874614C6A1}">
                  <wpsdc:indentchars xmlns:wpsdc="http://www.wps.cn/officeDocument/2017/drawingmlCustomData" val="200" checksum="1956455923"/>
                </a:ext>
              </a:extLst>
            </a:pPr>
            <a:r>
              <a:rPr lang="zh-CN" altLang="en-US" sz="2200">
                <a:solidFill>
                  <a:schemeClr val="tx1"/>
                </a:solidFill>
                <a:uFillTx/>
                <a:latin typeface="楷体" panose="02010609060101010101" charset="-122"/>
                <a:ea typeface="楷体" panose="02010609060101010101" charset="-122"/>
                <a:cs typeface="楷体" panose="02010609060101010101" charset="-122"/>
                <a:sym typeface="+mn-ea"/>
              </a:rPr>
              <a:t>875年，黄巢领导的农民起义爆发。起义军横扫大半个中国，一度攻占长安，沉重地打击了唐朝的统治（但并未</a:t>
            </a:r>
            <a:r>
              <a:rPr lang="en-US" altLang="zh-CN" sz="220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200">
                <a:solidFill>
                  <a:schemeClr val="tx1"/>
                </a:solidFill>
                <a:uFillTx/>
                <a:latin typeface="楷体" panose="02010609060101010101" charset="-122"/>
                <a:ea typeface="楷体" panose="02010609060101010101" charset="-122"/>
                <a:cs typeface="楷体" panose="02010609060101010101" charset="-122"/>
                <a:sym typeface="+mn-ea"/>
              </a:rPr>
              <a:t>打死</a:t>
            </a:r>
            <a:r>
              <a:rPr lang="en-US" altLang="zh-CN" sz="220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20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原为农民起义军将领朱温，后投降唐朝，被封为节度使，与其他藩镇联合镇压了黄巢起义。</a:t>
            </a:r>
            <a:endPar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endParaRPr>
          </a:p>
          <a:p>
            <a:pPr indent="558800" algn="just" fontAlgn="auto">
              <a:extLst>
                <a:ext uri="{35155182-B16C-46BC-9424-99874614C6A1}">
                  <wpsdc:indentchars xmlns:wpsdc="http://www.wps.cn/officeDocument/2017/drawingmlCustomData" val="200" checksum="1956455923"/>
                </a:ext>
              </a:extLst>
            </a:pP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黄巢起义后，唐朝已经名存实亡，</a:t>
            </a:r>
            <a:r>
              <a:rPr lang="en-US" altLang="zh-CN" sz="2200" b="1" dirty="0">
                <a:solidFill>
                  <a:srgbClr val="FF0000"/>
                </a:solidFill>
                <a:uFillTx/>
                <a:latin typeface="楷体" panose="02010609060101010101" charset="-122"/>
                <a:ea typeface="楷体" panose="02010609060101010101" charset="-122"/>
                <a:cs typeface="楷体" panose="02010609060101010101" charset="-122"/>
                <a:sym typeface="+mn-ea"/>
              </a:rPr>
              <a:t>907</a:t>
            </a:r>
            <a:r>
              <a:rPr lang="zh-CN" altLang="en-US" sz="2200" b="1" dirty="0">
                <a:solidFill>
                  <a:srgbClr val="FF0000"/>
                </a:solidFill>
                <a:uFillTx/>
                <a:latin typeface="楷体" panose="02010609060101010101" charset="-122"/>
                <a:ea typeface="楷体" panose="02010609060101010101" charset="-122"/>
                <a:cs typeface="楷体" panose="02010609060101010101" charset="-122"/>
                <a:sym typeface="+mn-ea"/>
              </a:rPr>
              <a:t>年</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，朱温废唐哀帝，自立为帝，国号梁（史称后梁）。至此，经</a:t>
            </a:r>
            <a:r>
              <a:rPr lang="en-US" altLang="zh-CN" sz="2200" dirty="0">
                <a:solidFill>
                  <a:schemeClr val="tx1"/>
                </a:solidFill>
                <a:uFillTx/>
                <a:latin typeface="楷体" panose="02010609060101010101" charset="-122"/>
                <a:ea typeface="楷体" panose="02010609060101010101" charset="-122"/>
                <a:cs typeface="楷体" panose="02010609060101010101" charset="-122"/>
                <a:sym typeface="+mn-ea"/>
              </a:rPr>
              <a:t>21</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帝，历时</a:t>
            </a:r>
            <a:r>
              <a:rPr lang="en-US" altLang="zh-CN" sz="2200" dirty="0">
                <a:solidFill>
                  <a:schemeClr val="tx1"/>
                </a:solidFill>
                <a:uFillTx/>
                <a:latin typeface="楷体" panose="02010609060101010101" charset="-122"/>
                <a:ea typeface="楷体" panose="02010609060101010101" charset="-122"/>
                <a:cs typeface="楷体" panose="02010609060101010101" charset="-122"/>
                <a:sym typeface="+mn-ea"/>
              </a:rPr>
              <a:t>289</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年（</a:t>
            </a:r>
            <a:r>
              <a:rPr lang="en-US" altLang="zh-CN" sz="2200" dirty="0">
                <a:solidFill>
                  <a:schemeClr val="tx1"/>
                </a:solidFill>
                <a:uFillTx/>
                <a:latin typeface="楷体" panose="02010609060101010101" charset="-122"/>
                <a:ea typeface="楷体" panose="02010609060101010101" charset="-122"/>
                <a:cs typeface="楷体" panose="02010609060101010101" charset="-122"/>
                <a:sym typeface="+mn-ea"/>
              </a:rPr>
              <a:t>618—907</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）的</a:t>
            </a:r>
            <a:r>
              <a:rPr lang="zh-CN" altLang="en-US" sz="2200" b="1" dirty="0">
                <a:solidFill>
                  <a:srgbClr val="FF0000"/>
                </a:solidFill>
                <a:uFillTx/>
                <a:latin typeface="楷体" panose="02010609060101010101" charset="-122"/>
                <a:ea typeface="楷体" panose="02010609060101010101" charset="-122"/>
                <a:cs typeface="楷体" panose="02010609060101010101" charset="-122"/>
                <a:sym typeface="+mn-ea"/>
              </a:rPr>
              <a:t>唐朝灭亡</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了，历史进入了五代十国时期。</a:t>
            </a:r>
            <a:endPar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endParaRPr>
          </a:p>
        </p:txBody>
      </p:sp>
      <p:pic>
        <p:nvPicPr>
          <p:cNvPr id="5" name="图片 4"/>
          <p:cNvPicPr>
            <a:picLocks noChangeAspect="1"/>
          </p:cNvPicPr>
          <p:nvPr/>
        </p:nvPicPr>
        <p:blipFill>
          <a:blip r:embed="rId1"/>
          <a:stretch>
            <a:fillRect/>
          </a:stretch>
        </p:blipFill>
        <p:spPr>
          <a:xfrm>
            <a:off x="591185" y="3385185"/>
            <a:ext cx="4712970" cy="3115310"/>
          </a:xfrm>
          <a:prstGeom prst="rect">
            <a:avLst/>
          </a:prstGeom>
        </p:spPr>
      </p:pic>
      <p:pic>
        <p:nvPicPr>
          <p:cNvPr id="12" name="图片 11"/>
          <p:cNvPicPr>
            <a:picLocks noChangeAspect="1"/>
          </p:cNvPicPr>
          <p:nvPr/>
        </p:nvPicPr>
        <p:blipFill rotWithShape="1">
          <a:blip r:embed="rId2"/>
          <a:srcRect l="11797" r="12259"/>
          <a:stretch>
            <a:fillRect/>
          </a:stretch>
        </p:blipFill>
        <p:spPr>
          <a:xfrm>
            <a:off x="5662295" y="3384550"/>
            <a:ext cx="2951480" cy="3054985"/>
          </a:xfrm>
          <a:prstGeom prst="rect">
            <a:avLst/>
          </a:prstGeom>
        </p:spPr>
      </p:pic>
      <p:pic>
        <p:nvPicPr>
          <p:cNvPr id="15" name="图片 14"/>
          <p:cNvPicPr>
            <a:picLocks noChangeAspect="1"/>
          </p:cNvPicPr>
          <p:nvPr/>
        </p:nvPicPr>
        <p:blipFill>
          <a:blip r:embed="rId3"/>
          <a:srcRect t="9113" r="9347"/>
          <a:stretch>
            <a:fillRect/>
          </a:stretch>
        </p:blipFill>
        <p:spPr>
          <a:xfrm>
            <a:off x="8972550" y="3384550"/>
            <a:ext cx="2718435" cy="3055620"/>
          </a:xfrm>
          <a:prstGeom prst="rect">
            <a:avLst/>
          </a:prstGeom>
        </p:spPr>
      </p:pic>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21250" y="817880"/>
            <a:ext cx="2332990"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唐朝的衰亡</a:t>
            </a:r>
            <a:endParaRPr lang="zh-CN" altLang="en-US" sz="3200">
              <a:solidFill>
                <a:schemeClr val="accent1"/>
              </a:solidFill>
              <a:latin typeface="方正粗黑宋简体" panose="02000000000000000000" charset="-122"/>
              <a:ea typeface="方正粗黑宋简体" panose="02000000000000000000" charset="-122"/>
            </a:endParaRPr>
          </a:p>
        </p:txBody>
      </p:sp>
      <p:sp>
        <p:nvSpPr>
          <p:cNvPr id="5" name="右箭头 4"/>
          <p:cNvSpPr/>
          <p:nvPr/>
        </p:nvSpPr>
        <p:spPr>
          <a:xfrm>
            <a:off x="-635" y="2420620"/>
            <a:ext cx="12176760" cy="1825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95630" y="2522855"/>
            <a:ext cx="1620000" cy="1620000"/>
          </a:xfrm>
          <a:prstGeom prst="ellipse">
            <a:avLst/>
          </a:prstGeom>
          <a:gradFill>
            <a:gsLst>
              <a:gs pos="0">
                <a:schemeClr val="accent6">
                  <a:lumMod val="110000"/>
                  <a:satMod val="105000"/>
                  <a:tint val="67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 name="文本框 6"/>
          <p:cNvSpPr txBox="1"/>
          <p:nvPr/>
        </p:nvSpPr>
        <p:spPr>
          <a:xfrm>
            <a:off x="596265" y="3071495"/>
            <a:ext cx="1619250" cy="521970"/>
          </a:xfrm>
          <a:prstGeom prst="rect">
            <a:avLst/>
          </a:prstGeom>
          <a:noFill/>
        </p:spPr>
        <p:txBody>
          <a:bodyPr wrap="square" rtlCol="0">
            <a:spAutoFit/>
          </a:bodyPr>
          <a:lstStyle/>
          <a:p>
            <a:r>
              <a:rPr lang="zh-CN" altLang="en-US" sz="2800" b="1">
                <a:latin typeface="楷体" panose="02010609060101010101" charset="-122"/>
                <a:ea typeface="楷体" panose="02010609060101010101" charset="-122"/>
              </a:rPr>
              <a:t>安史之乱</a:t>
            </a:r>
            <a:endParaRPr lang="zh-CN" altLang="en-US" sz="2800" b="1">
              <a:latin typeface="楷体" panose="02010609060101010101" charset="-122"/>
              <a:ea typeface="楷体" panose="02010609060101010101" charset="-122"/>
            </a:endParaRPr>
          </a:p>
        </p:txBody>
      </p:sp>
      <p:sp>
        <p:nvSpPr>
          <p:cNvPr id="8" name="椭圆 7"/>
          <p:cNvSpPr/>
          <p:nvPr/>
        </p:nvSpPr>
        <p:spPr>
          <a:xfrm>
            <a:off x="2682240" y="2522220"/>
            <a:ext cx="1620000" cy="1620000"/>
          </a:xfrm>
          <a:prstGeom prst="ellipse">
            <a:avLst/>
          </a:prstGeom>
          <a:solidFill>
            <a:schemeClr val="bg1">
              <a:lumMod val="75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椭圆 8"/>
          <p:cNvSpPr/>
          <p:nvPr/>
        </p:nvSpPr>
        <p:spPr>
          <a:xfrm>
            <a:off x="4810125" y="2523490"/>
            <a:ext cx="1620000" cy="1620000"/>
          </a:xfrm>
          <a:prstGeom prst="ellipse">
            <a:avLst/>
          </a:prstGeom>
          <a:solidFill>
            <a:schemeClr val="bg1">
              <a:lumMod val="75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椭圆 9"/>
          <p:cNvSpPr/>
          <p:nvPr/>
        </p:nvSpPr>
        <p:spPr>
          <a:xfrm>
            <a:off x="6949440" y="2523490"/>
            <a:ext cx="1620000" cy="1620000"/>
          </a:xfrm>
          <a:prstGeom prst="ellipse">
            <a:avLst/>
          </a:prstGeom>
          <a:solidFill>
            <a:schemeClr val="bg1">
              <a:lumMod val="75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1" name="椭圆 10"/>
          <p:cNvSpPr/>
          <p:nvPr/>
        </p:nvSpPr>
        <p:spPr>
          <a:xfrm>
            <a:off x="9088120" y="2523490"/>
            <a:ext cx="1620000" cy="1620000"/>
          </a:xfrm>
          <a:prstGeom prst="ellipse">
            <a:avLst/>
          </a:prstGeom>
          <a:solidFill>
            <a:schemeClr val="bg1">
              <a:lumMod val="75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2" name="文本框 11"/>
          <p:cNvSpPr txBox="1"/>
          <p:nvPr/>
        </p:nvSpPr>
        <p:spPr>
          <a:xfrm>
            <a:off x="2682240" y="3072765"/>
            <a:ext cx="1641475" cy="521970"/>
          </a:xfrm>
          <a:prstGeom prst="rect">
            <a:avLst/>
          </a:prstGeom>
          <a:noFill/>
        </p:spPr>
        <p:txBody>
          <a:bodyPr wrap="square" rtlCol="0">
            <a:spAutoFit/>
          </a:bodyPr>
          <a:lstStyle/>
          <a:p>
            <a:r>
              <a:rPr lang="zh-CN" altLang="en-US" sz="2800" b="1">
                <a:latin typeface="楷体" panose="02010609060101010101" charset="-122"/>
                <a:ea typeface="楷体" panose="02010609060101010101" charset="-122"/>
              </a:rPr>
              <a:t>蕃镇割据</a:t>
            </a:r>
            <a:endParaRPr lang="zh-CN" altLang="en-US" sz="2800" b="1">
              <a:latin typeface="楷体" panose="02010609060101010101" charset="-122"/>
              <a:ea typeface="楷体" panose="02010609060101010101" charset="-122"/>
            </a:endParaRPr>
          </a:p>
        </p:txBody>
      </p:sp>
      <p:sp>
        <p:nvSpPr>
          <p:cNvPr id="13" name="文本框 12"/>
          <p:cNvSpPr txBox="1"/>
          <p:nvPr/>
        </p:nvSpPr>
        <p:spPr>
          <a:xfrm>
            <a:off x="4810125" y="2857500"/>
            <a:ext cx="1651635" cy="953135"/>
          </a:xfrm>
          <a:prstGeom prst="rect">
            <a:avLst/>
          </a:prstGeom>
          <a:noFill/>
        </p:spPr>
        <p:txBody>
          <a:bodyPr wrap="square" rtlCol="0">
            <a:spAutoFit/>
          </a:bodyPr>
          <a:lstStyle/>
          <a:p>
            <a:r>
              <a:rPr lang="zh-CN" altLang="en-US" sz="2800" b="1">
                <a:latin typeface="楷体" panose="02010609060101010101" charset="-122"/>
                <a:ea typeface="楷体" panose="02010609060101010101" charset="-122"/>
              </a:rPr>
              <a:t>宦官专政</a:t>
            </a:r>
            <a:endParaRPr lang="zh-CN" altLang="en-US" sz="2800" b="1">
              <a:latin typeface="楷体" panose="02010609060101010101" charset="-122"/>
              <a:ea typeface="楷体" panose="02010609060101010101" charset="-122"/>
            </a:endParaRPr>
          </a:p>
          <a:p>
            <a:r>
              <a:rPr lang="zh-CN" altLang="en-US" sz="2800" b="1">
                <a:latin typeface="楷体" panose="02010609060101010101" charset="-122"/>
                <a:ea typeface="楷体" panose="02010609060101010101" charset="-122"/>
              </a:rPr>
              <a:t>朋党之争</a:t>
            </a:r>
            <a:endParaRPr lang="zh-CN" altLang="en-US" sz="2800" b="1">
              <a:latin typeface="楷体" panose="02010609060101010101" charset="-122"/>
              <a:ea typeface="楷体" panose="02010609060101010101" charset="-122"/>
            </a:endParaRPr>
          </a:p>
        </p:txBody>
      </p:sp>
      <p:sp>
        <p:nvSpPr>
          <p:cNvPr id="14" name="文本框 13"/>
          <p:cNvSpPr txBox="1"/>
          <p:nvPr/>
        </p:nvSpPr>
        <p:spPr>
          <a:xfrm>
            <a:off x="6915785" y="3070860"/>
            <a:ext cx="1653540" cy="521970"/>
          </a:xfrm>
          <a:prstGeom prst="rect">
            <a:avLst/>
          </a:prstGeom>
          <a:noFill/>
        </p:spPr>
        <p:txBody>
          <a:bodyPr wrap="square" rtlCol="0">
            <a:spAutoFit/>
          </a:bodyPr>
          <a:lstStyle/>
          <a:p>
            <a:r>
              <a:rPr lang="zh-CN" altLang="en-US" sz="2800" b="1">
                <a:latin typeface="楷体" panose="02010609060101010101" charset="-122"/>
                <a:ea typeface="楷体" panose="02010609060101010101" charset="-122"/>
              </a:rPr>
              <a:t>农民起义</a:t>
            </a:r>
            <a:endParaRPr lang="zh-CN" altLang="en-US" sz="2800" b="1">
              <a:latin typeface="楷体" panose="02010609060101010101" charset="-122"/>
              <a:ea typeface="楷体" panose="02010609060101010101" charset="-122"/>
            </a:endParaRPr>
          </a:p>
        </p:txBody>
      </p:sp>
      <p:sp>
        <p:nvSpPr>
          <p:cNvPr id="15" name="文本框 14"/>
          <p:cNvSpPr txBox="1"/>
          <p:nvPr/>
        </p:nvSpPr>
        <p:spPr>
          <a:xfrm>
            <a:off x="9088120" y="3070860"/>
            <a:ext cx="1619885" cy="521970"/>
          </a:xfrm>
          <a:prstGeom prst="rect">
            <a:avLst/>
          </a:prstGeom>
          <a:noFill/>
        </p:spPr>
        <p:txBody>
          <a:bodyPr wrap="square" rtlCol="0">
            <a:spAutoFit/>
          </a:bodyPr>
          <a:lstStyle/>
          <a:p>
            <a:r>
              <a:rPr lang="zh-CN" altLang="en-US" sz="2800" b="1">
                <a:latin typeface="楷体" panose="02010609060101010101" charset="-122"/>
                <a:ea typeface="楷体" panose="02010609060101010101" charset="-122"/>
              </a:rPr>
              <a:t>朱温称帝</a:t>
            </a:r>
            <a:endParaRPr lang="zh-CN" altLang="en-US" sz="2800" b="1">
              <a:latin typeface="楷体" panose="02010609060101010101" charset="-122"/>
              <a:ea typeface="楷体" panose="02010609060101010101" charset="-122"/>
            </a:endParaRPr>
          </a:p>
        </p:txBody>
      </p:sp>
      <p:sp>
        <p:nvSpPr>
          <p:cNvPr id="16" name="文本框 15"/>
          <p:cNvSpPr txBox="1"/>
          <p:nvPr/>
        </p:nvSpPr>
        <p:spPr>
          <a:xfrm>
            <a:off x="421005" y="4928870"/>
            <a:ext cx="1969135" cy="521970"/>
          </a:xfrm>
          <a:prstGeom prst="rect">
            <a:avLst/>
          </a:prstGeom>
          <a:noFill/>
        </p:spPr>
        <p:txBody>
          <a:bodyPr wrap="square" rtlCol="0">
            <a:spAutoFit/>
          </a:bodyPr>
          <a:lstStyle/>
          <a:p>
            <a:r>
              <a:rPr lang="zh-CN" altLang="en-US" sz="2800">
                <a:latin typeface="方正粗黑宋简体" panose="02000000000000000000" charset="-122"/>
                <a:ea typeface="方正粗黑宋简体" panose="02000000000000000000" charset="-122"/>
              </a:rPr>
              <a:t>由盛转衰</a:t>
            </a:r>
            <a:endParaRPr lang="zh-CN" altLang="en-US" sz="2800">
              <a:latin typeface="方正粗黑宋简体" panose="02000000000000000000" charset="-122"/>
              <a:ea typeface="方正粗黑宋简体" panose="02000000000000000000" charset="-122"/>
            </a:endParaRPr>
          </a:p>
        </p:txBody>
      </p:sp>
      <p:sp>
        <p:nvSpPr>
          <p:cNvPr id="17" name="文本框 16"/>
          <p:cNvSpPr txBox="1"/>
          <p:nvPr/>
        </p:nvSpPr>
        <p:spPr>
          <a:xfrm>
            <a:off x="2650490" y="4928870"/>
            <a:ext cx="1651635" cy="521970"/>
          </a:xfrm>
          <a:prstGeom prst="rect">
            <a:avLst/>
          </a:prstGeom>
          <a:noFill/>
        </p:spPr>
        <p:txBody>
          <a:bodyPr wrap="square" rtlCol="0">
            <a:spAutoFit/>
          </a:bodyPr>
          <a:lstStyle/>
          <a:p>
            <a:r>
              <a:rPr lang="zh-CN" altLang="en-US" sz="2800">
                <a:latin typeface="方正粗黑宋简体" panose="02000000000000000000" charset="-122"/>
                <a:ea typeface="方正粗黑宋简体" panose="02000000000000000000" charset="-122"/>
              </a:rPr>
              <a:t>削弱统治</a:t>
            </a:r>
            <a:endParaRPr lang="zh-CN" altLang="en-US" sz="2800">
              <a:latin typeface="方正粗黑宋简体" panose="02000000000000000000" charset="-122"/>
              <a:ea typeface="方正粗黑宋简体" panose="02000000000000000000" charset="-122"/>
            </a:endParaRPr>
          </a:p>
        </p:txBody>
      </p:sp>
      <p:sp>
        <p:nvSpPr>
          <p:cNvPr id="18" name="文本框 17"/>
          <p:cNvSpPr txBox="1"/>
          <p:nvPr/>
        </p:nvSpPr>
        <p:spPr>
          <a:xfrm>
            <a:off x="4810125" y="4712970"/>
            <a:ext cx="1663700" cy="953135"/>
          </a:xfrm>
          <a:prstGeom prst="rect">
            <a:avLst/>
          </a:prstGeom>
          <a:noFill/>
        </p:spPr>
        <p:txBody>
          <a:bodyPr wrap="square" rtlCol="0">
            <a:spAutoFit/>
          </a:bodyPr>
          <a:lstStyle/>
          <a:p>
            <a:pPr algn="ctr"/>
            <a:r>
              <a:rPr lang="zh-CN" altLang="en-US" sz="2800">
                <a:latin typeface="方正粗黑宋简体" panose="02000000000000000000" charset="-122"/>
                <a:ea typeface="方正粗黑宋简体" panose="02000000000000000000" charset="-122"/>
              </a:rPr>
              <a:t>进一步削弱统治</a:t>
            </a:r>
            <a:endParaRPr lang="zh-CN" altLang="en-US" sz="2800">
              <a:latin typeface="方正粗黑宋简体" panose="02000000000000000000" charset="-122"/>
              <a:ea typeface="方正粗黑宋简体" panose="02000000000000000000" charset="-122"/>
            </a:endParaRPr>
          </a:p>
        </p:txBody>
      </p:sp>
      <p:sp>
        <p:nvSpPr>
          <p:cNvPr id="19" name="文本框 18"/>
          <p:cNvSpPr txBox="1"/>
          <p:nvPr/>
        </p:nvSpPr>
        <p:spPr>
          <a:xfrm>
            <a:off x="6949440" y="4928235"/>
            <a:ext cx="1619885" cy="521970"/>
          </a:xfrm>
          <a:prstGeom prst="rect">
            <a:avLst/>
          </a:prstGeom>
          <a:noFill/>
        </p:spPr>
        <p:txBody>
          <a:bodyPr wrap="square" rtlCol="0">
            <a:spAutoFit/>
          </a:bodyPr>
          <a:lstStyle/>
          <a:p>
            <a:r>
              <a:rPr lang="zh-CN" altLang="en-US" sz="2800">
                <a:latin typeface="方正粗黑宋简体" panose="02000000000000000000" charset="-122"/>
                <a:ea typeface="方正粗黑宋简体" panose="02000000000000000000" charset="-122"/>
              </a:rPr>
              <a:t>沉重打击</a:t>
            </a:r>
            <a:endParaRPr lang="zh-CN" altLang="en-US" sz="2800">
              <a:latin typeface="方正粗黑宋简体" panose="02000000000000000000" charset="-122"/>
              <a:ea typeface="方正粗黑宋简体" panose="02000000000000000000" charset="-122"/>
            </a:endParaRPr>
          </a:p>
        </p:txBody>
      </p:sp>
      <p:sp>
        <p:nvSpPr>
          <p:cNvPr id="20" name="文本框 19"/>
          <p:cNvSpPr txBox="1"/>
          <p:nvPr/>
        </p:nvSpPr>
        <p:spPr>
          <a:xfrm>
            <a:off x="9048750" y="4928870"/>
            <a:ext cx="1698625" cy="521970"/>
          </a:xfrm>
          <a:prstGeom prst="rect">
            <a:avLst/>
          </a:prstGeom>
          <a:noFill/>
        </p:spPr>
        <p:txBody>
          <a:bodyPr wrap="square" rtlCol="0">
            <a:spAutoFit/>
          </a:bodyPr>
          <a:lstStyle/>
          <a:p>
            <a:r>
              <a:rPr lang="zh-CN" altLang="en-US" sz="2800">
                <a:latin typeface="方正粗黑宋简体" panose="02000000000000000000" charset="-122"/>
                <a:ea typeface="方正粗黑宋简体" panose="02000000000000000000" charset="-122"/>
              </a:rPr>
              <a:t>唐朝灭亡</a:t>
            </a:r>
            <a:endParaRPr lang="zh-CN" altLang="en-US" sz="2800">
              <a:latin typeface="方正粗黑宋简体" panose="02000000000000000000" charset="-122"/>
              <a:ea typeface="方正粗黑宋简体" panose="02000000000000000000" charset="-122"/>
            </a:endParaRPr>
          </a:p>
        </p:txBody>
      </p:sp>
      <p:sp>
        <p:nvSpPr>
          <p:cNvPr id="21" name="右箭头 20"/>
          <p:cNvSpPr/>
          <p:nvPr/>
        </p:nvSpPr>
        <p:spPr>
          <a:xfrm>
            <a:off x="2080895" y="5125720"/>
            <a:ext cx="508635" cy="127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2" name="右箭头 21"/>
          <p:cNvSpPr/>
          <p:nvPr/>
        </p:nvSpPr>
        <p:spPr>
          <a:xfrm>
            <a:off x="4301490" y="5126355"/>
            <a:ext cx="508635" cy="127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右箭头 22"/>
          <p:cNvSpPr/>
          <p:nvPr/>
        </p:nvSpPr>
        <p:spPr>
          <a:xfrm>
            <a:off x="6473825" y="5125720"/>
            <a:ext cx="508635" cy="127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右箭头 23"/>
          <p:cNvSpPr/>
          <p:nvPr/>
        </p:nvSpPr>
        <p:spPr>
          <a:xfrm>
            <a:off x="8579485" y="5125720"/>
            <a:ext cx="508635" cy="127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7035" y="614680"/>
            <a:ext cx="4206240"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三、五代十国</a:t>
            </a:r>
            <a:endParaRPr lang="zh-CN" altLang="en-US" sz="3200">
              <a:solidFill>
                <a:schemeClr val="accent1"/>
              </a:solidFill>
              <a:latin typeface="方正粗黑宋简体" panose="02000000000000000000" charset="-122"/>
              <a:ea typeface="方正粗黑宋简体" panose="02000000000000000000" charset="-122"/>
            </a:endParaRPr>
          </a:p>
        </p:txBody>
      </p:sp>
      <p:sp>
        <p:nvSpPr>
          <p:cNvPr id="5" name="文本框 4"/>
          <p:cNvSpPr txBox="1"/>
          <p:nvPr/>
        </p:nvSpPr>
        <p:spPr>
          <a:xfrm>
            <a:off x="407035" y="1440815"/>
            <a:ext cx="6984365" cy="2122805"/>
          </a:xfrm>
          <a:prstGeom prst="rect">
            <a:avLst/>
          </a:prstGeom>
          <a:noFill/>
        </p:spPr>
        <p:txBody>
          <a:bodyPr wrap="square" rtlCol="0" anchor="t">
            <a:spAutoFit/>
          </a:bodyPr>
          <a:lstStyle/>
          <a:p>
            <a:pPr indent="558800" fontAlgn="auto">
              <a:extLst>
                <a:ext uri="{35155182-B16C-46BC-9424-99874614C6A1}">
                  <wpsdc:indentchars xmlns:wpsdc="http://www.wps.cn/officeDocument/2017/drawingmlCustomData" val="200" checksum="1956455923"/>
                </a:ext>
              </a:extLst>
            </a:pP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唐朝灭亡后，北方黄河流域先后出现后梁、后唐、后晋、后 汉、后周五个政权，称</a:t>
            </a:r>
            <a:r>
              <a:rPr lang="en-US" altLang="zh-CN" sz="22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五代</a:t>
            </a:r>
            <a:r>
              <a:rPr lang="en-US" altLang="zh-CN" sz="22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；南方地区出现吴、南唐、吴越、前蜀、后蜀、楚、闽、南汉、南平九个政权，再加上北方割据太原的北汉，称</a:t>
            </a:r>
            <a:r>
              <a:rPr lang="en-US" altLang="zh-CN" sz="22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十国</a:t>
            </a:r>
            <a:r>
              <a:rPr lang="en-US" altLang="zh-CN" sz="2200" dirty="0">
                <a:solidFill>
                  <a:schemeClr val="tx1"/>
                </a:solidFill>
                <a:uFillTx/>
                <a:latin typeface="楷体" panose="02010609060101010101" charset="-122"/>
                <a:ea typeface="楷体" panose="02010609060101010101" charset="-122"/>
                <a:cs typeface="楷体" panose="02010609060101010101" charset="-122"/>
                <a:sym typeface="+mn-ea"/>
              </a:rPr>
              <a:t>”</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a:t>
            </a:r>
            <a:endPar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endParaRPr>
          </a:p>
          <a:p>
            <a:pPr indent="558800" fontAlgn="auto">
              <a:extLst>
                <a:ext uri="{35155182-B16C-46BC-9424-99874614C6A1}">
                  <wpsdc:indentchars xmlns:wpsdc="http://www.wps.cn/officeDocument/2017/drawingmlCustomData" val="200" checksum="1956455923"/>
                </a:ext>
              </a:extLst>
            </a:pP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史学界把</a:t>
            </a:r>
            <a:r>
              <a:rPr lang="en-US" altLang="zh-CN" sz="2200" dirty="0">
                <a:solidFill>
                  <a:schemeClr val="tx1"/>
                </a:solidFill>
                <a:uFillTx/>
                <a:latin typeface="楷体" panose="02010609060101010101" charset="-122"/>
                <a:ea typeface="楷体" panose="02010609060101010101" charset="-122"/>
                <a:cs typeface="楷体" panose="02010609060101010101" charset="-122"/>
                <a:sym typeface="+mn-ea"/>
              </a:rPr>
              <a:t>907</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年后梁建立到</a:t>
            </a:r>
            <a:r>
              <a:rPr lang="en-US" altLang="zh-CN" sz="2200" dirty="0">
                <a:solidFill>
                  <a:schemeClr val="tx1"/>
                </a:solidFill>
                <a:uFillTx/>
                <a:latin typeface="楷体" panose="02010609060101010101" charset="-122"/>
                <a:ea typeface="楷体" panose="02010609060101010101" charset="-122"/>
                <a:cs typeface="楷体" panose="02010609060101010101" charset="-122"/>
                <a:sym typeface="+mn-ea"/>
              </a:rPr>
              <a:t>960</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年北宋代后周这一段历史称为“</a:t>
            </a:r>
            <a:r>
              <a:rPr lang="zh-CN" altLang="en-US" sz="2200" b="1" dirty="0">
                <a:solidFill>
                  <a:srgbClr val="FF0000"/>
                </a:solidFill>
                <a:uFillTx/>
                <a:latin typeface="楷体" panose="02010609060101010101" charset="-122"/>
                <a:ea typeface="楷体" panose="02010609060101010101" charset="-122"/>
                <a:cs typeface="楷体" panose="02010609060101010101" charset="-122"/>
                <a:sym typeface="+mn-ea"/>
              </a:rPr>
              <a:t>五代十国</a:t>
            </a:r>
            <a:r>
              <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rPr>
              <a:t>”时期。</a:t>
            </a:r>
            <a:endParaRPr lang="zh-CN" altLang="en-US" sz="2200" dirty="0">
              <a:solidFill>
                <a:schemeClr val="tx1"/>
              </a:solidFill>
              <a:uFillTx/>
              <a:latin typeface="楷体" panose="02010609060101010101" charset="-122"/>
              <a:ea typeface="楷体" panose="02010609060101010101" charset="-122"/>
              <a:cs typeface="楷体" panose="02010609060101010101" charset="-122"/>
              <a:sym typeface="+mn-ea"/>
            </a:endParaRPr>
          </a:p>
        </p:txBody>
      </p:sp>
      <p:pic>
        <p:nvPicPr>
          <p:cNvPr id="8" name="图片 7" descr="{~CBPEMN~$RI9[5C]L7C]GF"/>
          <p:cNvPicPr>
            <a:picLocks noChangeAspect="1"/>
          </p:cNvPicPr>
          <p:nvPr/>
        </p:nvPicPr>
        <p:blipFill>
          <a:blip r:embed="rId1"/>
          <a:srcRect b="2499"/>
          <a:stretch>
            <a:fillRect/>
          </a:stretch>
        </p:blipFill>
        <p:spPr>
          <a:xfrm>
            <a:off x="407035" y="3735070"/>
            <a:ext cx="6984365" cy="1858010"/>
          </a:xfrm>
          <a:prstGeom prst="rect">
            <a:avLst/>
          </a:prstGeom>
        </p:spPr>
      </p:pic>
      <p:pic>
        <p:nvPicPr>
          <p:cNvPr id="7" name="图片 6"/>
          <p:cNvPicPr>
            <a:picLocks noChangeAspect="1"/>
          </p:cNvPicPr>
          <p:nvPr/>
        </p:nvPicPr>
        <p:blipFill>
          <a:blip r:embed="rId2"/>
          <a:srcRect l="8821" t="18600" r="6660" b="1555"/>
          <a:stretch>
            <a:fillRect/>
          </a:stretch>
        </p:blipFill>
        <p:spPr>
          <a:xfrm>
            <a:off x="7391400" y="1456055"/>
            <a:ext cx="4495165" cy="5061585"/>
          </a:xfrm>
          <a:prstGeom prst="rect">
            <a:avLst/>
          </a:prstGeom>
          <a:noFill/>
          <a:ln w="9525">
            <a:noFill/>
          </a:ln>
        </p:spPr>
      </p:pic>
      <p:sp>
        <p:nvSpPr>
          <p:cNvPr id="9" name="文本框 8"/>
          <p:cNvSpPr txBox="1"/>
          <p:nvPr/>
        </p:nvSpPr>
        <p:spPr>
          <a:xfrm>
            <a:off x="905510" y="5749290"/>
            <a:ext cx="5987415" cy="768350"/>
          </a:xfrm>
          <a:prstGeom prst="rect">
            <a:avLst/>
          </a:prstGeom>
          <a:noFill/>
        </p:spPr>
        <p:txBody>
          <a:bodyPr wrap="square" rtlCol="0">
            <a:spAutoFit/>
          </a:bodyPr>
          <a:lstStyle/>
          <a:p>
            <a:r>
              <a:rPr lang="zh-CN" altLang="en-US" sz="3200">
                <a:solidFill>
                  <a:srgbClr val="FF0000"/>
                </a:solidFill>
                <a:latin typeface="方正粗黑宋简体" panose="02000000000000000000" charset="-122"/>
                <a:ea typeface="方正粗黑宋简体" panose="02000000000000000000" charset="-122"/>
              </a:rPr>
              <a:t>五代十国时期的</a:t>
            </a:r>
            <a:r>
              <a:rPr lang="zh-CN" altLang="en-US" sz="4400">
                <a:solidFill>
                  <a:srgbClr val="FF0000"/>
                </a:solidFill>
                <a:latin typeface="方正粗黑宋简体" panose="02000000000000000000" charset="-122"/>
                <a:ea typeface="方正粗黑宋简体" panose="02000000000000000000" charset="-122"/>
              </a:rPr>
              <a:t>历史特点？</a:t>
            </a:r>
            <a:endParaRPr lang="zh-CN" altLang="en-US" sz="4400">
              <a:solidFill>
                <a:srgbClr val="FF0000"/>
              </a:solidFill>
              <a:latin typeface="方正粗黑宋简体" panose="02000000000000000000" charset="-122"/>
              <a:ea typeface="方正粗黑宋简体" panose="02000000000000000000" charset="-122"/>
            </a:endParaRPr>
          </a:p>
        </p:txBody>
      </p:sp>
    </p:spTree>
    <p:custDataLst>
      <p:tags r:id="rId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60095" y="1390650"/>
            <a:ext cx="5846445" cy="2207260"/>
          </a:xfrm>
          <a:prstGeom prst="rect">
            <a:avLst/>
          </a:prstGeom>
          <a:noFill/>
        </p:spPr>
        <p:txBody>
          <a:bodyPr wrap="square" rtlCol="0" anchor="t">
            <a:spAutoFit/>
          </a:bodyPr>
          <a:lstStyle/>
          <a:p>
            <a:pPr algn="just">
              <a:lnSpc>
                <a:spcPct val="125000"/>
              </a:lnSpc>
              <a:spcBef>
                <a:spcPts val="0"/>
              </a:spcBef>
              <a:spcAft>
                <a:spcPts val="0"/>
              </a:spcAft>
            </a:pPr>
            <a:r>
              <a:rPr lang="zh-CN" sz="2200">
                <a:solidFill>
                  <a:schemeClr val="tx1"/>
                </a:solidFill>
                <a:latin typeface="楷体" panose="02010609060101010101" charset="-122"/>
                <a:ea typeface="楷体" panose="02010609060101010101" charset="-122"/>
                <a:cs typeface="黑体" panose="02010609060101010101" pitchFamily="2" charset="-122"/>
                <a:sym typeface="+mn-ea"/>
              </a:rPr>
              <a:t>第一，五代十国是唐末以来藩镇割据局面的延续，开国君主都是掌握兵权的武将。</a:t>
            </a:r>
            <a:endParaRPr lang="zh-CN" sz="2200">
              <a:solidFill>
                <a:schemeClr val="tx1"/>
              </a:solidFill>
              <a:latin typeface="楷体" panose="02010609060101010101" charset="-122"/>
              <a:ea typeface="楷体" panose="02010609060101010101" charset="-122"/>
              <a:cs typeface="黑体" panose="02010609060101010101" pitchFamily="2" charset="-122"/>
              <a:sym typeface="+mn-ea"/>
            </a:endParaRPr>
          </a:p>
          <a:p>
            <a:pPr algn="just">
              <a:lnSpc>
                <a:spcPct val="125000"/>
              </a:lnSpc>
              <a:spcBef>
                <a:spcPts val="0"/>
              </a:spcBef>
              <a:spcAft>
                <a:spcPts val="0"/>
              </a:spcAft>
            </a:pPr>
            <a:r>
              <a:rPr lang="zh-CN" altLang="en-US" sz="2200">
                <a:solidFill>
                  <a:schemeClr val="tx1"/>
                </a:solidFill>
                <a:latin typeface="楷体" panose="02010609060101010101" charset="-122"/>
                <a:ea typeface="楷体" panose="02010609060101010101" charset="-122"/>
                <a:cs typeface="黑体" panose="02010609060101010101" pitchFamily="2" charset="-122"/>
                <a:sym typeface="+mn-ea"/>
              </a:rPr>
              <a:t>第二，北方政权更迭，战事不断，政局动荡。</a:t>
            </a:r>
            <a:endParaRPr lang="zh-CN" altLang="en-US" sz="2200">
              <a:solidFill>
                <a:schemeClr val="tx1"/>
              </a:solidFill>
              <a:latin typeface="楷体" panose="02010609060101010101" charset="-122"/>
              <a:ea typeface="楷体" panose="02010609060101010101" charset="-122"/>
              <a:cs typeface="黑体" panose="02010609060101010101" pitchFamily="2" charset="-122"/>
            </a:endParaRPr>
          </a:p>
          <a:p>
            <a:pPr algn="just">
              <a:lnSpc>
                <a:spcPct val="125000"/>
              </a:lnSpc>
              <a:spcBef>
                <a:spcPts val="0"/>
              </a:spcBef>
              <a:spcAft>
                <a:spcPts val="0"/>
              </a:spcAft>
            </a:pPr>
            <a:r>
              <a:rPr lang="zh-CN" altLang="en-US" sz="2200">
                <a:solidFill>
                  <a:schemeClr val="tx1"/>
                </a:solidFill>
                <a:latin typeface="楷体" panose="02010609060101010101" charset="-122"/>
                <a:ea typeface="楷体" panose="02010609060101010101" charset="-122"/>
                <a:cs typeface="黑体" panose="02010609060101010101" pitchFamily="2" charset="-122"/>
                <a:sym typeface="+mn-ea"/>
              </a:rPr>
              <a:t>第三，南方受战乱影响较小，政局相对稳定，经济上有一定的发展。</a:t>
            </a:r>
            <a:endParaRPr lang="zh-CN" altLang="en-US" sz="2200">
              <a:solidFill>
                <a:schemeClr val="tx1"/>
              </a:solidFill>
              <a:latin typeface="楷体" panose="02010609060101010101" charset="-122"/>
              <a:ea typeface="楷体" panose="02010609060101010101" charset="-122"/>
              <a:cs typeface="黑体" panose="02010609060101010101" pitchFamily="2" charset="-122"/>
              <a:sym typeface="+mn-ea"/>
            </a:endParaRPr>
          </a:p>
        </p:txBody>
      </p:sp>
      <p:sp>
        <p:nvSpPr>
          <p:cNvPr id="5" name="文本框 4"/>
          <p:cNvSpPr txBox="1"/>
          <p:nvPr/>
        </p:nvSpPr>
        <p:spPr>
          <a:xfrm>
            <a:off x="1224915" y="3818255"/>
            <a:ext cx="4921250" cy="829945"/>
          </a:xfrm>
          <a:prstGeom prst="rect">
            <a:avLst/>
          </a:prstGeom>
          <a:noFill/>
        </p:spPr>
        <p:txBody>
          <a:bodyPr wrap="square" rtlCol="0" anchor="t">
            <a:spAutoFit/>
          </a:bodyPr>
          <a:lstStyle/>
          <a:p>
            <a:pPr algn="ctr" fontAlgn="auto">
              <a:lnSpc>
                <a:spcPct val="100000"/>
              </a:lnSpc>
              <a:spcBef>
                <a:spcPts val="0"/>
              </a:spcBef>
              <a:spcAft>
                <a:spcPts val="0"/>
              </a:spcAft>
            </a:pPr>
            <a:r>
              <a:rPr lang="zh-CN" sz="2400">
                <a:solidFill>
                  <a:schemeClr val="tx1"/>
                </a:solidFill>
                <a:latin typeface="方正粗黑宋简体" panose="02000000000000000000" charset="-122"/>
                <a:ea typeface="方正粗黑宋简体" panose="02000000000000000000" charset="-122"/>
                <a:cs typeface="黑体" panose="02010609060101010101" pitchFamily="2" charset="-122"/>
                <a:sym typeface="+mn-ea"/>
              </a:rPr>
              <a:t>五代十国时期，虽然政权分裂，但统一始终是一个客观趋势。</a:t>
            </a:r>
            <a:endParaRPr lang="zh-CN" altLang="en-US" sz="2400">
              <a:solidFill>
                <a:schemeClr val="tx1"/>
              </a:solidFill>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6" name="文本框 5"/>
          <p:cNvSpPr txBox="1"/>
          <p:nvPr/>
        </p:nvSpPr>
        <p:spPr>
          <a:xfrm>
            <a:off x="744855" y="675005"/>
            <a:ext cx="4653280" cy="583565"/>
          </a:xfrm>
          <a:prstGeom prst="rect">
            <a:avLst/>
          </a:prstGeom>
          <a:noFill/>
        </p:spPr>
        <p:txBody>
          <a:bodyPr wrap="none" rtlCol="0" anchor="t">
            <a:spAutoFit/>
          </a:bodyPr>
          <a:lstStyle/>
          <a:p>
            <a:r>
              <a:rPr lang="zh-CN" altLang="en-US" sz="3200">
                <a:solidFill>
                  <a:schemeClr val="accent1"/>
                </a:solidFill>
                <a:latin typeface="方正粗黑宋简体" panose="02000000000000000000" charset="-122"/>
                <a:ea typeface="方正粗黑宋简体" panose="02000000000000000000" charset="-122"/>
                <a:sym typeface="+mn-ea"/>
              </a:rPr>
              <a:t>五代十国时期的历史特点</a:t>
            </a:r>
            <a:endParaRPr lang="zh-CN" altLang="en-US" sz="3200">
              <a:solidFill>
                <a:schemeClr val="accent1"/>
              </a:solidFill>
              <a:latin typeface="方正粗黑宋简体" panose="02000000000000000000" charset="-122"/>
              <a:ea typeface="方正粗黑宋简体" panose="02000000000000000000" charset="-122"/>
              <a:sym typeface="+mn-ea"/>
            </a:endParaRPr>
          </a:p>
        </p:txBody>
      </p:sp>
      <p:pic>
        <p:nvPicPr>
          <p:cNvPr id="8" name="图片 7"/>
          <p:cNvPicPr>
            <a:picLocks noChangeAspect="1"/>
          </p:cNvPicPr>
          <p:nvPr/>
        </p:nvPicPr>
        <p:blipFill>
          <a:blip r:embed="rId1"/>
          <a:srcRect l="8821" t="18600" r="6660" b="1555"/>
          <a:stretch>
            <a:fillRect/>
          </a:stretch>
        </p:blipFill>
        <p:spPr>
          <a:xfrm>
            <a:off x="7077710" y="1511935"/>
            <a:ext cx="4217035" cy="4735830"/>
          </a:xfrm>
          <a:prstGeom prst="rect">
            <a:avLst/>
          </a:prstGeom>
          <a:noFill/>
          <a:ln w="9525">
            <a:noFill/>
          </a:ln>
        </p:spPr>
      </p:pic>
      <p:sp>
        <p:nvSpPr>
          <p:cNvPr id="2" name="矩形 1"/>
          <p:cNvSpPr/>
          <p:nvPr/>
        </p:nvSpPr>
        <p:spPr>
          <a:xfrm>
            <a:off x="1224915" y="3799840"/>
            <a:ext cx="4918710" cy="866775"/>
          </a:xfrm>
          <a:prstGeom prst="rect">
            <a:avLst/>
          </a:prstGeom>
          <a:noFill/>
          <a:ln w="254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上箭头 2"/>
          <p:cNvSpPr/>
          <p:nvPr/>
        </p:nvSpPr>
        <p:spPr>
          <a:xfrm>
            <a:off x="3535045" y="4793615"/>
            <a:ext cx="301625" cy="558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28520" y="5479415"/>
            <a:ext cx="3109595" cy="768350"/>
          </a:xfrm>
          <a:prstGeom prst="rect">
            <a:avLst/>
          </a:prstGeom>
          <a:noFill/>
        </p:spPr>
        <p:txBody>
          <a:bodyPr wrap="square" rtlCol="0">
            <a:spAutoFit/>
          </a:bodyPr>
          <a:lstStyle/>
          <a:p>
            <a:r>
              <a:rPr lang="zh-CN" altLang="en-US" sz="4400">
                <a:solidFill>
                  <a:srgbClr val="FF0000"/>
                </a:solidFill>
                <a:latin typeface="方正粗黑宋简体" panose="02000000000000000000" charset="-122"/>
                <a:ea typeface="方正粗黑宋简体" panose="02000000000000000000" charset="-122"/>
              </a:rPr>
              <a:t>为什么</a:t>
            </a:r>
            <a:r>
              <a:rPr lang="zh-CN" altLang="en-US" sz="3200">
                <a:solidFill>
                  <a:srgbClr val="FF0000"/>
                </a:solidFill>
                <a:latin typeface="方正粗黑宋简体" panose="02000000000000000000" charset="-122"/>
                <a:ea typeface="方正粗黑宋简体" panose="02000000000000000000" charset="-122"/>
              </a:rPr>
              <a:t>这么说？</a:t>
            </a:r>
            <a:endParaRPr lang="zh-CN" altLang="en-US" sz="3200">
              <a:solidFill>
                <a:srgbClr val="FF0000"/>
              </a:solidFill>
              <a:latin typeface="方正粗黑宋简体" panose="02000000000000000000" charset="-122"/>
              <a:ea typeface="方正粗黑宋简体" panose="02000000000000000000" charset="-122"/>
            </a:endParaRPr>
          </a:p>
        </p:txBody>
      </p:sp>
    </p:spTree>
    <p:custDataLst>
      <p:tags r:id="rId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任意形状 82"/>
          <p:cNvSpPr/>
          <p:nvPr>
            <p:custDataLst>
              <p:tags r:id="rId1"/>
            </p:custDataLst>
          </p:nvPr>
        </p:nvSpPr>
        <p:spPr>
          <a:xfrm>
            <a:off x="5107713" y="2361386"/>
            <a:ext cx="1290347" cy="1290347"/>
          </a:xfrm>
          <a:custGeom>
            <a:avLst/>
            <a:gdLst>
              <a:gd name="connsiteX0" fmla="*/ 0 w 1137118"/>
              <a:gd name="connsiteY0" fmla="*/ 568559 h 1137118"/>
              <a:gd name="connsiteX1" fmla="*/ 568559 w 1137118"/>
              <a:gd name="connsiteY1" fmla="*/ 0 h 1137118"/>
              <a:gd name="connsiteX2" fmla="*/ 1137118 w 1137118"/>
              <a:gd name="connsiteY2" fmla="*/ 568559 h 1137118"/>
              <a:gd name="connsiteX3" fmla="*/ 568559 w 1137118"/>
              <a:gd name="connsiteY3" fmla="*/ 1137118 h 1137118"/>
              <a:gd name="connsiteX4" fmla="*/ 0 w 1137118"/>
              <a:gd name="connsiteY4" fmla="*/ 568559 h 11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118" h="1137118">
                <a:moveTo>
                  <a:pt x="0" y="568559"/>
                </a:moveTo>
                <a:cubicBezTo>
                  <a:pt x="0" y="254553"/>
                  <a:pt x="254553" y="0"/>
                  <a:pt x="568559" y="0"/>
                </a:cubicBezTo>
                <a:cubicBezTo>
                  <a:pt x="882565" y="0"/>
                  <a:pt x="1137118" y="254553"/>
                  <a:pt x="1137118" y="568559"/>
                </a:cubicBezTo>
                <a:cubicBezTo>
                  <a:pt x="1137118" y="882565"/>
                  <a:pt x="882565" y="1137118"/>
                  <a:pt x="568559" y="1137118"/>
                </a:cubicBezTo>
                <a:cubicBezTo>
                  <a:pt x="254553" y="1137118"/>
                  <a:pt x="0" y="882565"/>
                  <a:pt x="0" y="568559"/>
                </a:cubicBezTo>
                <a:close/>
              </a:path>
            </a:pathLst>
          </a:custGeom>
          <a:solidFill>
            <a:schemeClr val="accent1"/>
          </a:solidFill>
        </p:spPr>
        <p:style>
          <a:lnRef idx="2">
            <a:srgbClr val="FFFFFF">
              <a:hueOff val="0"/>
              <a:satOff val="0"/>
              <a:lumOff val="0"/>
              <a:alphaOff val="0"/>
            </a:srgbClr>
          </a:lnRef>
          <a:fillRef idx="1">
            <a:srgbClr val="2196F3">
              <a:hueOff val="0"/>
              <a:satOff val="0"/>
              <a:lumOff val="0"/>
              <a:alphaOff val="0"/>
            </a:srgbClr>
          </a:fillRef>
          <a:effectRef idx="0">
            <a:srgbClr val="2196F3">
              <a:hueOff val="0"/>
              <a:satOff val="0"/>
              <a:lumOff val="0"/>
              <a:alphaOff val="0"/>
            </a:srgbClr>
          </a:effectRef>
          <a:fontRef idx="minor">
            <a:srgbClr val="FFFFFF"/>
          </a:fontRef>
        </p:style>
        <p:txBody>
          <a:bodyPr spcFirstLastPara="0" vert="horz" wrap="square" lIns="198277" tIns="198277" rIns="198277" bIns="198277" numCol="1" spcCol="1270" anchor="ctr" anchorCtr="0">
            <a:noAutofit/>
          </a:bodyPr>
          <a:lstStyle/>
          <a:p>
            <a:pPr algn="ctr" defTabSz="1111250">
              <a:lnSpc>
                <a:spcPct val="90000"/>
              </a:lnSpc>
              <a:spcBef>
                <a:spcPct val="0"/>
              </a:spcBef>
              <a:spcAft>
                <a:spcPct val="35000"/>
              </a:spcAft>
            </a:pPr>
            <a:r>
              <a:rPr lang="en-US" altLang="zh-CN" sz="2400" b="1" dirty="0">
                <a:solidFill>
                  <a:srgbClr val="FFFFFF"/>
                </a:solidFill>
                <a:latin typeface="微软雅黑" panose="020B0503020204020204" charset="-122"/>
                <a:ea typeface="微软雅黑" panose="020B0503020204020204" charset="-122"/>
              </a:rPr>
              <a:t>01</a:t>
            </a:r>
            <a:endParaRPr lang="zh-CN" altLang="en-US" sz="2400" b="1" dirty="0">
              <a:solidFill>
                <a:srgbClr val="FFFFFF"/>
              </a:solidFill>
              <a:latin typeface="微软雅黑" panose="020B0503020204020204" charset="-122"/>
              <a:ea typeface="微软雅黑" panose="020B0503020204020204" charset="-122"/>
            </a:endParaRPr>
          </a:p>
        </p:txBody>
      </p:sp>
      <p:sp>
        <p:nvSpPr>
          <p:cNvPr id="85" name="任意形状 84"/>
          <p:cNvSpPr/>
          <p:nvPr>
            <p:custDataLst>
              <p:tags r:id="rId2"/>
            </p:custDataLst>
          </p:nvPr>
        </p:nvSpPr>
        <p:spPr>
          <a:xfrm>
            <a:off x="6554391" y="4867107"/>
            <a:ext cx="1290347" cy="1290347"/>
          </a:xfrm>
          <a:custGeom>
            <a:avLst/>
            <a:gdLst>
              <a:gd name="connsiteX0" fmla="*/ 0 w 1137118"/>
              <a:gd name="connsiteY0" fmla="*/ 568559 h 1137118"/>
              <a:gd name="connsiteX1" fmla="*/ 568559 w 1137118"/>
              <a:gd name="connsiteY1" fmla="*/ 0 h 1137118"/>
              <a:gd name="connsiteX2" fmla="*/ 1137118 w 1137118"/>
              <a:gd name="connsiteY2" fmla="*/ 568559 h 1137118"/>
              <a:gd name="connsiteX3" fmla="*/ 568559 w 1137118"/>
              <a:gd name="connsiteY3" fmla="*/ 1137118 h 1137118"/>
              <a:gd name="connsiteX4" fmla="*/ 0 w 1137118"/>
              <a:gd name="connsiteY4" fmla="*/ 568559 h 11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118" h="1137118">
                <a:moveTo>
                  <a:pt x="0" y="568559"/>
                </a:moveTo>
                <a:cubicBezTo>
                  <a:pt x="0" y="254553"/>
                  <a:pt x="254553" y="0"/>
                  <a:pt x="568559" y="0"/>
                </a:cubicBezTo>
                <a:cubicBezTo>
                  <a:pt x="882565" y="0"/>
                  <a:pt x="1137118" y="254553"/>
                  <a:pt x="1137118" y="568559"/>
                </a:cubicBezTo>
                <a:cubicBezTo>
                  <a:pt x="1137118" y="882565"/>
                  <a:pt x="882565" y="1137118"/>
                  <a:pt x="568559" y="1137118"/>
                </a:cubicBezTo>
                <a:cubicBezTo>
                  <a:pt x="254553" y="1137118"/>
                  <a:pt x="0" y="882565"/>
                  <a:pt x="0" y="568559"/>
                </a:cubicBezTo>
                <a:close/>
              </a:path>
            </a:pathLst>
          </a:custGeom>
          <a:solidFill>
            <a:schemeClr val="accent1"/>
          </a:solidFill>
        </p:spPr>
        <p:style>
          <a:lnRef idx="2">
            <a:srgbClr val="FFFFFF">
              <a:hueOff val="0"/>
              <a:satOff val="0"/>
              <a:lumOff val="0"/>
              <a:alphaOff val="0"/>
            </a:srgbClr>
          </a:lnRef>
          <a:fillRef idx="1">
            <a:srgbClr val="2196F3">
              <a:hueOff val="0"/>
              <a:satOff val="0"/>
              <a:lumOff val="0"/>
              <a:alphaOff val="0"/>
            </a:srgbClr>
          </a:fillRef>
          <a:effectRef idx="0">
            <a:srgbClr val="2196F3">
              <a:hueOff val="0"/>
              <a:satOff val="0"/>
              <a:lumOff val="0"/>
              <a:alphaOff val="0"/>
            </a:srgbClr>
          </a:effectRef>
          <a:fontRef idx="minor">
            <a:srgbClr val="FFFFFF"/>
          </a:fontRef>
        </p:style>
        <p:txBody>
          <a:bodyPr spcFirstLastPara="0" vert="horz" wrap="square" lIns="198277" tIns="198277" rIns="198277" bIns="198277" numCol="1" spcCol="1270" anchor="ctr" anchorCtr="0">
            <a:noAutofit/>
          </a:bodyPr>
          <a:lstStyle/>
          <a:p>
            <a:pPr algn="ctr" defTabSz="1111250">
              <a:lnSpc>
                <a:spcPct val="90000"/>
              </a:lnSpc>
              <a:spcBef>
                <a:spcPct val="0"/>
              </a:spcBef>
              <a:spcAft>
                <a:spcPct val="35000"/>
              </a:spcAft>
            </a:pPr>
            <a:r>
              <a:rPr lang="en-US" altLang="zh-CN" sz="2400" b="1" dirty="0">
                <a:solidFill>
                  <a:srgbClr val="FFFFFF"/>
                </a:solidFill>
                <a:latin typeface="微软雅黑" panose="020B0503020204020204" charset="-122"/>
                <a:ea typeface="微软雅黑" panose="020B0503020204020204" charset="-122"/>
              </a:rPr>
              <a:t>02</a:t>
            </a:r>
            <a:endParaRPr lang="zh-CN" altLang="en-US" sz="2400" b="1" dirty="0">
              <a:solidFill>
                <a:srgbClr val="FFFFFF"/>
              </a:solidFill>
              <a:latin typeface="微软雅黑" panose="020B0503020204020204" charset="-122"/>
              <a:ea typeface="微软雅黑" panose="020B0503020204020204" charset="-122"/>
            </a:endParaRPr>
          </a:p>
        </p:txBody>
      </p:sp>
      <p:sp>
        <p:nvSpPr>
          <p:cNvPr id="87" name="任意形状 86"/>
          <p:cNvSpPr/>
          <p:nvPr>
            <p:custDataLst>
              <p:tags r:id="rId3"/>
            </p:custDataLst>
          </p:nvPr>
        </p:nvSpPr>
        <p:spPr>
          <a:xfrm>
            <a:off x="3661035" y="4867107"/>
            <a:ext cx="1290347" cy="1290347"/>
          </a:xfrm>
          <a:custGeom>
            <a:avLst/>
            <a:gdLst>
              <a:gd name="connsiteX0" fmla="*/ 0 w 1137118"/>
              <a:gd name="connsiteY0" fmla="*/ 568559 h 1137118"/>
              <a:gd name="connsiteX1" fmla="*/ 568559 w 1137118"/>
              <a:gd name="connsiteY1" fmla="*/ 0 h 1137118"/>
              <a:gd name="connsiteX2" fmla="*/ 1137118 w 1137118"/>
              <a:gd name="connsiteY2" fmla="*/ 568559 h 1137118"/>
              <a:gd name="connsiteX3" fmla="*/ 568559 w 1137118"/>
              <a:gd name="connsiteY3" fmla="*/ 1137118 h 1137118"/>
              <a:gd name="connsiteX4" fmla="*/ 0 w 1137118"/>
              <a:gd name="connsiteY4" fmla="*/ 568559 h 11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118" h="1137118">
                <a:moveTo>
                  <a:pt x="0" y="568559"/>
                </a:moveTo>
                <a:cubicBezTo>
                  <a:pt x="0" y="254553"/>
                  <a:pt x="254553" y="0"/>
                  <a:pt x="568559" y="0"/>
                </a:cubicBezTo>
                <a:cubicBezTo>
                  <a:pt x="882565" y="0"/>
                  <a:pt x="1137118" y="254553"/>
                  <a:pt x="1137118" y="568559"/>
                </a:cubicBezTo>
                <a:cubicBezTo>
                  <a:pt x="1137118" y="882565"/>
                  <a:pt x="882565" y="1137118"/>
                  <a:pt x="568559" y="1137118"/>
                </a:cubicBezTo>
                <a:cubicBezTo>
                  <a:pt x="254553" y="1137118"/>
                  <a:pt x="0" y="882565"/>
                  <a:pt x="0" y="568559"/>
                </a:cubicBezTo>
                <a:close/>
              </a:path>
            </a:pathLst>
          </a:custGeom>
          <a:solidFill>
            <a:schemeClr val="accent1"/>
          </a:solidFill>
        </p:spPr>
        <p:style>
          <a:lnRef idx="2">
            <a:srgbClr val="FFFFFF">
              <a:hueOff val="0"/>
              <a:satOff val="0"/>
              <a:lumOff val="0"/>
              <a:alphaOff val="0"/>
            </a:srgbClr>
          </a:lnRef>
          <a:fillRef idx="1">
            <a:srgbClr val="2196F3">
              <a:hueOff val="0"/>
              <a:satOff val="0"/>
              <a:lumOff val="0"/>
              <a:alphaOff val="0"/>
            </a:srgbClr>
          </a:fillRef>
          <a:effectRef idx="0">
            <a:srgbClr val="2196F3">
              <a:hueOff val="0"/>
              <a:satOff val="0"/>
              <a:lumOff val="0"/>
              <a:alphaOff val="0"/>
            </a:srgbClr>
          </a:effectRef>
          <a:fontRef idx="minor">
            <a:srgbClr val="FFFFFF"/>
          </a:fontRef>
        </p:style>
        <p:txBody>
          <a:bodyPr spcFirstLastPara="0" vert="horz" wrap="square" lIns="198277" tIns="198277" rIns="198277" bIns="198277" numCol="1" spcCol="1270" anchor="ctr" anchorCtr="0">
            <a:noAutofit/>
          </a:bodyPr>
          <a:lstStyle/>
          <a:p>
            <a:pPr algn="ctr" defTabSz="1111250">
              <a:lnSpc>
                <a:spcPct val="90000"/>
              </a:lnSpc>
              <a:spcBef>
                <a:spcPct val="0"/>
              </a:spcBef>
              <a:spcAft>
                <a:spcPct val="35000"/>
              </a:spcAft>
            </a:pPr>
            <a:r>
              <a:rPr lang="en-US" altLang="zh-CN" sz="2400" b="1" dirty="0">
                <a:solidFill>
                  <a:srgbClr val="FFFFFF"/>
                </a:solidFill>
                <a:latin typeface="微软雅黑" panose="020B0503020204020204" charset="-122"/>
                <a:ea typeface="微软雅黑" panose="020B0503020204020204" charset="-122"/>
              </a:rPr>
              <a:t>03</a:t>
            </a:r>
            <a:endParaRPr lang="zh-CN" altLang="en-US" sz="2400" b="1" dirty="0">
              <a:solidFill>
                <a:srgbClr val="FFFFFF"/>
              </a:solidFill>
              <a:latin typeface="微软雅黑" panose="020B0503020204020204" charset="-122"/>
              <a:ea typeface="微软雅黑" panose="020B0503020204020204" charset="-122"/>
            </a:endParaRPr>
          </a:p>
        </p:txBody>
      </p:sp>
      <p:sp>
        <p:nvSpPr>
          <p:cNvPr id="97" name="Shape 1307"/>
          <p:cNvSpPr/>
          <p:nvPr>
            <p:custDataLst>
              <p:tags r:id="rId4"/>
            </p:custDataLst>
          </p:nvPr>
        </p:nvSpPr>
        <p:spPr>
          <a:xfrm rot="3600000">
            <a:off x="6749726" y="3924699"/>
            <a:ext cx="548115" cy="24323"/>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rgbClr val="FFFFFF">
                <a:lumMod val="65000"/>
              </a:srgbClr>
            </a:solidFill>
            <a:prstDash val="solid"/>
            <a:miter lim="400000"/>
            <a:tailEnd type="triangle" w="med" len="med"/>
          </a:ln>
          <a:effectLst/>
        </p:spPr>
        <p:txBody>
          <a:bodyPr wrap="square" lIns="0" tIns="0" rIns="0" bIns="0" numCol="1" anchor="ctr">
            <a:noAutofit/>
          </a:bodyPr>
          <a:lstStyle/>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1000">
              <a:solidFill>
                <a:srgbClr val="4C4C4C"/>
              </a:solidFill>
              <a:latin typeface="微软雅黑" panose="020B0503020204020204" charset="-122"/>
              <a:ea typeface="微软雅黑" panose="020B0503020204020204" charset="-122"/>
              <a:cs typeface="Lato Light"/>
              <a:sym typeface="Helvetica Neue Light"/>
            </a:endParaRPr>
          </a:p>
        </p:txBody>
      </p:sp>
      <p:sp>
        <p:nvSpPr>
          <p:cNvPr id="98" name="Shape 1308"/>
          <p:cNvSpPr/>
          <p:nvPr>
            <p:custDataLst>
              <p:tags r:id="rId5"/>
            </p:custDataLst>
          </p:nvPr>
        </p:nvSpPr>
        <p:spPr>
          <a:xfrm rot="10800000">
            <a:off x="5478828" y="5769376"/>
            <a:ext cx="548116" cy="24323"/>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rgbClr val="FFFFFF">
                <a:lumMod val="65000"/>
              </a:srgbClr>
            </a:solidFill>
            <a:prstDash val="solid"/>
            <a:miter lim="400000"/>
            <a:tailEnd type="triangle" w="med" len="med"/>
          </a:ln>
          <a:effectLst/>
        </p:spPr>
        <p:txBody>
          <a:bodyPr wrap="square" lIns="0" tIns="0" rIns="0" bIns="0" numCol="1" anchor="ctr">
            <a:noAutofit/>
          </a:bodyPr>
          <a:lstStyle/>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1000">
              <a:solidFill>
                <a:srgbClr val="4C4C4C"/>
              </a:solidFill>
              <a:latin typeface="微软雅黑" panose="020B0503020204020204" charset="-122"/>
              <a:ea typeface="微软雅黑" panose="020B0503020204020204" charset="-122"/>
              <a:cs typeface="Lato Light"/>
              <a:sym typeface="Helvetica Neue Light"/>
            </a:endParaRPr>
          </a:p>
        </p:txBody>
      </p:sp>
      <p:sp>
        <p:nvSpPr>
          <p:cNvPr id="99" name="Shape 1309"/>
          <p:cNvSpPr/>
          <p:nvPr>
            <p:custDataLst>
              <p:tags r:id="rId6"/>
            </p:custDataLst>
          </p:nvPr>
        </p:nvSpPr>
        <p:spPr>
          <a:xfrm rot="18000000">
            <a:off x="4262546" y="3929375"/>
            <a:ext cx="548115" cy="24323"/>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rgbClr val="FFFFFF">
                <a:lumMod val="65000"/>
              </a:srgbClr>
            </a:solidFill>
            <a:prstDash val="solid"/>
            <a:miter lim="400000"/>
            <a:tailEnd type="triangle" w="med" len="med"/>
          </a:ln>
          <a:effectLst/>
        </p:spPr>
        <p:txBody>
          <a:bodyPr wrap="square" lIns="0" tIns="0" rIns="0" bIns="0" numCol="1" anchor="ctr">
            <a:noAutofit/>
          </a:bodyPr>
          <a:lstStyle/>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1000">
              <a:solidFill>
                <a:srgbClr val="4C4C4C"/>
              </a:solidFill>
              <a:latin typeface="微软雅黑" panose="020B0503020204020204" charset="-122"/>
              <a:ea typeface="微软雅黑" panose="020B0503020204020204" charset="-122"/>
              <a:cs typeface="Lato Light"/>
              <a:sym typeface="Helvetica Neue Light"/>
            </a:endParaRPr>
          </a:p>
        </p:txBody>
      </p:sp>
      <p:sp>
        <p:nvSpPr>
          <p:cNvPr id="11" name="文本框 10"/>
          <p:cNvSpPr txBox="1"/>
          <p:nvPr>
            <p:custDataLst>
              <p:tags r:id="rId7"/>
            </p:custDataLst>
          </p:nvPr>
        </p:nvSpPr>
        <p:spPr>
          <a:xfrm>
            <a:off x="3000418" y="579792"/>
            <a:ext cx="5505135" cy="1781963"/>
          </a:xfrm>
          <a:prstGeom prst="rect">
            <a:avLst/>
          </a:prstGeom>
          <a:noFill/>
        </p:spPr>
        <p:txBody>
          <a:bodyPr wrap="square" rtlCol="0" anchor="ctr"/>
          <a:lstStyle/>
          <a:p>
            <a:pPr fontAlgn="auto">
              <a:lnSpc>
                <a:spcPct val="100000"/>
              </a:lnSpc>
              <a:defRPr/>
            </a:pPr>
            <a:r>
              <a:rPr lang="zh-CN" altLang="en-US" sz="2800" b="1" kern="100">
                <a:solidFill>
                  <a:srgbClr val="FF0000"/>
                </a:solidFill>
                <a:latin typeface="楷体" panose="02010609060101010101" charset="-122"/>
                <a:ea typeface="楷体" panose="02010609060101010101" charset="-122"/>
                <a:sym typeface="+mn-ea"/>
              </a:rPr>
              <a:t>人民的盼望：</a:t>
            </a:r>
            <a:r>
              <a:rPr lang="zh-CN" altLang="en-US" sz="2200" kern="100">
                <a:latin typeface="楷体" panose="02010609060101010101" charset="-122"/>
                <a:ea typeface="楷体" panose="02010609060101010101" charset="-122"/>
                <a:sym typeface="+mn-ea"/>
              </a:rPr>
              <a:t>唐末以来，广大百姓饱受战乱之苦，迫切需要一个安定的生产生活环境，渴望统一；中原人民要求统一，加强力量抵抗契丹的不断南下侵扰。</a:t>
            </a:r>
            <a:endParaRPr lang="zh-CN" altLang="en-US" sz="2200" kern="100" dirty="0">
              <a:solidFill>
                <a:srgbClr val="222222">
                  <a:lumMod val="75000"/>
                  <a:lumOff val="25000"/>
                </a:srgbClr>
              </a:solidFill>
              <a:latin typeface="楷体" panose="02010609060101010101" charset="-122"/>
              <a:ea typeface="楷体" panose="02010609060101010101" charset="-122"/>
              <a:sym typeface="+mn-ea"/>
            </a:endParaRPr>
          </a:p>
        </p:txBody>
      </p:sp>
      <p:sp>
        <p:nvSpPr>
          <p:cNvPr id="12" name="文本框 11"/>
          <p:cNvSpPr txBox="1"/>
          <p:nvPr>
            <p:custDataLst>
              <p:tags r:id="rId8"/>
            </p:custDataLst>
          </p:nvPr>
        </p:nvSpPr>
        <p:spPr>
          <a:xfrm>
            <a:off x="7844646" y="3932460"/>
            <a:ext cx="4214004" cy="2224861"/>
          </a:xfrm>
          <a:prstGeom prst="rect">
            <a:avLst/>
          </a:prstGeom>
          <a:noFill/>
        </p:spPr>
        <p:txBody>
          <a:bodyPr wrap="square" rtlCol="0" anchor="ctr">
            <a:noAutofit/>
          </a:bodyPr>
          <a:lstStyle/>
          <a:p>
            <a:pPr fontAlgn="auto">
              <a:lnSpc>
                <a:spcPct val="100000"/>
              </a:lnSpc>
              <a:defRPr/>
            </a:pPr>
            <a:r>
              <a:rPr lang="zh-CN" altLang="en-US" sz="2800" b="1" kern="0" dirty="0">
                <a:solidFill>
                  <a:srgbClr val="FF0000"/>
                </a:solidFill>
                <a:uFillTx/>
                <a:latin typeface="楷体" panose="02010609060101010101" charset="-122"/>
                <a:ea typeface="楷体" panose="02010609060101010101" charset="-122"/>
              </a:rPr>
              <a:t>经济内驱力：</a:t>
            </a:r>
            <a:r>
              <a:rPr lang="zh-CN" altLang="en-US" sz="2400" kern="0" dirty="0">
                <a:solidFill>
                  <a:schemeClr val="tx1"/>
                </a:solidFill>
                <a:uFillTx/>
                <a:latin typeface="楷体" panose="02010609060101010101" charset="-122"/>
                <a:ea typeface="楷体" panose="02010609060101010101" charset="-122"/>
              </a:rPr>
              <a:t>虽分裂，但各国之间尤其是南方各国的贸易往来频繁，分裂割据、关卡林立、商税苛重，严重阻碍了各地区的经济交流和发展。</a:t>
            </a:r>
            <a:endParaRPr lang="zh-CN" altLang="en-US" sz="2400" kern="0" dirty="0">
              <a:solidFill>
                <a:schemeClr val="tx1"/>
              </a:solidFill>
              <a:uFillTx/>
              <a:latin typeface="楷体" panose="02010609060101010101" charset="-122"/>
              <a:ea typeface="楷体" panose="02010609060101010101" charset="-122"/>
            </a:endParaRPr>
          </a:p>
        </p:txBody>
      </p:sp>
      <p:sp>
        <p:nvSpPr>
          <p:cNvPr id="13" name="文本框 12"/>
          <p:cNvSpPr txBox="1"/>
          <p:nvPr>
            <p:custDataLst>
              <p:tags r:id="rId9"/>
            </p:custDataLst>
          </p:nvPr>
        </p:nvSpPr>
        <p:spPr>
          <a:xfrm flipH="1">
            <a:off x="127000" y="4375634"/>
            <a:ext cx="3533829" cy="1781687"/>
          </a:xfrm>
          <a:prstGeom prst="rect">
            <a:avLst/>
          </a:prstGeom>
          <a:noFill/>
        </p:spPr>
        <p:txBody>
          <a:bodyPr wrap="square" rtlCol="0" anchor="ctr"/>
          <a:lstStyle/>
          <a:p>
            <a:pPr algn="l" fontAlgn="auto">
              <a:lnSpc>
                <a:spcPct val="100000"/>
              </a:lnSpc>
              <a:defRPr/>
            </a:pPr>
            <a:r>
              <a:rPr lang="zh-CN" altLang="en-US" sz="2800" b="1" kern="100">
                <a:solidFill>
                  <a:srgbClr val="FF0000"/>
                </a:solidFill>
                <a:latin typeface="楷体" panose="02010609060101010101" charset="-122"/>
                <a:ea typeface="楷体" panose="02010609060101010101" charset="-122"/>
                <a:sym typeface="+mn-ea"/>
              </a:rPr>
              <a:t>政治内驱力：</a:t>
            </a:r>
            <a:r>
              <a:rPr lang="zh-CN" altLang="en-US" sz="2200" kern="100">
                <a:latin typeface="楷体" panose="02010609060101010101" charset="-122"/>
                <a:ea typeface="楷体" panose="02010609060101010101" charset="-122"/>
                <a:sym typeface="+mn-ea"/>
              </a:rPr>
              <a:t>五代十国是唐末以来藩镇割据的继续和发展，也是藩镇割据势力由盛转衰的转折时期。</a:t>
            </a:r>
            <a:endParaRPr lang="zh-CN" altLang="en-US" sz="2200" kern="100" dirty="0">
              <a:solidFill>
                <a:srgbClr val="222222">
                  <a:lumMod val="75000"/>
                  <a:lumOff val="25000"/>
                </a:srgbClr>
              </a:solidFill>
              <a:latin typeface="楷体" panose="02010609060101010101" charset="-122"/>
              <a:ea typeface="楷体" panose="02010609060101010101" charset="-122"/>
              <a:sym typeface="+mn-ea"/>
            </a:endParaRPr>
          </a:p>
        </p:txBody>
      </p:sp>
      <p:sp>
        <p:nvSpPr>
          <p:cNvPr id="4" name="文本框 3"/>
          <p:cNvSpPr txBox="1"/>
          <p:nvPr/>
        </p:nvSpPr>
        <p:spPr>
          <a:xfrm>
            <a:off x="4705350" y="4222115"/>
            <a:ext cx="2095500" cy="645160"/>
          </a:xfrm>
          <a:prstGeom prst="rect">
            <a:avLst/>
          </a:prstGeom>
          <a:noFill/>
        </p:spPr>
        <p:txBody>
          <a:bodyPr wrap="square" rtlCol="0">
            <a:spAutoFit/>
          </a:bodyPr>
          <a:lstStyle/>
          <a:p>
            <a:r>
              <a:rPr lang="zh-CN" altLang="en-US" sz="3600">
                <a:latin typeface="方正粗黑宋简体" panose="02000000000000000000" charset="-122"/>
                <a:ea typeface="方正粗黑宋简体" panose="02000000000000000000" charset="-122"/>
              </a:rPr>
              <a:t>统一趋势</a:t>
            </a:r>
            <a:endParaRPr lang="zh-CN" altLang="en-US" sz="3600">
              <a:latin typeface="方正粗黑宋简体" panose="02000000000000000000" charset="-122"/>
              <a:ea typeface="方正粗黑宋简体" panose="02000000000000000000" charset="-122"/>
            </a:endParaRPr>
          </a:p>
        </p:txBody>
      </p:sp>
    </p:spTree>
    <p:custDataLst>
      <p:tags r:id="rId10"/>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0250" y="594995"/>
            <a:ext cx="3778250"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四、局部统一</a:t>
            </a:r>
            <a:endParaRPr lang="zh-CN" altLang="en-US" sz="3200">
              <a:solidFill>
                <a:schemeClr val="accent1"/>
              </a:solidFill>
              <a:latin typeface="方正粗黑宋简体" panose="02000000000000000000" charset="-122"/>
              <a:ea typeface="方正粗黑宋简体" panose="02000000000000000000" charset="-122"/>
            </a:endParaRPr>
          </a:p>
        </p:txBody>
      </p:sp>
      <p:pic>
        <p:nvPicPr>
          <p:cNvPr id="10" name="图片 9"/>
          <p:cNvPicPr>
            <a:picLocks noChangeAspect="1"/>
          </p:cNvPicPr>
          <p:nvPr/>
        </p:nvPicPr>
        <p:blipFill>
          <a:blip r:embed="rId1"/>
          <a:stretch>
            <a:fillRect/>
          </a:stretch>
        </p:blipFill>
        <p:spPr>
          <a:xfrm>
            <a:off x="7411085" y="1289050"/>
            <a:ext cx="4436110" cy="4994910"/>
          </a:xfrm>
          <a:prstGeom prst="rect">
            <a:avLst/>
          </a:prstGeom>
        </p:spPr>
      </p:pic>
      <p:sp>
        <p:nvSpPr>
          <p:cNvPr id="6" name="矩形 5"/>
          <p:cNvSpPr/>
          <p:nvPr/>
        </p:nvSpPr>
        <p:spPr>
          <a:xfrm>
            <a:off x="635000" y="3582035"/>
            <a:ext cx="6760210" cy="1198880"/>
          </a:xfrm>
          <a:prstGeom prst="rect">
            <a:avLst/>
          </a:prstGeom>
        </p:spPr>
        <p:txBody>
          <a:bodyPr wrap="square">
            <a:spAutoFit/>
          </a:bodyPr>
          <a:lstStyle/>
          <a:p>
            <a:r>
              <a:rPr lang="en-US" altLang="zh-CN" sz="2400" dirty="0">
                <a:latin typeface="楷体" panose="02010609060101010101" charset="-122"/>
                <a:ea typeface="楷体" panose="02010609060101010101" charset="-122"/>
              </a:rPr>
              <a:t>    </a:t>
            </a:r>
            <a:r>
              <a:rPr lang="zh-CN" altLang="en-US" sz="2400" dirty="0">
                <a:latin typeface="楷体" panose="02010609060101010101" charset="-122"/>
                <a:ea typeface="楷体" panose="02010609060101010101" charset="-122"/>
              </a:rPr>
              <a:t>到五代十国后期，后周世宗柴荣顺应当时形势，努力清除五代的弊政，后周实力逐渐增强，为后来的统一奠定了基础。</a:t>
            </a:r>
            <a:endParaRPr lang="zh-CN" altLang="en-US" sz="2400" dirty="0">
              <a:latin typeface="楷体" panose="02010609060101010101" charset="-122"/>
              <a:ea typeface="楷体" panose="02010609060101010101" charset="-122"/>
            </a:endParaRPr>
          </a:p>
        </p:txBody>
      </p:sp>
      <p:pic>
        <p:nvPicPr>
          <p:cNvPr id="9" name="图片 8"/>
          <p:cNvPicPr>
            <a:picLocks noChangeAspect="1"/>
          </p:cNvPicPr>
          <p:nvPr/>
        </p:nvPicPr>
        <p:blipFill>
          <a:blip r:embed="rId2"/>
          <a:stretch>
            <a:fillRect/>
          </a:stretch>
        </p:blipFill>
        <p:spPr>
          <a:xfrm>
            <a:off x="304800" y="1402715"/>
            <a:ext cx="2063750" cy="2063750"/>
          </a:xfrm>
          <a:prstGeom prst="ellipse">
            <a:avLst/>
          </a:prstGeom>
        </p:spPr>
      </p:pic>
      <p:graphicFrame>
        <p:nvGraphicFramePr>
          <p:cNvPr id="13" name="表格 12"/>
          <p:cNvGraphicFramePr/>
          <p:nvPr>
            <p:custDataLst>
              <p:tags r:id="rId3"/>
            </p:custDataLst>
          </p:nvPr>
        </p:nvGraphicFramePr>
        <p:xfrm>
          <a:off x="2353310" y="1938655"/>
          <a:ext cx="5041900" cy="1411605"/>
        </p:xfrm>
        <a:graphic>
          <a:graphicData uri="http://schemas.openxmlformats.org/drawingml/2006/table">
            <a:tbl>
              <a:tblPr firstRow="1" bandRow="1">
                <a:tableStyleId>{5940675A-B579-460E-94D1-54222C63F5DA}</a:tableStyleId>
              </a:tblPr>
              <a:tblGrid>
                <a:gridCol w="798195"/>
                <a:gridCol w="4243705"/>
              </a:tblGrid>
              <a:tr h="470535">
                <a:tc>
                  <a:txBody>
                    <a:bodyPr/>
                    <a:lstStyle/>
                    <a:p>
                      <a:pPr>
                        <a:buNone/>
                      </a:pPr>
                      <a:r>
                        <a:rPr lang="zh-CN" altLang="en-US" sz="2400" b="1">
                          <a:latin typeface="楷体" panose="02010609060101010101" charset="-122"/>
                          <a:ea typeface="楷体" panose="02010609060101010101" charset="-122"/>
                        </a:rPr>
                        <a:t>经济</a:t>
                      </a:r>
                      <a:endParaRPr lang="zh-CN" altLang="en-US" sz="2400" b="1">
                        <a:latin typeface="楷体" panose="02010609060101010101" charset="-122"/>
                        <a:ea typeface="楷体" panose="02010609060101010101" charset="-122"/>
                      </a:endParaRPr>
                    </a:p>
                  </a:txBody>
                  <a:tcPr/>
                </a:tc>
                <a:tc>
                  <a:txBody>
                    <a:bodyPr/>
                    <a:lstStyle/>
                    <a:p>
                      <a:pPr>
                        <a:buNone/>
                      </a:pPr>
                      <a:r>
                        <a:rPr lang="zh-CN" altLang="en-US" sz="2400">
                          <a:solidFill>
                            <a:schemeClr val="tx1"/>
                          </a:solidFill>
                          <a:uFillTx/>
                          <a:latin typeface="楷体" panose="02010609060101010101" charset="-122"/>
                          <a:ea typeface="楷体" panose="02010609060101010101" charset="-122"/>
                        </a:rPr>
                        <a:t>发展生产，鼓励农耕</a:t>
                      </a:r>
                      <a:endParaRPr lang="zh-CN" altLang="en-US" sz="2400">
                        <a:solidFill>
                          <a:schemeClr val="tx1"/>
                        </a:solidFill>
                        <a:uFillTx/>
                        <a:latin typeface="楷体" panose="02010609060101010101" charset="-122"/>
                        <a:ea typeface="楷体" panose="02010609060101010101" charset="-122"/>
                      </a:endParaRPr>
                    </a:p>
                  </a:txBody>
                  <a:tcPr/>
                </a:tc>
              </a:tr>
              <a:tr h="470535">
                <a:tc>
                  <a:txBody>
                    <a:bodyPr/>
                    <a:lstStyle/>
                    <a:p>
                      <a:pPr>
                        <a:buNone/>
                      </a:pPr>
                      <a:r>
                        <a:rPr lang="zh-CN" altLang="en-US" sz="2400" b="1">
                          <a:latin typeface="楷体" panose="02010609060101010101" charset="-122"/>
                          <a:ea typeface="楷体" panose="02010609060101010101" charset="-122"/>
                        </a:rPr>
                        <a:t>政治</a:t>
                      </a:r>
                      <a:endParaRPr lang="zh-CN" altLang="en-US" sz="2400" b="1">
                        <a:latin typeface="楷体" panose="02010609060101010101" charset="-122"/>
                        <a:ea typeface="楷体" panose="02010609060101010101" charset="-122"/>
                      </a:endParaRPr>
                    </a:p>
                  </a:txBody>
                  <a:tcPr/>
                </a:tc>
                <a:tc>
                  <a:txBody>
                    <a:bodyPr/>
                    <a:lstStyle/>
                    <a:p>
                      <a:pPr>
                        <a:buNone/>
                      </a:pPr>
                      <a:r>
                        <a:rPr lang="zh-CN" altLang="en-US" sz="2400">
                          <a:solidFill>
                            <a:schemeClr val="tx1"/>
                          </a:solidFill>
                          <a:uFillTx/>
                          <a:latin typeface="楷体" panose="02010609060101010101" charset="-122"/>
                          <a:ea typeface="楷体" panose="02010609060101010101" charset="-122"/>
                        </a:rPr>
                        <a:t>澄清吏治，禁止地方军将干政</a:t>
                      </a:r>
                      <a:endParaRPr lang="zh-CN" altLang="en-US" sz="2400">
                        <a:solidFill>
                          <a:schemeClr val="tx1"/>
                        </a:solidFill>
                        <a:uFillTx/>
                        <a:latin typeface="楷体" panose="02010609060101010101" charset="-122"/>
                        <a:ea typeface="楷体" panose="02010609060101010101" charset="-122"/>
                      </a:endParaRPr>
                    </a:p>
                  </a:txBody>
                  <a:tcPr/>
                </a:tc>
              </a:tr>
              <a:tr h="470535">
                <a:tc>
                  <a:txBody>
                    <a:bodyPr/>
                    <a:lstStyle/>
                    <a:p>
                      <a:pPr>
                        <a:buNone/>
                      </a:pPr>
                      <a:r>
                        <a:rPr lang="zh-CN" altLang="en-US" sz="2400" b="1">
                          <a:latin typeface="楷体" panose="02010609060101010101" charset="-122"/>
                          <a:ea typeface="楷体" panose="02010609060101010101" charset="-122"/>
                        </a:rPr>
                        <a:t>文化</a:t>
                      </a:r>
                      <a:endParaRPr lang="zh-CN" altLang="en-US" sz="2400" b="1">
                        <a:latin typeface="楷体" panose="02010609060101010101" charset="-122"/>
                        <a:ea typeface="楷体" panose="02010609060101010101" charset="-122"/>
                      </a:endParaRPr>
                    </a:p>
                  </a:txBody>
                  <a:tcPr/>
                </a:tc>
                <a:tc>
                  <a:txBody>
                    <a:bodyPr/>
                    <a:lstStyle/>
                    <a:p>
                      <a:pPr>
                        <a:buNone/>
                      </a:pPr>
                      <a:r>
                        <a:rPr lang="zh-CN" altLang="en-US" sz="2400">
                          <a:solidFill>
                            <a:schemeClr val="tx1"/>
                          </a:solidFill>
                          <a:uFillTx/>
                          <a:latin typeface="楷体" panose="02010609060101010101" charset="-122"/>
                          <a:ea typeface="楷体" panose="02010609060101010101" charset="-122"/>
                        </a:rPr>
                        <a:t>限制佛教发展</a:t>
                      </a:r>
                      <a:endParaRPr lang="zh-CN" altLang="en-US" sz="2400">
                        <a:solidFill>
                          <a:schemeClr val="tx1"/>
                        </a:solidFill>
                        <a:uFillTx/>
                        <a:latin typeface="楷体" panose="02010609060101010101" charset="-122"/>
                        <a:ea typeface="楷体" panose="02010609060101010101" charset="-122"/>
                      </a:endParaRPr>
                    </a:p>
                  </a:txBody>
                  <a:tcPr/>
                </a:tc>
              </a:tr>
            </a:tbl>
          </a:graphicData>
        </a:graphic>
      </p:graphicFrame>
      <p:sp>
        <p:nvSpPr>
          <p:cNvPr id="14" name="文本框 13"/>
          <p:cNvSpPr txBox="1"/>
          <p:nvPr/>
        </p:nvSpPr>
        <p:spPr>
          <a:xfrm>
            <a:off x="2263140" y="1402715"/>
            <a:ext cx="2794000" cy="521970"/>
          </a:xfrm>
          <a:prstGeom prst="rect">
            <a:avLst/>
          </a:prstGeom>
          <a:noFill/>
        </p:spPr>
        <p:txBody>
          <a:bodyPr wrap="square" rtlCol="0">
            <a:spAutoFit/>
          </a:bodyPr>
          <a:lstStyle/>
          <a:p>
            <a:r>
              <a:rPr lang="zh-CN" altLang="en-US" sz="2800" b="1">
                <a:solidFill>
                  <a:srgbClr val="FF0000"/>
                </a:solidFill>
                <a:latin typeface="楷体" panose="02010609060101010101" charset="-122"/>
                <a:ea typeface="楷体" panose="02010609060101010101" charset="-122"/>
              </a:rPr>
              <a:t>周世宗柴荣改革</a:t>
            </a:r>
            <a:endParaRPr lang="zh-CN" altLang="en-US" sz="2800" b="1">
              <a:solidFill>
                <a:srgbClr val="FF0000"/>
              </a:solidFill>
              <a:latin typeface="楷体" panose="02010609060101010101" charset="-122"/>
              <a:ea typeface="楷体" panose="02010609060101010101" charset="-122"/>
            </a:endParaRPr>
          </a:p>
        </p:txBody>
      </p:sp>
      <p:sp>
        <p:nvSpPr>
          <p:cNvPr id="15" name="文本框 14"/>
          <p:cNvSpPr txBox="1"/>
          <p:nvPr/>
        </p:nvSpPr>
        <p:spPr>
          <a:xfrm>
            <a:off x="1311275" y="4895850"/>
            <a:ext cx="5226685" cy="1308735"/>
          </a:xfrm>
          <a:prstGeom prst="rect">
            <a:avLst/>
          </a:prstGeom>
          <a:noFill/>
        </p:spPr>
        <p:txBody>
          <a:bodyPr wrap="square" rtlCol="0" anchor="t">
            <a:spAutoFit/>
          </a:bodyPr>
          <a:lstStyle/>
          <a:p>
            <a:pPr algn="l">
              <a:lnSpc>
                <a:spcPct val="110000"/>
              </a:lnSpc>
            </a:pPr>
            <a:r>
              <a:rPr lang="zh-CN" altLang="en-US" sz="2400">
                <a:solidFill>
                  <a:schemeClr val="accent1"/>
                </a:solidFill>
                <a:latin typeface="方正粗黑宋简体" panose="02000000000000000000" charset="-122"/>
                <a:ea typeface="方正粗黑宋简体" panose="02000000000000000000" charset="-122"/>
                <a:sym typeface="+mn-ea"/>
              </a:rPr>
              <a:t>唐高祖，起义师；除隋乱，创国基。</a:t>
            </a:r>
            <a:endParaRPr lang="zh-CN" altLang="en-US" sz="2400">
              <a:solidFill>
                <a:schemeClr val="accent1"/>
              </a:solidFill>
              <a:latin typeface="方正粗黑宋简体" panose="02000000000000000000" charset="-122"/>
              <a:ea typeface="方正粗黑宋简体" panose="02000000000000000000" charset="-122"/>
            </a:endParaRPr>
          </a:p>
          <a:p>
            <a:pPr algn="l">
              <a:lnSpc>
                <a:spcPct val="110000"/>
              </a:lnSpc>
            </a:pPr>
            <a:r>
              <a:rPr lang="zh-CN" altLang="en-US" sz="2400">
                <a:solidFill>
                  <a:schemeClr val="accent1"/>
                </a:solidFill>
                <a:latin typeface="方正粗黑宋简体" panose="02000000000000000000" charset="-122"/>
                <a:ea typeface="方正粗黑宋简体" panose="02000000000000000000" charset="-122"/>
                <a:sym typeface="+mn-ea"/>
              </a:rPr>
              <a:t>二十传，三百载；梁灭之，国乃改。梁唐晋，及汉周；称五代，皆有由。</a:t>
            </a:r>
            <a:endParaRPr lang="zh-CN" altLang="en-US" sz="2400">
              <a:solidFill>
                <a:schemeClr val="accent1"/>
              </a:solidFill>
              <a:latin typeface="方正粗黑宋简体" panose="02000000000000000000" charset="-122"/>
              <a:ea typeface="方正粗黑宋简体" panose="02000000000000000000" charset="-122"/>
              <a:sym typeface="+mn-ea"/>
            </a:endParaRPr>
          </a:p>
        </p:txBody>
      </p:sp>
    </p:spTree>
    <p:custDataLst>
      <p:tags r:id="rId4"/>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61975" y="1673860"/>
            <a:ext cx="675005" cy="4285615"/>
          </a:xfrm>
          <a:prstGeom prst="rect">
            <a:avLst/>
          </a:prstGeom>
          <a:noFill/>
        </p:spPr>
        <p:txBody>
          <a:bodyPr vert="eaVert" wrap="square" rtlCol="0">
            <a:spAutoFit/>
          </a:bodyPr>
          <a:lstStyle/>
          <a:p>
            <a:r>
              <a:rPr lang="zh-CN" altLang="en-US" sz="3200">
                <a:latin typeface="方正粗黑宋简体" panose="02000000000000000000" charset="-122"/>
                <a:ea typeface="方正粗黑宋简体" panose="02000000000000000000" charset="-122"/>
              </a:rPr>
              <a:t>从隋唐盛世到五代十国</a:t>
            </a:r>
            <a:endParaRPr lang="zh-CN" altLang="en-US" sz="3200">
              <a:latin typeface="方正粗黑宋简体" panose="02000000000000000000" charset="-122"/>
              <a:ea typeface="方正粗黑宋简体" panose="02000000000000000000" charset="-122"/>
            </a:endParaRPr>
          </a:p>
        </p:txBody>
      </p:sp>
      <p:sp>
        <p:nvSpPr>
          <p:cNvPr id="6" name="左大括号 5"/>
          <p:cNvSpPr/>
          <p:nvPr/>
        </p:nvSpPr>
        <p:spPr>
          <a:xfrm>
            <a:off x="1236980" y="1381760"/>
            <a:ext cx="923925" cy="4869815"/>
          </a:xfrm>
          <a:prstGeom prst="lef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p:cNvSpPr txBox="1"/>
          <p:nvPr/>
        </p:nvSpPr>
        <p:spPr>
          <a:xfrm>
            <a:off x="2160905" y="1009650"/>
            <a:ext cx="1871345" cy="829945"/>
          </a:xfrm>
          <a:prstGeom prst="rect">
            <a:avLst/>
          </a:prstGeom>
          <a:noFill/>
        </p:spPr>
        <p:txBody>
          <a:bodyPr wrap="square" rtlCol="0">
            <a:spAutoFit/>
          </a:bodyPr>
          <a:lstStyle/>
          <a:p>
            <a:pPr algn="ctr"/>
            <a:r>
              <a:rPr lang="zh-CN" altLang="en-US" sz="2400" b="1">
                <a:solidFill>
                  <a:srgbClr val="FF0000"/>
                </a:solidFill>
                <a:latin typeface="楷体" panose="02010609060101010101" charset="-122"/>
                <a:ea typeface="楷体" panose="02010609060101010101" charset="-122"/>
                <a:cs typeface="楷体" panose="02010609060101010101" charset="-122"/>
              </a:rPr>
              <a:t>隋</a:t>
            </a:r>
            <a:endParaRPr lang="zh-CN" altLang="en-US" sz="2400" b="1">
              <a:solidFill>
                <a:srgbClr val="FF0000"/>
              </a:solidFill>
              <a:latin typeface="楷体" panose="02010609060101010101" charset="-122"/>
              <a:ea typeface="楷体" panose="02010609060101010101" charset="-122"/>
              <a:cs typeface="楷体" panose="02010609060101010101" charset="-122"/>
            </a:endParaRPr>
          </a:p>
          <a:p>
            <a:r>
              <a:rPr lang="zh-CN" altLang="en-US" sz="2400" b="1">
                <a:solidFill>
                  <a:srgbClr val="FF0000"/>
                </a:solidFill>
                <a:latin typeface="楷体" panose="02010609060101010101" charset="-122"/>
                <a:ea typeface="楷体" panose="02010609060101010101" charset="-122"/>
                <a:cs typeface="楷体" panose="02010609060101010101" charset="-122"/>
              </a:rPr>
              <a:t>（</a:t>
            </a:r>
            <a:r>
              <a:rPr lang="en-US" altLang="zh-CN" sz="2400" b="1">
                <a:solidFill>
                  <a:srgbClr val="FF0000"/>
                </a:solidFill>
                <a:latin typeface="楷体" panose="02010609060101010101" charset="-122"/>
                <a:ea typeface="楷体" panose="02010609060101010101" charset="-122"/>
                <a:cs typeface="楷体" panose="02010609060101010101" charset="-122"/>
              </a:rPr>
              <a:t>581—619</a:t>
            </a:r>
            <a:r>
              <a:rPr lang="zh-CN" altLang="en-US" sz="2400" b="1">
                <a:solidFill>
                  <a:srgbClr val="FF0000"/>
                </a:solidFill>
                <a:latin typeface="楷体" panose="02010609060101010101" charset="-122"/>
                <a:ea typeface="楷体" panose="02010609060101010101" charset="-122"/>
                <a:cs typeface="楷体" panose="02010609060101010101" charset="-122"/>
              </a:rPr>
              <a:t>）</a:t>
            </a:r>
            <a:endParaRPr lang="zh-CN" altLang="en-US" sz="2400" b="1">
              <a:solidFill>
                <a:srgbClr val="FF0000"/>
              </a:solidFill>
              <a:latin typeface="楷体" panose="02010609060101010101" charset="-122"/>
              <a:ea typeface="楷体" panose="02010609060101010101" charset="-122"/>
              <a:cs typeface="楷体" panose="02010609060101010101" charset="-122"/>
            </a:endParaRPr>
          </a:p>
        </p:txBody>
      </p:sp>
      <p:sp>
        <p:nvSpPr>
          <p:cNvPr id="20" name="左大括号 19"/>
          <p:cNvSpPr/>
          <p:nvPr/>
        </p:nvSpPr>
        <p:spPr>
          <a:xfrm>
            <a:off x="4032250" y="1092200"/>
            <a:ext cx="445770" cy="664210"/>
          </a:xfrm>
          <a:prstGeom prst="lef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p:cNvSpPr txBox="1"/>
          <p:nvPr/>
        </p:nvSpPr>
        <p:spPr>
          <a:xfrm>
            <a:off x="4478020" y="1009650"/>
            <a:ext cx="1862455" cy="829945"/>
          </a:xfrm>
          <a:prstGeom prst="rect">
            <a:avLst/>
          </a:prstGeom>
          <a:noFill/>
        </p:spPr>
        <p:txBody>
          <a:bodyPr wrap="square" rtlCol="0">
            <a:spAutoFit/>
          </a:bodyPr>
          <a:lstStyle/>
          <a:p>
            <a:r>
              <a:rPr lang="zh-CN" altLang="en-US" sz="2400">
                <a:latin typeface="楷体" panose="02010609060101010101" charset="-122"/>
                <a:ea typeface="楷体" panose="02010609060101010101" charset="-122"/>
              </a:rPr>
              <a:t>文帝建隋</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炀帝亡隋</a:t>
            </a:r>
            <a:endParaRPr lang="zh-CN" altLang="en-US" sz="2400">
              <a:latin typeface="楷体" panose="02010609060101010101" charset="-122"/>
              <a:ea typeface="楷体" panose="02010609060101010101" charset="-122"/>
            </a:endParaRPr>
          </a:p>
        </p:txBody>
      </p:sp>
      <p:sp>
        <p:nvSpPr>
          <p:cNvPr id="27" name="文本框 26"/>
          <p:cNvSpPr txBox="1"/>
          <p:nvPr/>
        </p:nvSpPr>
        <p:spPr>
          <a:xfrm>
            <a:off x="2161540" y="3327400"/>
            <a:ext cx="1811020" cy="829945"/>
          </a:xfrm>
          <a:prstGeom prst="rect">
            <a:avLst/>
          </a:prstGeom>
          <a:noFill/>
        </p:spPr>
        <p:txBody>
          <a:bodyPr wrap="square" rtlCol="0">
            <a:spAutoFit/>
          </a:bodyPr>
          <a:lstStyle/>
          <a:p>
            <a:pPr algn="ctr"/>
            <a:r>
              <a:rPr lang="zh-CN" altLang="en-US" sz="2400" b="1">
                <a:solidFill>
                  <a:srgbClr val="FF0000"/>
                </a:solidFill>
                <a:latin typeface="楷体" panose="02010609060101010101" charset="-122"/>
                <a:ea typeface="楷体" panose="02010609060101010101" charset="-122"/>
                <a:cs typeface="楷体" panose="02010609060101010101" charset="-122"/>
              </a:rPr>
              <a:t>唐</a:t>
            </a:r>
            <a:endParaRPr lang="zh-CN" altLang="en-US" sz="2400" b="1">
              <a:solidFill>
                <a:srgbClr val="FF0000"/>
              </a:solidFill>
              <a:latin typeface="楷体" panose="02010609060101010101" charset="-122"/>
              <a:ea typeface="楷体" panose="02010609060101010101" charset="-122"/>
              <a:cs typeface="楷体" panose="02010609060101010101" charset="-122"/>
            </a:endParaRPr>
          </a:p>
          <a:p>
            <a:r>
              <a:rPr lang="zh-CN" altLang="en-US" sz="2400" b="1">
                <a:solidFill>
                  <a:srgbClr val="FF0000"/>
                </a:solidFill>
                <a:latin typeface="楷体" panose="02010609060101010101" charset="-122"/>
                <a:ea typeface="楷体" panose="02010609060101010101" charset="-122"/>
                <a:cs typeface="楷体" panose="02010609060101010101" charset="-122"/>
              </a:rPr>
              <a:t>（</a:t>
            </a:r>
            <a:r>
              <a:rPr lang="en-US" altLang="zh-CN" sz="2400" b="1">
                <a:solidFill>
                  <a:srgbClr val="FF0000"/>
                </a:solidFill>
                <a:latin typeface="楷体" panose="02010609060101010101" charset="-122"/>
                <a:ea typeface="楷体" panose="02010609060101010101" charset="-122"/>
                <a:cs typeface="楷体" panose="02010609060101010101" charset="-122"/>
              </a:rPr>
              <a:t>618—907</a:t>
            </a:r>
            <a:r>
              <a:rPr lang="zh-CN" altLang="en-US" sz="2400" b="1">
                <a:solidFill>
                  <a:srgbClr val="FF0000"/>
                </a:solidFill>
                <a:latin typeface="楷体" panose="02010609060101010101" charset="-122"/>
                <a:ea typeface="楷体" panose="02010609060101010101" charset="-122"/>
                <a:cs typeface="楷体" panose="02010609060101010101" charset="-122"/>
              </a:rPr>
              <a:t>）</a:t>
            </a:r>
            <a:endParaRPr lang="zh-CN" altLang="en-US" sz="2400" b="1">
              <a:solidFill>
                <a:srgbClr val="FF0000"/>
              </a:solidFill>
              <a:latin typeface="楷体" panose="02010609060101010101" charset="-122"/>
              <a:ea typeface="楷体" panose="02010609060101010101" charset="-122"/>
              <a:cs typeface="楷体" panose="02010609060101010101" charset="-122"/>
            </a:endParaRPr>
          </a:p>
        </p:txBody>
      </p:sp>
      <p:sp>
        <p:nvSpPr>
          <p:cNvPr id="8" name="左大括号 7"/>
          <p:cNvSpPr/>
          <p:nvPr/>
        </p:nvSpPr>
        <p:spPr>
          <a:xfrm>
            <a:off x="4032250" y="2867025"/>
            <a:ext cx="445770" cy="1972945"/>
          </a:xfrm>
          <a:prstGeom prst="leftBrace">
            <a:avLst>
              <a:gd name="adj1" fmla="val 0"/>
              <a:gd name="adj2" fmla="val 4695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8"/>
          <p:cNvSpPr txBox="1"/>
          <p:nvPr/>
        </p:nvSpPr>
        <p:spPr>
          <a:xfrm>
            <a:off x="4455160" y="2620645"/>
            <a:ext cx="1471295" cy="460375"/>
          </a:xfrm>
          <a:prstGeom prst="rect">
            <a:avLst/>
          </a:prstGeom>
          <a:noFill/>
        </p:spPr>
        <p:txBody>
          <a:bodyPr wrap="square" rtlCol="0">
            <a:spAutoFit/>
          </a:bodyPr>
          <a:lstStyle/>
          <a:p>
            <a:r>
              <a:rPr lang="zh-CN" altLang="en-US" sz="2400">
                <a:latin typeface="楷体" panose="02010609060101010101" charset="-122"/>
                <a:ea typeface="楷体" panose="02010609060101010101" charset="-122"/>
              </a:rPr>
              <a:t>盛极一时</a:t>
            </a:r>
            <a:endParaRPr lang="zh-CN" altLang="en-US" sz="2400">
              <a:latin typeface="楷体" panose="02010609060101010101" charset="-122"/>
              <a:ea typeface="楷体" panose="02010609060101010101" charset="-122"/>
            </a:endParaRPr>
          </a:p>
        </p:txBody>
      </p:sp>
      <p:sp>
        <p:nvSpPr>
          <p:cNvPr id="10" name="左大括号 9"/>
          <p:cNvSpPr/>
          <p:nvPr/>
        </p:nvSpPr>
        <p:spPr>
          <a:xfrm>
            <a:off x="5873115" y="2374265"/>
            <a:ext cx="445770" cy="953770"/>
          </a:xfrm>
          <a:prstGeom prst="lef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p:cNvSpPr txBox="1"/>
          <p:nvPr/>
        </p:nvSpPr>
        <p:spPr>
          <a:xfrm>
            <a:off x="6318885" y="2251075"/>
            <a:ext cx="1817370" cy="1198880"/>
          </a:xfrm>
          <a:prstGeom prst="rect">
            <a:avLst/>
          </a:prstGeom>
          <a:noFill/>
        </p:spPr>
        <p:txBody>
          <a:bodyPr wrap="square" rtlCol="0">
            <a:spAutoFit/>
          </a:bodyPr>
          <a:lstStyle/>
          <a:p>
            <a:r>
              <a:rPr lang="zh-CN" altLang="en-US" sz="2400">
                <a:latin typeface="楷体" panose="02010609060101010101" charset="-122"/>
                <a:ea typeface="楷体" panose="02010609060101010101" charset="-122"/>
              </a:rPr>
              <a:t>三代帝王</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高超技艺</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民族交融</a:t>
            </a:r>
            <a:endParaRPr lang="zh-CN" altLang="en-US" sz="2400">
              <a:latin typeface="楷体" panose="02010609060101010101" charset="-122"/>
              <a:ea typeface="楷体" panose="02010609060101010101" charset="-122"/>
            </a:endParaRPr>
          </a:p>
        </p:txBody>
      </p:sp>
      <p:sp>
        <p:nvSpPr>
          <p:cNvPr id="12" name="文本框 11"/>
          <p:cNvSpPr txBox="1"/>
          <p:nvPr/>
        </p:nvSpPr>
        <p:spPr>
          <a:xfrm>
            <a:off x="4455160" y="4561840"/>
            <a:ext cx="1426210" cy="460375"/>
          </a:xfrm>
          <a:prstGeom prst="rect">
            <a:avLst/>
          </a:prstGeom>
          <a:noFill/>
        </p:spPr>
        <p:txBody>
          <a:bodyPr wrap="square" rtlCol="0">
            <a:spAutoFit/>
          </a:bodyPr>
          <a:lstStyle/>
          <a:p>
            <a:r>
              <a:rPr lang="zh-CN" altLang="en-US" sz="2400">
                <a:latin typeface="楷体" panose="02010609060101010101" charset="-122"/>
                <a:ea typeface="楷体" panose="02010609060101010101" charset="-122"/>
              </a:rPr>
              <a:t>晚来难安</a:t>
            </a:r>
            <a:endParaRPr lang="zh-CN" altLang="en-US" sz="2400">
              <a:latin typeface="楷体" panose="02010609060101010101" charset="-122"/>
              <a:ea typeface="楷体" panose="02010609060101010101" charset="-122"/>
            </a:endParaRPr>
          </a:p>
        </p:txBody>
      </p:sp>
      <p:cxnSp>
        <p:nvCxnSpPr>
          <p:cNvPr id="13" name="直接连接符 12"/>
          <p:cNvCxnSpPr/>
          <p:nvPr/>
        </p:nvCxnSpPr>
        <p:spPr>
          <a:xfrm>
            <a:off x="4286885" y="3752850"/>
            <a:ext cx="1080770" cy="0"/>
          </a:xfrm>
          <a:prstGeom prst="line">
            <a:avLst/>
          </a:prstGeom>
          <a:ln w="19050" cmpd="sng">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367655" y="3522345"/>
            <a:ext cx="1456690" cy="460375"/>
          </a:xfrm>
          <a:prstGeom prst="rect">
            <a:avLst/>
          </a:prstGeom>
          <a:noFill/>
        </p:spPr>
        <p:txBody>
          <a:bodyPr wrap="square" rtlCol="0">
            <a:spAutoFit/>
          </a:bodyPr>
          <a:lstStyle/>
          <a:p>
            <a:r>
              <a:rPr lang="zh-CN" altLang="en-US" sz="2400" b="1">
                <a:solidFill>
                  <a:srgbClr val="FF0000"/>
                </a:solidFill>
                <a:latin typeface="楷体" panose="02010609060101010101" charset="-122"/>
                <a:ea typeface="楷体" panose="02010609060101010101" charset="-122"/>
              </a:rPr>
              <a:t>安史之乱</a:t>
            </a:r>
            <a:endParaRPr lang="zh-CN" altLang="en-US" sz="2400" b="1">
              <a:solidFill>
                <a:srgbClr val="FF0000"/>
              </a:solidFill>
              <a:latin typeface="楷体" panose="02010609060101010101" charset="-122"/>
              <a:ea typeface="楷体" panose="02010609060101010101" charset="-122"/>
            </a:endParaRPr>
          </a:p>
        </p:txBody>
      </p:sp>
      <p:sp>
        <p:nvSpPr>
          <p:cNvPr id="15" name="矩形 14"/>
          <p:cNvSpPr/>
          <p:nvPr/>
        </p:nvSpPr>
        <p:spPr>
          <a:xfrm>
            <a:off x="5367655" y="3502025"/>
            <a:ext cx="1456690" cy="4806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左大括号 16"/>
          <p:cNvSpPr/>
          <p:nvPr/>
        </p:nvSpPr>
        <p:spPr>
          <a:xfrm>
            <a:off x="5894705" y="4157345"/>
            <a:ext cx="445770" cy="1357630"/>
          </a:xfrm>
          <a:prstGeom prst="lef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p:cNvSpPr txBox="1"/>
          <p:nvPr/>
        </p:nvSpPr>
        <p:spPr>
          <a:xfrm>
            <a:off x="6350000" y="4051935"/>
            <a:ext cx="1546860" cy="1568450"/>
          </a:xfrm>
          <a:prstGeom prst="rect">
            <a:avLst/>
          </a:prstGeom>
          <a:noFill/>
        </p:spPr>
        <p:txBody>
          <a:bodyPr wrap="square" rtlCol="0">
            <a:spAutoFit/>
          </a:bodyPr>
          <a:lstStyle/>
          <a:p>
            <a:r>
              <a:rPr lang="zh-CN" altLang="en-US" sz="2400">
                <a:latin typeface="楷体" panose="02010609060101010101" charset="-122"/>
                <a:ea typeface="楷体" panose="02010609060101010101" charset="-122"/>
              </a:rPr>
              <a:t>蕃镇割据</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宦官专政</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朋党之争</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农民起义</a:t>
            </a:r>
            <a:endParaRPr lang="zh-CN" altLang="en-US" sz="2400">
              <a:latin typeface="楷体" panose="02010609060101010101" charset="-122"/>
              <a:ea typeface="楷体" panose="02010609060101010101" charset="-122"/>
            </a:endParaRPr>
          </a:p>
        </p:txBody>
      </p:sp>
      <p:cxnSp>
        <p:nvCxnSpPr>
          <p:cNvPr id="21" name="直接连接符 20"/>
          <p:cNvCxnSpPr/>
          <p:nvPr/>
        </p:nvCxnSpPr>
        <p:spPr>
          <a:xfrm>
            <a:off x="6816090" y="3752850"/>
            <a:ext cx="3107690" cy="6350"/>
          </a:xfrm>
          <a:prstGeom prst="line">
            <a:avLst/>
          </a:prstGeom>
          <a:ln w="19050" cmpd="sng">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2191385" y="5777865"/>
            <a:ext cx="1810385" cy="829945"/>
          </a:xfrm>
          <a:prstGeom prst="rect">
            <a:avLst/>
          </a:prstGeom>
          <a:noFill/>
        </p:spPr>
        <p:txBody>
          <a:bodyPr wrap="square" rtlCol="0">
            <a:spAutoFit/>
          </a:bodyPr>
          <a:lstStyle/>
          <a:p>
            <a:pPr algn="ctr"/>
            <a:r>
              <a:rPr lang="zh-CN" altLang="en-US" sz="2400" b="1">
                <a:solidFill>
                  <a:srgbClr val="FF0000"/>
                </a:solidFill>
                <a:latin typeface="楷体" panose="02010609060101010101" charset="-122"/>
                <a:ea typeface="楷体" panose="02010609060101010101" charset="-122"/>
                <a:cs typeface="楷体" panose="02010609060101010101" charset="-122"/>
              </a:rPr>
              <a:t>五代十国（</a:t>
            </a:r>
            <a:r>
              <a:rPr lang="en-US" altLang="zh-CN" sz="2400" b="1">
                <a:solidFill>
                  <a:srgbClr val="FF0000"/>
                </a:solidFill>
                <a:latin typeface="楷体" panose="02010609060101010101" charset="-122"/>
                <a:ea typeface="楷体" panose="02010609060101010101" charset="-122"/>
                <a:cs typeface="楷体" panose="02010609060101010101" charset="-122"/>
              </a:rPr>
              <a:t>907—979</a:t>
            </a:r>
            <a:r>
              <a:rPr lang="zh-CN" altLang="en-US" sz="2400" b="1">
                <a:solidFill>
                  <a:srgbClr val="FF0000"/>
                </a:solidFill>
                <a:latin typeface="楷体" panose="02010609060101010101" charset="-122"/>
                <a:ea typeface="楷体" panose="02010609060101010101" charset="-122"/>
                <a:cs typeface="楷体" panose="02010609060101010101" charset="-122"/>
              </a:rPr>
              <a:t>）</a:t>
            </a:r>
            <a:endParaRPr lang="zh-CN" altLang="en-US" sz="2400" b="1">
              <a:solidFill>
                <a:srgbClr val="FF0000"/>
              </a:solidFill>
              <a:latin typeface="楷体" panose="02010609060101010101" charset="-122"/>
              <a:ea typeface="楷体" panose="02010609060101010101" charset="-122"/>
              <a:cs typeface="楷体" panose="02010609060101010101" charset="-122"/>
            </a:endParaRPr>
          </a:p>
        </p:txBody>
      </p:sp>
      <p:sp>
        <p:nvSpPr>
          <p:cNvPr id="22" name="文本框 21"/>
          <p:cNvSpPr txBox="1"/>
          <p:nvPr/>
        </p:nvSpPr>
        <p:spPr>
          <a:xfrm>
            <a:off x="4478020" y="5777865"/>
            <a:ext cx="2402840" cy="829945"/>
          </a:xfrm>
          <a:prstGeom prst="rect">
            <a:avLst/>
          </a:prstGeom>
          <a:noFill/>
        </p:spPr>
        <p:txBody>
          <a:bodyPr wrap="square" rtlCol="0">
            <a:spAutoFit/>
          </a:bodyPr>
          <a:lstStyle/>
          <a:p>
            <a:r>
              <a:rPr lang="zh-CN" altLang="en-US" sz="2400">
                <a:latin typeface="楷体" panose="02010609060101010101" charset="-122"/>
                <a:ea typeface="楷体" panose="02010609060101010101" charset="-122"/>
              </a:rPr>
              <a:t>藩镇割据的延续</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分裂动荡的乱世</a:t>
            </a:r>
            <a:endParaRPr lang="zh-CN" altLang="en-US" sz="2400">
              <a:latin typeface="楷体" panose="02010609060101010101" charset="-122"/>
              <a:ea typeface="楷体" panose="02010609060101010101" charset="-122"/>
            </a:endParaRPr>
          </a:p>
        </p:txBody>
      </p:sp>
      <p:sp>
        <p:nvSpPr>
          <p:cNvPr id="23" name="左大括号 22"/>
          <p:cNvSpPr/>
          <p:nvPr/>
        </p:nvSpPr>
        <p:spPr>
          <a:xfrm>
            <a:off x="4009390" y="5861050"/>
            <a:ext cx="445770" cy="664210"/>
          </a:xfrm>
          <a:prstGeom prst="lef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文本框 23"/>
          <p:cNvSpPr txBox="1"/>
          <p:nvPr/>
        </p:nvSpPr>
        <p:spPr>
          <a:xfrm>
            <a:off x="523240" y="372745"/>
            <a:ext cx="2047875"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板书设计</a:t>
            </a:r>
            <a:endParaRPr lang="zh-CN" altLang="en-US" sz="3200">
              <a:solidFill>
                <a:schemeClr val="accent1"/>
              </a:solidFill>
              <a:latin typeface="方正粗黑宋简体" panose="02000000000000000000" charset="-122"/>
              <a:ea typeface="方正粗黑宋简体" panose="02000000000000000000" charset="-122"/>
            </a:endParaRPr>
          </a:p>
        </p:txBody>
      </p:sp>
      <p:cxnSp>
        <p:nvCxnSpPr>
          <p:cNvPr id="25" name="直接箭头连接符 24"/>
          <p:cNvCxnSpPr/>
          <p:nvPr/>
        </p:nvCxnSpPr>
        <p:spPr>
          <a:xfrm>
            <a:off x="3060065" y="1839595"/>
            <a:ext cx="13970" cy="136144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3046095" y="4258945"/>
            <a:ext cx="13970" cy="136144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9923780" y="994410"/>
            <a:ext cx="600710" cy="5516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楷体" panose="02010609060101010101" charset="-122"/>
                <a:ea typeface="楷体" panose="02010609060101010101" charset="-122"/>
                <a:sym typeface="+mn-ea"/>
              </a:rPr>
              <a:t>区域性阶段性统一趋势</a:t>
            </a:r>
            <a:endParaRPr lang="zh-CN" altLang="en-US" sz="2800" b="1">
              <a:solidFill>
                <a:schemeClr val="bg1"/>
              </a:solidFill>
              <a:latin typeface="楷体" panose="02010609060101010101" charset="-122"/>
              <a:ea typeface="楷体" panose="02010609060101010101" charset="-122"/>
              <a:sym typeface="+mn-ea"/>
            </a:endParaRPr>
          </a:p>
        </p:txBody>
      </p:sp>
      <p:sp>
        <p:nvSpPr>
          <p:cNvPr id="30" name="右大括号 29"/>
          <p:cNvSpPr/>
          <p:nvPr/>
        </p:nvSpPr>
        <p:spPr>
          <a:xfrm>
            <a:off x="8385810" y="1010920"/>
            <a:ext cx="542290" cy="2315845"/>
          </a:xfrm>
          <a:prstGeom prst="righ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文本框 30"/>
          <p:cNvSpPr txBox="1"/>
          <p:nvPr/>
        </p:nvSpPr>
        <p:spPr>
          <a:xfrm>
            <a:off x="9023350" y="1753870"/>
            <a:ext cx="824865" cy="829945"/>
          </a:xfrm>
          <a:prstGeom prst="rect">
            <a:avLst/>
          </a:prstGeom>
          <a:noFill/>
        </p:spPr>
        <p:txBody>
          <a:bodyPr wrap="square" rtlCol="0">
            <a:spAutoFit/>
          </a:bodyPr>
          <a:lstStyle/>
          <a:p>
            <a:r>
              <a:rPr lang="zh-CN" altLang="en-US" sz="2400">
                <a:latin typeface="楷体" panose="02010609060101010101" charset="-122"/>
                <a:ea typeface="楷体" panose="02010609060101010101" charset="-122"/>
              </a:rPr>
              <a:t>统一</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盛世</a:t>
            </a:r>
            <a:endParaRPr lang="zh-CN" altLang="en-US" sz="2400">
              <a:latin typeface="楷体" panose="02010609060101010101" charset="-122"/>
              <a:ea typeface="楷体" panose="02010609060101010101" charset="-122"/>
            </a:endParaRPr>
          </a:p>
        </p:txBody>
      </p:sp>
      <p:sp>
        <p:nvSpPr>
          <p:cNvPr id="32" name="右大括号 31"/>
          <p:cNvSpPr/>
          <p:nvPr/>
        </p:nvSpPr>
        <p:spPr>
          <a:xfrm>
            <a:off x="8481060" y="4157345"/>
            <a:ext cx="542290" cy="2368550"/>
          </a:xfrm>
          <a:prstGeom prst="righ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文本框 32"/>
          <p:cNvSpPr txBox="1"/>
          <p:nvPr/>
        </p:nvSpPr>
        <p:spPr>
          <a:xfrm>
            <a:off x="9037320" y="4926965"/>
            <a:ext cx="810895" cy="829945"/>
          </a:xfrm>
          <a:prstGeom prst="rect">
            <a:avLst/>
          </a:prstGeom>
          <a:noFill/>
        </p:spPr>
        <p:txBody>
          <a:bodyPr wrap="square" rtlCol="0">
            <a:spAutoFit/>
          </a:bodyPr>
          <a:lstStyle/>
          <a:p>
            <a:r>
              <a:rPr lang="zh-CN" altLang="en-US" sz="2400">
                <a:latin typeface="楷体" panose="02010609060101010101" charset="-122"/>
                <a:ea typeface="楷体" panose="02010609060101010101" charset="-122"/>
              </a:rPr>
              <a:t>动荡分裂</a:t>
            </a:r>
            <a:endParaRPr lang="zh-CN" altLang="en-US" sz="2400">
              <a:latin typeface="楷体" panose="02010609060101010101" charset="-122"/>
              <a:ea typeface="楷体" panose="02010609060101010101"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70960" y="4197985"/>
            <a:ext cx="4450080" cy="829945"/>
          </a:xfrm>
          <a:prstGeom prst="rect">
            <a:avLst/>
          </a:prstGeom>
          <a:noFill/>
        </p:spPr>
        <p:txBody>
          <a:bodyPr wrap="none" rtlCol="0" anchor="t">
            <a:spAutoFit/>
          </a:bodyPr>
          <a:lstStyle/>
          <a:p>
            <a:r>
              <a:rPr lang="zh-CN" altLang="en-US" sz="4800" noProof="0" dirty="0">
                <a:ln>
                  <a:noFill/>
                </a:ln>
                <a:solidFill>
                  <a:schemeClr val="accent6"/>
                </a:solidFill>
                <a:effectLst/>
                <a:uLnTx/>
                <a:latin typeface="方正粗黑宋简体" panose="02000000000000000000" charset="-122"/>
                <a:ea typeface="方正粗黑宋简体" panose="02000000000000000000" charset="-122"/>
                <a:cs typeface="+mn-ea"/>
                <a:sym typeface="+mn-lt"/>
              </a:rPr>
              <a:t>第壹部分：统一</a:t>
            </a:r>
            <a:endParaRPr lang="zh-CN" altLang="en-US" sz="4800" noProof="0" dirty="0">
              <a:ln>
                <a:noFill/>
              </a:ln>
              <a:solidFill>
                <a:schemeClr val="accent6"/>
              </a:solidFill>
              <a:effectLst/>
              <a:uLnTx/>
              <a:latin typeface="方正粗黑宋简体" panose="02000000000000000000" charset="-122"/>
              <a:ea typeface="方正粗黑宋简体" panose="02000000000000000000" charset="-122"/>
              <a:cs typeface="+mn-ea"/>
              <a:sym typeface="+mn-lt"/>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73a6084476cf82fc998aa0f8614d70a"/>
          <p:cNvPicPr>
            <a:picLocks noChangeAspect="1"/>
          </p:cNvPicPr>
          <p:nvPr/>
        </p:nvPicPr>
        <p:blipFill>
          <a:blip r:embed="rId1"/>
          <a:stretch>
            <a:fillRect/>
          </a:stretch>
        </p:blipFill>
        <p:spPr>
          <a:xfrm>
            <a:off x="596265" y="561340"/>
            <a:ext cx="11031855" cy="5715000"/>
          </a:xfrm>
          <a:prstGeom prst="rect">
            <a:avLst/>
          </a:prstGeom>
        </p:spPr>
      </p:pic>
      <p:sp>
        <p:nvSpPr>
          <p:cNvPr id="5" name="文本框 4"/>
          <p:cNvSpPr txBox="1"/>
          <p:nvPr/>
        </p:nvSpPr>
        <p:spPr>
          <a:xfrm>
            <a:off x="5621020" y="2689860"/>
            <a:ext cx="921385" cy="2573655"/>
          </a:xfrm>
          <a:prstGeom prst="rect">
            <a:avLst/>
          </a:prstGeom>
          <a:noFill/>
        </p:spPr>
        <p:txBody>
          <a:bodyPr vert="eaVert" wrap="square" rtlCol="0">
            <a:spAutoFit/>
          </a:bodyPr>
          <a:lstStyle/>
          <a:p>
            <a:r>
              <a:rPr lang="zh-CN" altLang="en-US" sz="4800">
                <a:solidFill>
                  <a:schemeClr val="accent1"/>
                </a:solidFill>
                <a:latin typeface="方正粗黑宋简体" panose="02000000000000000000" charset="-122"/>
                <a:ea typeface="方正粗黑宋简体" panose="02000000000000000000" charset="-122"/>
              </a:rPr>
              <a:t>感谢欣赏</a:t>
            </a:r>
            <a:endParaRPr lang="zh-CN" altLang="en-US" sz="4800">
              <a:solidFill>
                <a:schemeClr val="accent1"/>
              </a:solidFill>
              <a:latin typeface="方正粗黑宋简体" panose="02000000000000000000" charset="-122"/>
              <a:ea typeface="方正粗黑宋简体" panose="02000000000000000000" charset="-122"/>
            </a:endParaRPr>
          </a:p>
        </p:txBody>
      </p:sp>
      <p:pic>
        <p:nvPicPr>
          <p:cNvPr id="4" name="图片 3"/>
          <p:cNvPicPr>
            <a:picLocks noChangeAspect="1"/>
          </p:cNvPicPr>
          <p:nvPr/>
        </p:nvPicPr>
        <p:blipFill>
          <a:blip r:embed="rId2"/>
          <a:stretch>
            <a:fillRect/>
          </a:stretch>
        </p:blipFill>
        <p:spPr>
          <a:xfrm>
            <a:off x="4357580" y="1095202"/>
            <a:ext cx="3054361" cy="530398"/>
          </a:xfrm>
          <a:prstGeom prst="rect">
            <a:avLst/>
          </a:prstGeom>
        </p:spPr>
      </p:pic>
      <p:sp>
        <p:nvSpPr>
          <p:cNvPr id="2" name="矩形 1"/>
          <p:cNvSpPr/>
          <p:nvPr/>
        </p:nvSpPr>
        <p:spPr>
          <a:xfrm>
            <a:off x="4828126" y="5393466"/>
            <a:ext cx="2858475" cy="369332"/>
          </a:xfrm>
          <a:prstGeom prst="rect">
            <a:avLst/>
          </a:prstGeom>
        </p:spPr>
        <p:txBody>
          <a:bodyPr wrap="none">
            <a:spAutoFit/>
          </a:bodyPr>
          <a:lstStyle/>
          <a:p>
            <a:r>
              <a:rPr lang="zh-CN" altLang="en-US" b="1" dirty="0">
                <a:latin typeface="楷体" panose="02010609060101010101" charset="-122"/>
                <a:ea typeface="楷体" panose="02010609060101010101" charset="-122"/>
                <a:cs typeface="楷体" panose="02010609060101010101" charset="-122"/>
              </a:rPr>
              <a:t>指导教师：关娴娴 杨晓军</a:t>
            </a:r>
            <a:endParaRPr lang="zh-CN" altLang="en-US" b="1" dirty="0">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13080" y="434340"/>
            <a:ext cx="6685280" cy="583565"/>
          </a:xfrm>
          <a:prstGeom prst="rect">
            <a:avLst/>
          </a:prstGeom>
          <a:noFill/>
        </p:spPr>
        <p:txBody>
          <a:bodyPr wrap="none" rtlCol="0" anchor="t">
            <a:spAutoFit/>
          </a:bodyPr>
          <a:lstStyle/>
          <a:p>
            <a:pPr algn="l"/>
            <a:r>
              <a:rPr lang="zh-CN" altLang="en-US" sz="3200">
                <a:solidFill>
                  <a:schemeClr val="accent1"/>
                </a:solidFill>
                <a:latin typeface="方正粗黑宋简体" panose="02000000000000000000" charset="-122"/>
                <a:ea typeface="方正粗黑宋简体" panose="02000000000000000000" charset="-122"/>
                <a:cs typeface="方正粗黑宋简体" panose="02000000000000000000" charset="-122"/>
                <a:sym typeface="+mn-ea"/>
              </a:rPr>
              <a:t>一、魏晋南北朝的结束与隋朝的建立</a:t>
            </a:r>
            <a:endParaRPr lang="zh-CN" altLang="en-US" sz="3200" dirty="0">
              <a:solidFill>
                <a:schemeClr val="accent1"/>
              </a:solidFill>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8194" name="Picture 3" descr="隋朝疆域图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907415" y="3950335"/>
            <a:ext cx="3836035" cy="258953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custDataLst>
              <p:tags r:id="rId3"/>
            </p:custDataLst>
          </p:nvPr>
        </p:nvPicPr>
        <p:blipFill>
          <a:blip r:embed="rId4"/>
          <a:srcRect b="5563"/>
          <a:stretch>
            <a:fillRect/>
          </a:stretch>
        </p:blipFill>
        <p:spPr>
          <a:xfrm>
            <a:off x="906780" y="1287780"/>
            <a:ext cx="3836670" cy="2662555"/>
          </a:xfrm>
          <a:prstGeom prst="rect">
            <a:avLst/>
          </a:prstGeom>
        </p:spPr>
      </p:pic>
      <p:sp>
        <p:nvSpPr>
          <p:cNvPr id="3" name="文本框 2"/>
          <p:cNvSpPr txBox="1"/>
          <p:nvPr/>
        </p:nvSpPr>
        <p:spPr>
          <a:xfrm>
            <a:off x="5455285" y="1287780"/>
            <a:ext cx="5767070" cy="1383665"/>
          </a:xfrm>
          <a:prstGeom prst="rect">
            <a:avLst/>
          </a:prstGeom>
          <a:noFill/>
        </p:spPr>
        <p:txBody>
          <a:bodyPr wrap="square" rtlCol="0">
            <a:spAutoFit/>
          </a:bodyPr>
          <a:lstStyle/>
          <a:p>
            <a:r>
              <a:rPr lang="zh-CN" altLang="en-US" sz="2400" b="1">
                <a:latin typeface="楷体" panose="02010609060101010101" charset="-122"/>
                <a:ea typeface="楷体" panose="02010609060101010101" charset="-122"/>
              </a:rPr>
              <a:t>杨隋代周，结束分裂：</a:t>
            </a:r>
            <a:endParaRPr lang="zh-CN" altLang="en-US" sz="2400" b="1">
              <a:latin typeface="楷体" panose="02010609060101010101" charset="-122"/>
              <a:ea typeface="楷体" panose="02010609060101010101" charset="-122"/>
            </a:endParaRPr>
          </a:p>
          <a:p>
            <a:r>
              <a:rPr lang="en-US" altLang="zh-CN" sz="2000">
                <a:latin typeface="楷体" panose="02010609060101010101" charset="-122"/>
                <a:ea typeface="楷体" panose="02010609060101010101" charset="-122"/>
                <a:cs typeface="楷体" panose="02010609060101010101" charset="-122"/>
                <a:sym typeface="+mn-ea"/>
              </a:rPr>
              <a:t>581</a:t>
            </a:r>
            <a:r>
              <a:rPr lang="zh-CN" altLang="en-US" sz="2000">
                <a:latin typeface="楷体" panose="02010609060101010101" charset="-122"/>
                <a:ea typeface="楷体" panose="02010609060101010101" charset="-122"/>
                <a:cs typeface="楷体" panose="02010609060101010101" charset="-122"/>
                <a:sym typeface="+mn-ea"/>
              </a:rPr>
              <a:t>年，北周外戚杨坚代周称帝，改国号为隋，定都长安，是为</a:t>
            </a: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隋文帝</a:t>
            </a:r>
            <a:r>
              <a:rPr lang="zh-CN" altLang="en-US" sz="2000">
                <a:latin typeface="楷体" panose="02010609060101010101" charset="-122"/>
                <a:ea typeface="楷体" panose="02010609060101010101" charset="-122"/>
                <a:cs typeface="楷体" panose="02010609060101010101" charset="-122"/>
                <a:sym typeface="+mn-ea"/>
              </a:rPr>
              <a:t>。</a:t>
            </a:r>
            <a:r>
              <a:rPr lang="en-US" altLang="zh-CN" sz="2000">
                <a:latin typeface="楷体" panose="02010609060101010101" charset="-122"/>
                <a:ea typeface="楷体" panose="02010609060101010101" charset="-122"/>
                <a:cs typeface="楷体" panose="02010609060101010101" charset="-122"/>
                <a:sym typeface="+mn-ea"/>
              </a:rPr>
              <a:t>589</a:t>
            </a:r>
            <a:r>
              <a:rPr lang="zh-CN" altLang="en-US" sz="2000">
                <a:latin typeface="楷体" panose="02010609060101010101" charset="-122"/>
                <a:ea typeface="楷体" panose="02010609060101010101" charset="-122"/>
                <a:cs typeface="楷体" panose="02010609060101010101" charset="-122"/>
                <a:sym typeface="+mn-ea"/>
              </a:rPr>
              <a:t>年，隋文帝次子杨广率军灭陈，结束了南北朝分裂的局面。</a:t>
            </a:r>
            <a:endParaRPr lang="zh-CN" altLang="en-US" sz="2000">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5455285" y="2760345"/>
            <a:ext cx="5767705" cy="1999615"/>
          </a:xfrm>
          <a:prstGeom prst="rect">
            <a:avLst/>
          </a:prstGeom>
          <a:noFill/>
        </p:spPr>
        <p:txBody>
          <a:bodyPr wrap="square" rtlCol="0" anchor="t">
            <a:spAutoFit/>
          </a:bodyPr>
          <a:lstStyle/>
          <a:p>
            <a:pPr indent="0" fontAlgn="auto">
              <a:buNone/>
            </a:pP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符合趋势，意义重大：</a:t>
            </a:r>
            <a:endParaRPr lang="zh-CN" altLang="en-US" sz="2400" b="1">
              <a:solidFill>
                <a:schemeClr val="tx1"/>
              </a:solidFill>
              <a:latin typeface="楷体" panose="02010609060101010101" charset="-122"/>
              <a:ea typeface="楷体" panose="02010609060101010101" charset="-122"/>
              <a:cs typeface="楷体" panose="02010609060101010101" charset="-122"/>
              <a:sym typeface="+mn-ea"/>
            </a:endParaRPr>
          </a:p>
          <a:p>
            <a:pPr indent="0" fontAlgn="auto">
              <a:buNone/>
            </a:pP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隋的统一，顺应了历史发展的潮流，符合广大人民的愿望：</a:t>
            </a:r>
            <a:r>
              <a:rPr lang="zh-CN" altLang="en-US" sz="2000">
                <a:latin typeface="楷体" panose="02010609060101010101" charset="-122"/>
                <a:ea typeface="楷体" panose="02010609060101010101" charset="-122"/>
                <a:cs typeface="楷体" panose="02010609060101010101" charset="-122"/>
                <a:sym typeface="+mn-ea"/>
              </a:rPr>
              <a:t>它结束了将近三个世纪的混乱局面，使社会发展步入正轨，促进了南北经济文化交流，为社会生产力发展创造了条件，为唐朝的强大和发展奠定了基础。</a:t>
            </a:r>
            <a:endParaRPr lang="zh-CN" altLang="en-US" sz="2000">
              <a:latin typeface="楷体" panose="02010609060101010101" charset="-122"/>
              <a:ea typeface="楷体" panose="02010609060101010101" charset="-122"/>
              <a:cs typeface="楷体" panose="02010609060101010101" charset="-122"/>
              <a:sym typeface="+mn-ea"/>
            </a:endParaRPr>
          </a:p>
        </p:txBody>
      </p:sp>
      <p:sp>
        <p:nvSpPr>
          <p:cNvPr id="7" name="文本框 6"/>
          <p:cNvSpPr txBox="1"/>
          <p:nvPr/>
        </p:nvSpPr>
        <p:spPr>
          <a:xfrm>
            <a:off x="5455285" y="4848225"/>
            <a:ext cx="5767070" cy="1691640"/>
          </a:xfrm>
          <a:prstGeom prst="rect">
            <a:avLst/>
          </a:prstGeom>
          <a:noFill/>
        </p:spPr>
        <p:txBody>
          <a:bodyPr wrap="square" rtlCol="0" anchor="t">
            <a:spAutoFit/>
          </a:bodyPr>
          <a:lstStyle/>
          <a:p>
            <a:r>
              <a:rPr lang="zh-CN" altLang="en-US" sz="2400" b="1">
                <a:latin typeface="楷体" panose="02010609060101010101" charset="-122"/>
                <a:ea typeface="楷体" panose="02010609060101010101" charset="-122"/>
                <a:cs typeface="楷体" panose="02010609060101010101" charset="-122"/>
                <a:sym typeface="+mn-ea"/>
              </a:rPr>
              <a:t>开皇之治，瑕不掩瑜：</a:t>
            </a:r>
            <a:endParaRPr lang="zh-CN" altLang="en-US" sz="2400" b="1">
              <a:latin typeface="楷体" panose="02010609060101010101" charset="-122"/>
              <a:ea typeface="楷体" panose="02010609060101010101" charset="-122"/>
              <a:cs typeface="楷体" panose="02010609060101010101" charset="-122"/>
              <a:sym typeface="+mn-ea"/>
            </a:endParaRPr>
          </a:p>
          <a:p>
            <a:r>
              <a:rPr lang="zh-CN" altLang="en-US" sz="2000">
                <a:latin typeface="楷体" panose="02010609060101010101" charset="-122"/>
                <a:ea typeface="楷体" panose="02010609060101010101" charset="-122"/>
                <a:cs typeface="楷体" panose="02010609060101010101" charset="-122"/>
                <a:sym typeface="+mn-ea"/>
              </a:rPr>
              <a:t>隋文帝励精图治，锐意改革，厉行勤俭，广设粮仓，在他治下隋朝国富民强，史称</a:t>
            </a:r>
            <a:r>
              <a:rPr lang="en-US" altLang="zh-CN" sz="2000" b="1">
                <a:solidFill>
                  <a:srgbClr val="FF0000"/>
                </a:solidFill>
                <a:latin typeface="楷体" panose="02010609060101010101" charset="-122"/>
                <a:ea typeface="楷体" panose="02010609060101010101" charset="-122"/>
                <a:cs typeface="楷体" panose="02010609060101010101" charset="-122"/>
                <a:sym typeface="+mn-ea"/>
              </a:rPr>
              <a:t>“</a:t>
            </a: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开皇之治</a:t>
            </a:r>
            <a:r>
              <a:rPr lang="en-US" altLang="zh-CN" sz="2000" b="1">
                <a:solidFill>
                  <a:srgbClr val="FF0000"/>
                </a:solidFill>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，然隋文帝</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天性沉猜</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逮于暮年，持法尤峻，喜怒不常，过于杀戮</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a:t>
            </a:r>
            <a:endParaRPr lang="zh-CN" altLang="en-US" sz="20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lum bright="-12000" contrast="42000"/>
          </a:blip>
          <a:srcRect t="3070" b="4350"/>
          <a:stretch>
            <a:fillRect/>
          </a:stretch>
        </p:blipFill>
        <p:spPr>
          <a:xfrm>
            <a:off x="747395" y="1043305"/>
            <a:ext cx="3573145" cy="4785360"/>
          </a:xfrm>
          <a:prstGeom prst="rect">
            <a:avLst/>
          </a:prstGeom>
          <a:ln>
            <a:solidFill>
              <a:schemeClr val="tx1"/>
            </a:solidFill>
          </a:ln>
        </p:spPr>
      </p:pic>
      <p:sp>
        <p:nvSpPr>
          <p:cNvPr id="7" name="文本框 6"/>
          <p:cNvSpPr txBox="1"/>
          <p:nvPr/>
        </p:nvSpPr>
        <p:spPr>
          <a:xfrm>
            <a:off x="436880" y="351790"/>
            <a:ext cx="6311900" cy="583565"/>
          </a:xfrm>
          <a:prstGeom prst="rect">
            <a:avLst/>
          </a:prstGeom>
          <a:noFill/>
        </p:spPr>
        <p:txBody>
          <a:bodyPr wrap="square" rtlCol="0" anchor="t">
            <a:spAutoFit/>
          </a:bodyPr>
          <a:lstStyle/>
          <a:p>
            <a:r>
              <a:rPr lang="zh-CN" altLang="en-US" sz="3200">
                <a:solidFill>
                  <a:schemeClr val="accent1"/>
                </a:solidFill>
                <a:latin typeface="方正粗黑宋简体" panose="02000000000000000000" charset="-122"/>
                <a:ea typeface="方正粗黑宋简体" panose="02000000000000000000" charset="-122"/>
                <a:sym typeface="+mn-ea"/>
              </a:rPr>
              <a:t>二、隋炀帝的统治与隋帝国的灭亡</a:t>
            </a:r>
            <a:endParaRPr lang="zh-CN" altLang="en-US" sz="3200">
              <a:solidFill>
                <a:schemeClr val="accent1"/>
              </a:solidFill>
              <a:latin typeface="方正粗黑宋简体" panose="02000000000000000000" charset="-122"/>
              <a:ea typeface="方正粗黑宋简体" panose="02000000000000000000" charset="-122"/>
              <a:sym typeface="+mn-ea"/>
            </a:endParaRPr>
          </a:p>
        </p:txBody>
      </p:sp>
      <p:graphicFrame>
        <p:nvGraphicFramePr>
          <p:cNvPr id="30" name="表格 29"/>
          <p:cNvGraphicFramePr/>
          <p:nvPr>
            <p:custDataLst>
              <p:tags r:id="rId2"/>
            </p:custDataLst>
          </p:nvPr>
        </p:nvGraphicFramePr>
        <p:xfrm>
          <a:off x="5002530" y="1029970"/>
          <a:ext cx="4362450" cy="4785360"/>
        </p:xfrm>
        <a:graphic>
          <a:graphicData uri="http://schemas.openxmlformats.org/drawingml/2006/table">
            <a:tbl>
              <a:tblPr firstRow="1" bandRow="1">
                <a:tableStyleId>{5940675A-B579-460E-94D1-54222C63F5DA}</a:tableStyleId>
              </a:tblPr>
              <a:tblGrid>
                <a:gridCol w="1614170"/>
                <a:gridCol w="2748280"/>
              </a:tblGrid>
              <a:tr h="365760">
                <a:tc rowSpan="3">
                  <a:txBody>
                    <a:bodyPr/>
                    <a:lstStyle/>
                    <a:p>
                      <a:pPr algn="ctr">
                        <a:buNone/>
                      </a:pPr>
                      <a:endParaRPr lang="zh-CN" altLang="en-US" sz="2000" b="1">
                        <a:solidFill>
                          <a:schemeClr val="tx1"/>
                        </a:solidFill>
                        <a:latin typeface="楷体" panose="02010609060101010101" charset="-122"/>
                        <a:ea typeface="楷体" panose="02010609060101010101" charset="-122"/>
                      </a:endParaRPr>
                    </a:p>
                    <a:p>
                      <a:pPr algn="ctr">
                        <a:buNone/>
                      </a:pPr>
                      <a:r>
                        <a:rPr lang="zh-CN" altLang="en-US" sz="2000" b="1">
                          <a:solidFill>
                            <a:schemeClr val="tx1"/>
                          </a:solidFill>
                          <a:latin typeface="楷体" panose="02010609060101010101" charset="-122"/>
                          <a:ea typeface="楷体" panose="02010609060101010101" charset="-122"/>
                        </a:rPr>
                        <a:t>政治</a:t>
                      </a:r>
                      <a:endParaRPr lang="zh-CN" altLang="en-US" sz="2000" b="1">
                        <a:solidFill>
                          <a:schemeClr val="tx1"/>
                        </a:solidFill>
                        <a:latin typeface="楷体" panose="02010609060101010101" charset="-122"/>
                        <a:ea typeface="楷体" panose="02010609060101010101" charset="-122"/>
                      </a:endParaRPr>
                    </a:p>
                  </a:txBody>
                  <a:tcPr/>
                </a:tc>
                <a:tc>
                  <a:txBody>
                    <a:bodyPr/>
                    <a:lstStyle/>
                    <a:p>
                      <a:pPr>
                        <a:buNone/>
                      </a:pPr>
                      <a:r>
                        <a:rPr lang="zh-CN" altLang="en-US" sz="1800" b="1">
                          <a:latin typeface="楷体" panose="02010609060101010101" charset="-122"/>
                          <a:ea typeface="楷体" panose="02010609060101010101" charset="-122"/>
                        </a:rPr>
                        <a:t>改革官制</a:t>
                      </a:r>
                      <a:endParaRPr lang="zh-CN" altLang="en-US" sz="1800" b="1">
                        <a:latin typeface="楷体" panose="02010609060101010101" charset="-122"/>
                        <a:ea typeface="楷体" panose="02010609060101010101" charset="-122"/>
                      </a:endParaRPr>
                    </a:p>
                  </a:txBody>
                  <a:tcPr/>
                </a:tc>
              </a:tr>
              <a:tr h="365760">
                <a:tc vMerge="1">
                  <a:tcPr/>
                </a:tc>
                <a:tc>
                  <a:txBody>
                    <a:bodyPr/>
                    <a:lstStyle/>
                    <a:p>
                      <a:pPr>
                        <a:buNone/>
                      </a:pPr>
                      <a:r>
                        <a:rPr lang="zh-CN" altLang="en-US" sz="1800" b="1">
                          <a:latin typeface="楷体" panose="02010609060101010101" charset="-122"/>
                          <a:ea typeface="楷体" panose="02010609060101010101" charset="-122"/>
                        </a:rPr>
                        <a:t>颁大业律</a:t>
                      </a:r>
                      <a:endParaRPr lang="zh-CN" altLang="en-US" sz="1800" b="1">
                        <a:latin typeface="楷体" panose="02010609060101010101" charset="-122"/>
                        <a:ea typeface="楷体" panose="02010609060101010101" charset="-122"/>
                      </a:endParaRPr>
                    </a:p>
                  </a:txBody>
                  <a:tcPr/>
                </a:tc>
              </a:tr>
              <a:tr h="365760">
                <a:tc vMerge="1">
                  <a:tcPr/>
                </a:tc>
                <a:tc>
                  <a:txBody>
                    <a:bodyPr/>
                    <a:lstStyle/>
                    <a:p>
                      <a:pPr>
                        <a:buNone/>
                      </a:pPr>
                      <a:r>
                        <a:rPr lang="zh-CN" altLang="en-US" sz="1800" b="1">
                          <a:latin typeface="楷体" panose="02010609060101010101" charset="-122"/>
                          <a:ea typeface="楷体" panose="02010609060101010101" charset="-122"/>
                        </a:rPr>
                        <a:t>迁都洛阳</a:t>
                      </a:r>
                      <a:endParaRPr lang="zh-CN" altLang="en-US" sz="1800" b="1">
                        <a:latin typeface="楷体" panose="02010609060101010101" charset="-122"/>
                        <a:ea typeface="楷体" panose="02010609060101010101" charset="-122"/>
                      </a:endParaRPr>
                    </a:p>
                  </a:txBody>
                  <a:tcPr/>
                </a:tc>
              </a:tr>
              <a:tr h="365760">
                <a:tc rowSpan="5">
                  <a:txBody>
                    <a:bodyPr/>
                    <a:lstStyle/>
                    <a:p>
                      <a:pPr algn="ctr">
                        <a:buNone/>
                      </a:pPr>
                      <a:endParaRPr lang="zh-CN" altLang="en-US" sz="2000" b="1">
                        <a:latin typeface="楷体" panose="02010609060101010101" charset="-122"/>
                        <a:ea typeface="楷体" panose="02010609060101010101" charset="-122"/>
                      </a:endParaRPr>
                    </a:p>
                    <a:p>
                      <a:pPr algn="ctr">
                        <a:buNone/>
                      </a:pPr>
                      <a:endParaRPr lang="zh-CN" altLang="en-US" sz="2000" b="1">
                        <a:latin typeface="楷体" panose="02010609060101010101" charset="-122"/>
                        <a:ea typeface="楷体" panose="02010609060101010101" charset="-122"/>
                      </a:endParaRPr>
                    </a:p>
                    <a:p>
                      <a:pPr algn="ctr">
                        <a:buNone/>
                      </a:pPr>
                      <a:r>
                        <a:rPr lang="zh-CN" altLang="en-US" sz="2000" b="1">
                          <a:latin typeface="楷体" panose="02010609060101010101" charset="-122"/>
                          <a:ea typeface="楷体" panose="02010609060101010101" charset="-122"/>
                        </a:rPr>
                        <a:t>军事</a:t>
                      </a:r>
                      <a:endParaRPr lang="zh-CN" altLang="en-US" sz="2000" b="1">
                        <a:latin typeface="楷体" panose="02010609060101010101" charset="-122"/>
                        <a:ea typeface="楷体" panose="02010609060101010101" charset="-122"/>
                      </a:endParaRPr>
                    </a:p>
                  </a:txBody>
                  <a:tcPr/>
                </a:tc>
                <a:tc>
                  <a:txBody>
                    <a:bodyPr/>
                    <a:lstStyle/>
                    <a:p>
                      <a:pPr>
                        <a:buNone/>
                      </a:pPr>
                      <a:r>
                        <a:rPr lang="zh-CN" altLang="en-US" sz="1800" b="1">
                          <a:latin typeface="楷体" panose="02010609060101010101" charset="-122"/>
                          <a:ea typeface="楷体" panose="02010609060101010101" charset="-122"/>
                        </a:rPr>
                        <a:t>攻灭吐谷浑</a:t>
                      </a:r>
                      <a:endParaRPr lang="zh-CN" altLang="en-US" sz="1800" b="1">
                        <a:latin typeface="楷体" panose="02010609060101010101" charset="-122"/>
                        <a:ea typeface="楷体" panose="02010609060101010101" charset="-122"/>
                      </a:endParaRPr>
                    </a:p>
                  </a:txBody>
                  <a:tcPr/>
                </a:tc>
              </a:tr>
              <a:tr h="365760">
                <a:tc vMerge="1">
                  <a:tcPr/>
                </a:tc>
                <a:tc>
                  <a:txBody>
                    <a:bodyPr/>
                    <a:lstStyle/>
                    <a:p>
                      <a:pPr>
                        <a:buNone/>
                      </a:pPr>
                      <a:r>
                        <a:rPr lang="zh-CN" altLang="en-US" sz="1800" b="1">
                          <a:latin typeface="楷体" panose="02010609060101010101" charset="-122"/>
                          <a:ea typeface="楷体" panose="02010609060101010101" charset="-122"/>
                        </a:rPr>
                        <a:t>征讨占城</a:t>
                      </a:r>
                      <a:endParaRPr lang="zh-CN" altLang="en-US" sz="1800" b="1">
                        <a:latin typeface="楷体" panose="02010609060101010101" charset="-122"/>
                        <a:ea typeface="楷体" panose="02010609060101010101" charset="-122"/>
                      </a:endParaRPr>
                    </a:p>
                  </a:txBody>
                  <a:tcPr/>
                </a:tc>
              </a:tr>
              <a:tr h="365760">
                <a:tc vMerge="1">
                  <a:tcPr/>
                </a:tc>
                <a:tc>
                  <a:txBody>
                    <a:bodyPr/>
                    <a:lstStyle/>
                    <a:p>
                      <a:pPr>
                        <a:buNone/>
                      </a:pPr>
                      <a:r>
                        <a:rPr lang="zh-CN" altLang="en-US" sz="1800" b="1">
                          <a:latin typeface="楷体" panose="02010609060101010101" charset="-122"/>
                          <a:ea typeface="楷体" panose="02010609060101010101" charset="-122"/>
                        </a:rPr>
                        <a:t>征讨契丹，大宴突厥</a:t>
                      </a:r>
                      <a:endParaRPr lang="zh-CN" altLang="en-US" sz="1800" b="1">
                        <a:latin typeface="楷体" panose="02010609060101010101" charset="-122"/>
                        <a:ea typeface="楷体" panose="02010609060101010101" charset="-122"/>
                      </a:endParaRPr>
                    </a:p>
                  </a:txBody>
                  <a:tcPr/>
                </a:tc>
              </a:tr>
              <a:tr h="365760">
                <a:tc vMerge="1">
                  <a:tcPr/>
                </a:tc>
                <a:tc>
                  <a:txBody>
                    <a:bodyPr/>
                    <a:lstStyle/>
                    <a:p>
                      <a:pPr>
                        <a:buNone/>
                      </a:pPr>
                      <a:r>
                        <a:rPr lang="zh-CN" altLang="en-US" sz="1800" b="1">
                          <a:latin typeface="楷体" panose="02010609060101010101" charset="-122"/>
                          <a:ea typeface="楷体" panose="02010609060101010101" charset="-122"/>
                        </a:rPr>
                        <a:t>征讨流求</a:t>
                      </a:r>
                      <a:endParaRPr lang="zh-CN" altLang="en-US" sz="1800" b="1">
                        <a:latin typeface="楷体" panose="02010609060101010101" charset="-122"/>
                        <a:ea typeface="楷体" panose="02010609060101010101" charset="-122"/>
                      </a:endParaRPr>
                    </a:p>
                  </a:txBody>
                  <a:tcPr/>
                </a:tc>
              </a:tr>
              <a:tr h="365760">
                <a:tc vMerge="1">
                  <a:tcPr/>
                </a:tc>
                <a:tc>
                  <a:txBody>
                    <a:bodyPr/>
                    <a:lstStyle/>
                    <a:p>
                      <a:pPr>
                        <a:buNone/>
                      </a:pPr>
                      <a:r>
                        <a:rPr lang="zh-CN" altLang="en-US" sz="1800" b="1">
                          <a:latin typeface="楷体" panose="02010609060101010101" charset="-122"/>
                          <a:ea typeface="楷体" panose="02010609060101010101" charset="-122"/>
                        </a:rPr>
                        <a:t>三征高句丽</a:t>
                      </a:r>
                      <a:endParaRPr lang="zh-CN" altLang="en-US" sz="1800" b="1">
                        <a:latin typeface="楷体" panose="02010609060101010101" charset="-122"/>
                        <a:ea typeface="楷体" panose="02010609060101010101" charset="-122"/>
                      </a:endParaRPr>
                    </a:p>
                  </a:txBody>
                  <a:tcPr/>
                </a:tc>
              </a:tr>
              <a:tr h="396240">
                <a:tc>
                  <a:txBody>
                    <a:bodyPr/>
                    <a:lstStyle/>
                    <a:p>
                      <a:pPr algn="ctr">
                        <a:buNone/>
                      </a:pPr>
                      <a:r>
                        <a:rPr lang="zh-CN" altLang="en-US" sz="2000" b="1">
                          <a:latin typeface="楷体" panose="02010609060101010101" charset="-122"/>
                          <a:ea typeface="楷体" panose="02010609060101010101" charset="-122"/>
                        </a:rPr>
                        <a:t>经济</a:t>
                      </a:r>
                      <a:endParaRPr lang="zh-CN" altLang="en-US" sz="2000" b="1">
                        <a:latin typeface="楷体" panose="02010609060101010101" charset="-122"/>
                        <a:ea typeface="楷体" panose="02010609060101010101" charset="-122"/>
                      </a:endParaRPr>
                    </a:p>
                  </a:txBody>
                  <a:tcPr/>
                </a:tc>
                <a:tc>
                  <a:txBody>
                    <a:bodyPr/>
                    <a:lstStyle/>
                    <a:p>
                      <a:pPr>
                        <a:buNone/>
                      </a:pPr>
                      <a:r>
                        <a:rPr lang="zh-CN" altLang="en-US" sz="1800" b="1">
                          <a:latin typeface="楷体" panose="02010609060101010101" charset="-122"/>
                          <a:ea typeface="楷体" panose="02010609060101010101" charset="-122"/>
                        </a:rPr>
                        <a:t>开凿大运河</a:t>
                      </a:r>
                      <a:endParaRPr lang="zh-CN" altLang="en-US" sz="1800" b="1">
                        <a:latin typeface="楷体" panose="02010609060101010101" charset="-122"/>
                        <a:ea typeface="楷体" panose="02010609060101010101" charset="-122"/>
                      </a:endParaRPr>
                    </a:p>
                  </a:txBody>
                  <a:tcPr/>
                </a:tc>
              </a:tr>
              <a:tr h="365760">
                <a:tc rowSpan="2">
                  <a:txBody>
                    <a:bodyPr/>
                    <a:lstStyle/>
                    <a:p>
                      <a:pPr algn="ctr">
                        <a:buNone/>
                      </a:pPr>
                      <a:endParaRPr lang="zh-CN" altLang="en-US" sz="2000" b="1">
                        <a:latin typeface="楷体" panose="02010609060101010101" charset="-122"/>
                        <a:ea typeface="楷体" panose="02010609060101010101" charset="-122"/>
                      </a:endParaRPr>
                    </a:p>
                  </a:txBody>
                  <a:tcPr/>
                </a:tc>
                <a:tc>
                  <a:txBody>
                    <a:bodyPr/>
                    <a:lstStyle/>
                    <a:p>
                      <a:pPr>
                        <a:buNone/>
                      </a:pPr>
                      <a:r>
                        <a:rPr lang="zh-CN" altLang="en-US" sz="1800" b="1">
                          <a:latin typeface="楷体" panose="02010609060101010101" charset="-122"/>
                          <a:ea typeface="楷体" panose="02010609060101010101" charset="-122"/>
                        </a:rPr>
                        <a:t>科举进士科</a:t>
                      </a:r>
                      <a:endParaRPr lang="zh-CN" altLang="en-US" sz="1800" b="1">
                        <a:latin typeface="楷体" panose="02010609060101010101" charset="-122"/>
                        <a:ea typeface="楷体" panose="02010609060101010101" charset="-122"/>
                      </a:endParaRPr>
                    </a:p>
                  </a:txBody>
                  <a:tcPr/>
                </a:tc>
              </a:tr>
              <a:tr h="365760">
                <a:tc vMerge="1">
                  <a:tcPr/>
                </a:tc>
                <a:tc>
                  <a:txBody>
                    <a:bodyPr/>
                    <a:lstStyle/>
                    <a:p>
                      <a:pPr>
                        <a:buNone/>
                      </a:pPr>
                      <a:r>
                        <a:rPr lang="zh-CN" altLang="en-US" sz="1800" b="1">
                          <a:latin typeface="楷体" panose="02010609060101010101" charset="-122"/>
                          <a:ea typeface="楷体" panose="02010609060101010101" charset="-122"/>
                        </a:rPr>
                        <a:t>藏书事业</a:t>
                      </a:r>
                      <a:endParaRPr lang="zh-CN" altLang="en-US" sz="1800" b="1">
                        <a:latin typeface="楷体" panose="02010609060101010101" charset="-122"/>
                        <a:ea typeface="楷体" panose="02010609060101010101" charset="-122"/>
                      </a:endParaRPr>
                    </a:p>
                  </a:txBody>
                  <a:tcPr/>
                </a:tc>
              </a:tr>
              <a:tr h="365760">
                <a:tc rowSpan="2">
                  <a:txBody>
                    <a:bodyPr/>
                    <a:lstStyle/>
                    <a:p>
                      <a:pPr>
                        <a:buNone/>
                      </a:pPr>
                      <a:endParaRPr lang="zh-CN" altLang="en-US"/>
                    </a:p>
                  </a:txBody>
                  <a:tcPr/>
                </a:tc>
                <a:tc>
                  <a:txBody>
                    <a:bodyPr/>
                    <a:lstStyle/>
                    <a:p>
                      <a:pPr>
                        <a:buNone/>
                      </a:pPr>
                      <a:r>
                        <a:rPr lang="zh-CN" altLang="en-US" sz="1800" b="1">
                          <a:latin typeface="楷体" panose="02010609060101010101" charset="-122"/>
                          <a:ea typeface="楷体" panose="02010609060101010101" charset="-122"/>
                        </a:rPr>
                        <a:t>巡视西域各国</a:t>
                      </a:r>
                      <a:endParaRPr lang="zh-CN" altLang="en-US" sz="1800" b="1">
                        <a:latin typeface="楷体" panose="02010609060101010101" charset="-122"/>
                        <a:ea typeface="楷体" panose="02010609060101010101" charset="-122"/>
                      </a:endParaRPr>
                    </a:p>
                  </a:txBody>
                  <a:tcPr/>
                </a:tc>
              </a:tr>
              <a:tr h="365760">
                <a:tc vMerge="1">
                  <a:tcPr/>
                </a:tc>
                <a:tc>
                  <a:txBody>
                    <a:bodyPr/>
                    <a:lstStyle/>
                    <a:p>
                      <a:pPr>
                        <a:buNone/>
                      </a:pPr>
                      <a:r>
                        <a:rPr lang="zh-CN" altLang="en-US" sz="1800" b="1">
                          <a:latin typeface="楷体" panose="02010609060101010101" charset="-122"/>
                          <a:ea typeface="楷体" panose="02010609060101010101" charset="-122"/>
                        </a:rPr>
                        <a:t>新罗、倭国、赤土国</a:t>
                      </a:r>
                      <a:endParaRPr lang="zh-CN" altLang="en-US" sz="1800" b="1">
                        <a:latin typeface="楷体" panose="02010609060101010101" charset="-122"/>
                        <a:ea typeface="楷体" panose="02010609060101010101" charset="-122"/>
                      </a:endParaRPr>
                    </a:p>
                  </a:txBody>
                  <a:tcPr/>
                </a:tc>
              </a:tr>
            </a:tbl>
          </a:graphicData>
        </a:graphic>
      </p:graphicFrame>
      <p:sp>
        <p:nvSpPr>
          <p:cNvPr id="31" name="文本框 30"/>
          <p:cNvSpPr txBox="1"/>
          <p:nvPr/>
        </p:nvSpPr>
        <p:spPr>
          <a:xfrm>
            <a:off x="5458460" y="4493260"/>
            <a:ext cx="693420" cy="398780"/>
          </a:xfrm>
          <a:prstGeom prst="rect">
            <a:avLst/>
          </a:prstGeom>
          <a:noFill/>
        </p:spPr>
        <p:txBody>
          <a:bodyPr wrap="square" rtlCol="0">
            <a:spAutoFit/>
          </a:bodyPr>
          <a:lstStyle/>
          <a:p>
            <a:r>
              <a:rPr lang="zh-CN" altLang="en-US" sz="2000" b="1">
                <a:latin typeface="楷体" panose="02010609060101010101" charset="-122"/>
                <a:ea typeface="楷体" panose="02010609060101010101" charset="-122"/>
              </a:rPr>
              <a:t>文化</a:t>
            </a:r>
            <a:endParaRPr lang="zh-CN" altLang="en-US" sz="2000" b="1">
              <a:latin typeface="楷体" panose="02010609060101010101" charset="-122"/>
              <a:ea typeface="楷体" panose="02010609060101010101" charset="-122"/>
            </a:endParaRPr>
          </a:p>
        </p:txBody>
      </p:sp>
      <p:sp>
        <p:nvSpPr>
          <p:cNvPr id="32" name="文本框 31"/>
          <p:cNvSpPr txBox="1"/>
          <p:nvPr/>
        </p:nvSpPr>
        <p:spPr>
          <a:xfrm>
            <a:off x="5458460" y="5247005"/>
            <a:ext cx="718820" cy="398780"/>
          </a:xfrm>
          <a:prstGeom prst="rect">
            <a:avLst/>
          </a:prstGeom>
          <a:noFill/>
        </p:spPr>
        <p:txBody>
          <a:bodyPr wrap="square" rtlCol="0">
            <a:spAutoFit/>
          </a:bodyPr>
          <a:lstStyle/>
          <a:p>
            <a:r>
              <a:rPr lang="zh-CN" altLang="en-US" sz="2000" b="1">
                <a:latin typeface="楷体" panose="02010609060101010101" charset="-122"/>
                <a:ea typeface="楷体" panose="02010609060101010101" charset="-122"/>
              </a:rPr>
              <a:t>外交</a:t>
            </a:r>
            <a:endParaRPr lang="zh-CN" altLang="en-US" sz="2000" b="1">
              <a:latin typeface="楷体" panose="02010609060101010101" charset="-122"/>
              <a:ea typeface="楷体" panose="02010609060101010101" charset="-122"/>
            </a:endParaRPr>
          </a:p>
        </p:txBody>
      </p:sp>
      <p:sp>
        <p:nvSpPr>
          <p:cNvPr id="34" name="文本框 33"/>
          <p:cNvSpPr txBox="1"/>
          <p:nvPr/>
        </p:nvSpPr>
        <p:spPr>
          <a:xfrm>
            <a:off x="9794240" y="909955"/>
            <a:ext cx="1336675" cy="5815330"/>
          </a:xfrm>
          <a:prstGeom prst="rect">
            <a:avLst/>
          </a:prstGeom>
          <a:noFill/>
        </p:spPr>
        <p:txBody>
          <a:bodyPr vert="eaVert" wrap="square" rtlCol="0">
            <a:spAutoFit/>
          </a:bodyPr>
          <a:lstStyle/>
          <a:p>
            <a:pPr lvl="0" algn="l" fontAlgn="auto">
              <a:lnSpc>
                <a:spcPct val="150000"/>
              </a:lnSpc>
              <a:buClrTx/>
              <a:buSzTx/>
              <a:buFontTx/>
            </a:pPr>
            <a:r>
              <a:rPr lang="zh-CN" altLang="en-US" sz="2500">
                <a:solidFill>
                  <a:schemeClr val="accent1"/>
                </a:solidFill>
                <a:latin typeface="方正粗黑宋简体" panose="02000000000000000000" charset="-122"/>
                <a:ea typeface="方正粗黑宋简体" panose="02000000000000000000" charset="-122"/>
                <a:cs typeface="方正粗黑宋简体" panose="02000000000000000000" charset="-122"/>
                <a:sym typeface="+mn-ea"/>
              </a:rPr>
              <a:t>南征林邑北过突厥，好大喜功的雄心帝王</a:t>
            </a:r>
            <a:endParaRPr lang="zh-CN" altLang="en-US" sz="2500">
              <a:solidFill>
                <a:schemeClr val="accent1"/>
              </a:solidFill>
              <a:latin typeface="方正粗黑宋简体" panose="02000000000000000000" charset="-122"/>
              <a:ea typeface="方正粗黑宋简体" panose="02000000000000000000" charset="-122"/>
              <a:cs typeface="方正粗黑宋简体" panose="02000000000000000000" charset="-122"/>
              <a:sym typeface="+mn-ea"/>
            </a:endParaRPr>
          </a:p>
          <a:p>
            <a:pPr lvl="0" algn="l" fontAlgn="auto">
              <a:lnSpc>
                <a:spcPct val="150000"/>
              </a:lnSpc>
              <a:buClrTx/>
              <a:buSzTx/>
              <a:buFontTx/>
            </a:pPr>
            <a:r>
              <a:rPr lang="zh-CN" altLang="en-US" sz="2500">
                <a:solidFill>
                  <a:schemeClr val="accent1"/>
                </a:solidFill>
                <a:latin typeface="方正粗黑宋简体" panose="02000000000000000000" charset="-122"/>
                <a:ea typeface="方正粗黑宋简体" panose="02000000000000000000" charset="-122"/>
                <a:cs typeface="方正粗黑宋简体" panose="02000000000000000000" charset="-122"/>
                <a:sym typeface="+mn-ea"/>
              </a:rPr>
              <a:t>三征高丽盗贼蜂起，隋朝灭亡的前奏余音</a:t>
            </a:r>
            <a:endParaRPr lang="zh-CN" altLang="en-US" sz="2500">
              <a:solidFill>
                <a:schemeClr val="accent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5" name="文本框 34"/>
          <p:cNvSpPr txBox="1"/>
          <p:nvPr/>
        </p:nvSpPr>
        <p:spPr>
          <a:xfrm>
            <a:off x="2661920" y="5881370"/>
            <a:ext cx="6235700" cy="768350"/>
          </a:xfrm>
          <a:prstGeom prst="rect">
            <a:avLst/>
          </a:prstGeom>
          <a:noFill/>
        </p:spPr>
        <p:txBody>
          <a:bodyPr wrap="square" rtlCol="0">
            <a:spAutoFit/>
          </a:bodyPr>
          <a:lstStyle/>
          <a:p>
            <a:r>
              <a:rPr lang="zh-CN" altLang="en-US" sz="3200">
                <a:solidFill>
                  <a:srgbClr val="FF0000"/>
                </a:solidFill>
                <a:latin typeface="方正粗黑宋简体" panose="02000000000000000000" charset="-122"/>
                <a:ea typeface="方正粗黑宋简体" panose="02000000000000000000" charset="-122"/>
                <a:cs typeface="方正粗黑宋简体" panose="02000000000000000000" charset="-122"/>
              </a:rPr>
              <a:t>如何评价隋炀帝？</a:t>
            </a:r>
            <a:r>
              <a:rPr lang="zh-CN" altLang="en-US" sz="4400">
                <a:solidFill>
                  <a:srgbClr val="FF0000"/>
                </a:solidFill>
                <a:latin typeface="方正粗黑宋简体" panose="02000000000000000000" charset="-122"/>
                <a:ea typeface="方正粗黑宋简体" panose="02000000000000000000" charset="-122"/>
                <a:cs typeface="方正粗黑宋简体" panose="02000000000000000000" charset="-122"/>
              </a:rPr>
              <a:t>暴君</a:t>
            </a:r>
            <a:r>
              <a:rPr lang="en-US" altLang="zh-CN" sz="4400">
                <a:solidFill>
                  <a:srgbClr val="FF0000"/>
                </a:solidFill>
                <a:latin typeface="方正粗黑宋简体" panose="02000000000000000000" charset="-122"/>
                <a:ea typeface="方正粗黑宋简体" panose="02000000000000000000" charset="-122"/>
                <a:cs typeface="方正粗黑宋简体" panose="02000000000000000000" charset="-122"/>
              </a:rPr>
              <a:t>=</a:t>
            </a:r>
            <a:r>
              <a:rPr lang="zh-CN" altLang="en-US" sz="4400">
                <a:solidFill>
                  <a:srgbClr val="FF0000"/>
                </a:solidFill>
                <a:latin typeface="方正粗黑宋简体" panose="02000000000000000000" charset="-122"/>
                <a:ea typeface="方正粗黑宋简体" panose="02000000000000000000" charset="-122"/>
                <a:cs typeface="方正粗黑宋简体" panose="02000000000000000000" charset="-122"/>
              </a:rPr>
              <a:t>昏君？</a:t>
            </a:r>
            <a:endParaRPr lang="zh-CN" altLang="en-US" sz="4400">
              <a:solidFill>
                <a:srgbClr val="FF000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2" name="文本框 1"/>
          <p:cNvSpPr txBox="1"/>
          <p:nvPr/>
        </p:nvSpPr>
        <p:spPr>
          <a:xfrm>
            <a:off x="747395" y="1188085"/>
            <a:ext cx="551815" cy="705485"/>
          </a:xfrm>
          <a:prstGeom prst="rect">
            <a:avLst/>
          </a:prstGeom>
          <a:noFill/>
        </p:spPr>
        <p:txBody>
          <a:bodyPr vert="eaVert" wrap="square" rtlCol="0">
            <a:spAutoFit/>
          </a:bodyPr>
          <a:lstStyle/>
          <a:p>
            <a:r>
              <a:rPr lang="zh-CN" altLang="en-US" sz="2400" b="1">
                <a:latin typeface="楷体" panose="02010609060101010101" charset="-122"/>
                <a:ea typeface="楷体" panose="02010609060101010101" charset="-122"/>
              </a:rPr>
              <a:t>杨广</a:t>
            </a:r>
            <a:endParaRPr lang="zh-CN" altLang="en-US" sz="2400" b="1">
              <a:latin typeface="楷体" panose="02010609060101010101" charset="-122"/>
              <a:ea typeface="楷体" panose="02010609060101010101" charset="-122"/>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78960" y="187960"/>
            <a:ext cx="3434080" cy="706755"/>
          </a:xfrm>
          <a:prstGeom prst="rect">
            <a:avLst/>
          </a:prstGeom>
          <a:noFill/>
        </p:spPr>
        <p:txBody>
          <a:bodyPr wrap="none" rtlCol="0" anchor="t">
            <a:spAutoFit/>
          </a:bodyPr>
          <a:lstStyle/>
          <a:p>
            <a:pPr algn="just">
              <a:lnSpc>
                <a:spcPct val="125000"/>
              </a:lnSpc>
              <a:spcBef>
                <a:spcPts val="0"/>
              </a:spcBef>
              <a:spcAft>
                <a:spcPts val="0"/>
              </a:spcAft>
            </a:pPr>
            <a:r>
              <a:rPr lang="zh-CN" altLang="en-US" sz="3200">
                <a:solidFill>
                  <a:schemeClr val="accent1"/>
                </a:solidFill>
                <a:latin typeface="方正粗黑宋简体" panose="02000000000000000000" charset="-122"/>
                <a:ea typeface="方正粗黑宋简体" panose="02000000000000000000" charset="-122"/>
                <a:sym typeface="+mn-ea"/>
              </a:rPr>
              <a:t>充满争议的大运河</a:t>
            </a:r>
            <a:endParaRPr lang="zh-CN" altLang="en-US" sz="3200">
              <a:solidFill>
                <a:schemeClr val="accent1"/>
              </a:solidFill>
              <a:latin typeface="方正粗黑宋简体" panose="02000000000000000000" charset="-122"/>
              <a:ea typeface="方正粗黑宋简体" panose="02000000000000000000" charset="-122"/>
              <a:sym typeface="+mn-ea"/>
            </a:endParaRPr>
          </a:p>
        </p:txBody>
      </p:sp>
      <p:sp>
        <p:nvSpPr>
          <p:cNvPr id="10" name="矩形 9"/>
          <p:cNvSpPr/>
          <p:nvPr/>
        </p:nvSpPr>
        <p:spPr>
          <a:xfrm>
            <a:off x="0" y="3415665"/>
            <a:ext cx="6922135" cy="558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latin typeface="方正粗黑宋简体" panose="02000000000000000000" charset="-122"/>
                <a:ea typeface="方正粗黑宋简体" panose="02000000000000000000" charset="-122"/>
              </a:rPr>
              <a:t>功在千秋</a:t>
            </a:r>
            <a:endParaRPr lang="zh-CN" altLang="en-US" sz="3200">
              <a:latin typeface="方正粗黑宋简体" panose="02000000000000000000" charset="-122"/>
              <a:ea typeface="方正粗黑宋简体" panose="02000000000000000000" charset="-122"/>
            </a:endParaRPr>
          </a:p>
        </p:txBody>
      </p:sp>
      <p:sp>
        <p:nvSpPr>
          <p:cNvPr id="11" name="文本框 10"/>
          <p:cNvSpPr txBox="1"/>
          <p:nvPr/>
        </p:nvSpPr>
        <p:spPr>
          <a:xfrm>
            <a:off x="0" y="4152900"/>
            <a:ext cx="6922135" cy="2461260"/>
          </a:xfrm>
          <a:prstGeom prst="rect">
            <a:avLst/>
          </a:prstGeom>
          <a:noFill/>
        </p:spPr>
        <p:txBody>
          <a:bodyPr wrap="square" rtlCol="0" anchor="t">
            <a:spAutoFit/>
          </a:bodyPr>
          <a:lstStyle/>
          <a:p>
            <a:pPr indent="0">
              <a:buFont typeface="Wingdings" panose="05000000000000000000" pitchFamily="2" charset="2"/>
              <a:buNone/>
              <a:defRPr/>
            </a:pPr>
            <a:r>
              <a:rPr lang="zh-CN" altLang="en-US" sz="2200" b="1" dirty="0">
                <a:solidFill>
                  <a:srgbClr val="FF0000"/>
                </a:solidFill>
                <a:latin typeface="楷体" panose="02010609060101010101" charset="-122"/>
                <a:ea typeface="楷体" panose="02010609060101010101" charset="-122"/>
                <a:cs typeface="楷体" panose="02010609060101010101" charset="-122"/>
                <a:sym typeface="+mn-ea"/>
              </a:rPr>
              <a:t>材料三：</a:t>
            </a:r>
            <a:r>
              <a:rPr lang="zh-CN" altLang="en-US" sz="2200" dirty="0">
                <a:solidFill>
                  <a:schemeClr val="tx1"/>
                </a:solidFill>
                <a:latin typeface="楷体" panose="02010609060101010101" charset="-122"/>
                <a:ea typeface="楷体" panose="02010609060101010101" charset="-122"/>
                <a:cs typeface="楷体" panose="02010609060101010101" charset="-122"/>
                <a:sym typeface="+mn-ea"/>
              </a:rPr>
              <a:t>天下转漕（水上粮食运输），仰此一渠。</a:t>
            </a:r>
            <a:r>
              <a:rPr lang="en-US" altLang="zh-CN" sz="22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200" dirty="0">
                <a:solidFill>
                  <a:schemeClr val="tx1"/>
                </a:solidFill>
                <a:latin typeface="楷体" panose="02010609060101010101" charset="-122"/>
                <a:ea typeface="楷体" panose="02010609060101010101" charset="-122"/>
                <a:cs typeface="楷体" panose="02010609060101010101" charset="-122"/>
                <a:sym typeface="+mn-ea"/>
              </a:rPr>
              <a:t>北通涿郡之渔商，南运江都之转输，其为利也博哉！</a:t>
            </a:r>
            <a:endParaRPr lang="zh-CN" altLang="en-US" sz="2200" dirty="0">
              <a:solidFill>
                <a:schemeClr val="tx1"/>
              </a:solidFill>
              <a:latin typeface="楷体" panose="02010609060101010101" charset="-122"/>
              <a:ea typeface="楷体" panose="02010609060101010101" charset="-122"/>
              <a:cs typeface="楷体" panose="02010609060101010101" charset="-122"/>
              <a:sym typeface="+mn-ea"/>
            </a:endParaRPr>
          </a:p>
          <a:p>
            <a:pPr marL="0" indent="0" algn="r">
              <a:buFont typeface="Wingdings" panose="05000000000000000000" pitchFamily="2" charset="2"/>
              <a:buNone/>
              <a:defRPr/>
            </a:pPr>
            <a:r>
              <a:rPr lang="en-US" altLang="zh-CN" sz="22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200" dirty="0">
                <a:solidFill>
                  <a:schemeClr val="tx1"/>
                </a:solidFill>
                <a:latin typeface="楷体" panose="02010609060101010101" charset="-122"/>
                <a:ea typeface="楷体" panose="02010609060101010101" charset="-122"/>
                <a:cs typeface="楷体" panose="02010609060101010101" charset="-122"/>
                <a:sym typeface="+mn-ea"/>
              </a:rPr>
              <a:t>皮日休</a:t>
            </a:r>
            <a:endParaRPr lang="zh-CN" altLang="en-US" sz="2200" dirty="0">
              <a:solidFill>
                <a:schemeClr val="tx1"/>
              </a:solidFill>
              <a:latin typeface="楷体" panose="02010609060101010101" charset="-122"/>
              <a:ea typeface="楷体" panose="02010609060101010101" charset="-122"/>
              <a:cs typeface="楷体" panose="02010609060101010101" charset="-122"/>
              <a:sym typeface="+mn-ea"/>
            </a:endParaRPr>
          </a:p>
          <a:p>
            <a:pPr marL="0" indent="0" algn="l">
              <a:buFont typeface="Wingdings" panose="05000000000000000000" pitchFamily="2" charset="2"/>
              <a:buNone/>
              <a:defRPr/>
            </a:pPr>
            <a:r>
              <a:rPr lang="zh-CN" altLang="en-US" sz="2200" b="1">
                <a:solidFill>
                  <a:srgbClr val="FF0000"/>
                </a:solidFill>
                <a:latin typeface="楷体" panose="02010609060101010101" charset="-122"/>
                <a:ea typeface="楷体" panose="02010609060101010101" charset="-122"/>
                <a:cs typeface="楷体" panose="02010609060101010101" charset="-122"/>
                <a:sym typeface="+mn-ea"/>
              </a:rPr>
              <a:t>材料四：</a:t>
            </a:r>
            <a:r>
              <a:rPr lang="zh-CN" altLang="en-US" sz="2200">
                <a:latin typeface="楷体" panose="02010609060101010101" charset="-122"/>
                <a:ea typeface="楷体" panose="02010609060101010101" charset="-122"/>
                <a:cs typeface="楷体" panose="02010609060101010101" charset="-122"/>
                <a:sym typeface="+mn-ea"/>
              </a:rPr>
              <a:t>运河在隋代的开通关系到其后千余年间政治文化（巩固统一）、物质文化（物资交流）、精神文化（新文化、新意识）等诸多方面的发展。</a:t>
            </a:r>
            <a:endParaRPr lang="zh-CN" altLang="en-US" sz="2200">
              <a:latin typeface="楷体" panose="02010609060101010101" charset="-122"/>
              <a:ea typeface="楷体" panose="02010609060101010101" charset="-122"/>
              <a:cs typeface="楷体" panose="02010609060101010101" charset="-122"/>
              <a:sym typeface="+mn-ea"/>
            </a:endParaRPr>
          </a:p>
          <a:p>
            <a:pPr marL="0" indent="0" algn="r">
              <a:buFont typeface="Wingdings" panose="05000000000000000000" pitchFamily="2" charset="2"/>
              <a:buNone/>
              <a:defRPr/>
            </a:pPr>
            <a:r>
              <a:rPr lang="en-US" altLang="zh-CN" sz="2200">
                <a:latin typeface="楷体" panose="02010609060101010101" charset="-122"/>
                <a:ea typeface="楷体" panose="02010609060101010101" charset="-122"/>
                <a:cs typeface="楷体" panose="02010609060101010101" charset="-122"/>
                <a:sym typeface="+mn-ea"/>
              </a:rPr>
              <a:t>——</a:t>
            </a:r>
            <a:r>
              <a:rPr lang="zh-CN" altLang="en-US" sz="2200">
                <a:latin typeface="楷体" panose="02010609060101010101" charset="-122"/>
                <a:ea typeface="楷体" panose="02010609060101010101" charset="-122"/>
                <a:cs typeface="楷体" panose="02010609060101010101" charset="-122"/>
                <a:sym typeface="+mn-ea"/>
              </a:rPr>
              <a:t>全汉昇《唐宋帝国与运河》</a:t>
            </a:r>
            <a:endParaRPr lang="zh-CN" altLang="en-US" sz="2200" dirty="0">
              <a:solidFill>
                <a:schemeClr val="tx1"/>
              </a:solidFill>
              <a:latin typeface="楷体" panose="02010609060101010101" charset="-122"/>
              <a:ea typeface="楷体" panose="02010609060101010101" charset="-122"/>
              <a:cs typeface="楷体" panose="02010609060101010101" charset="-122"/>
              <a:sym typeface="+mn-ea"/>
            </a:endParaRPr>
          </a:p>
        </p:txBody>
      </p:sp>
      <p:graphicFrame>
        <p:nvGraphicFramePr>
          <p:cNvPr id="13" name="对象 12"/>
          <p:cNvGraphicFramePr>
            <a:graphicFrameLocks noChangeAspect="1"/>
          </p:cNvGraphicFramePr>
          <p:nvPr/>
        </p:nvGraphicFramePr>
        <p:xfrm>
          <a:off x="6922135" y="1113155"/>
          <a:ext cx="5269865" cy="5501005"/>
        </p:xfrm>
        <a:graphic>
          <a:graphicData uri="http://schemas.openxmlformats.org/presentationml/2006/ole">
            <mc:AlternateContent xmlns:mc="http://schemas.openxmlformats.org/markup-compatibility/2006">
              <mc:Choice xmlns:v="urn:schemas-microsoft-com:vml" Requires="v">
                <p:oleObj spid="_x0000_s1044" name="BMP 图像" r:id="rId1" imgW="4743450" imgH="3629025" progId="Paint.Picture">
                  <p:embed/>
                </p:oleObj>
              </mc:Choice>
              <mc:Fallback>
                <p:oleObj name="BMP 图像" r:id="rId1" imgW="4743450" imgH="3629025" progId="Paint.Picture">
                  <p:embed/>
                  <p:pic>
                    <p:nvPicPr>
                      <p:cNvPr id="0" name="Object 4"/>
                      <p:cNvPicPr>
                        <a:picLocks noChangeAspect="1" noChangeArrowheads="1"/>
                      </p:cNvPicPr>
                      <p:nvPr/>
                    </p:nvPicPr>
                    <p:blipFill>
                      <a:blip r:embed="rId2"/>
                      <a:srcRect/>
                      <a:stretch>
                        <a:fillRect/>
                      </a:stretch>
                    </p:blipFill>
                    <p:spPr bwMode="auto">
                      <a:xfrm>
                        <a:off x="6922135" y="1113155"/>
                        <a:ext cx="5269865" cy="5501005"/>
                      </a:xfrm>
                      <a:prstGeom prst="rect">
                        <a:avLst/>
                      </a:prstGeom>
                      <a:noFill/>
                      <a:ln>
                        <a:solidFill>
                          <a:schemeClr val="accent1"/>
                        </a:solidFill>
                      </a:ln>
                    </p:spPr>
                  </p:pic>
                </p:oleObj>
              </mc:Fallback>
            </mc:AlternateContent>
          </a:graphicData>
        </a:graphic>
      </p:graphicFrame>
      <p:sp>
        <p:nvSpPr>
          <p:cNvPr id="4" name="文本框 3"/>
          <p:cNvSpPr txBox="1"/>
          <p:nvPr/>
        </p:nvSpPr>
        <p:spPr>
          <a:xfrm>
            <a:off x="0" y="1113155"/>
            <a:ext cx="6922135" cy="2122805"/>
          </a:xfrm>
          <a:prstGeom prst="rect">
            <a:avLst/>
          </a:prstGeom>
          <a:noFill/>
        </p:spPr>
        <p:txBody>
          <a:bodyPr wrap="square" rtlCol="0" anchor="t">
            <a:spAutoFit/>
          </a:bodyPr>
          <a:lstStyle/>
          <a:p>
            <a:r>
              <a:rPr lang="zh-CN" altLang="en-US" sz="2200" b="1">
                <a:solidFill>
                  <a:srgbClr val="FF0000"/>
                </a:solidFill>
                <a:latin typeface="楷体" panose="02010609060101010101" charset="-122"/>
                <a:ea typeface="楷体" panose="02010609060101010101" charset="-122"/>
                <a:cs typeface="楷体" panose="02010609060101010101" charset="-122"/>
              </a:rPr>
              <a:t>材料一：</a:t>
            </a:r>
            <a:r>
              <a:rPr lang="zh-CN" altLang="en-US" sz="2200">
                <a:latin typeface="楷体" panose="02010609060101010101" charset="-122"/>
                <a:ea typeface="楷体" panose="02010609060101010101" charset="-122"/>
                <a:cs typeface="楷体" panose="02010609060101010101" charset="-122"/>
              </a:rPr>
              <a:t>隋炀帝时期大运河的开凿，过度役使民力，是导致隋朝灭亡的直接原因之一。</a:t>
            </a:r>
            <a:endParaRPr lang="zh-CN" altLang="en-US" sz="2200">
              <a:latin typeface="楷体" panose="02010609060101010101" charset="-122"/>
              <a:ea typeface="楷体" panose="02010609060101010101" charset="-122"/>
              <a:cs typeface="楷体" panose="02010609060101010101" charset="-122"/>
            </a:endParaRPr>
          </a:p>
          <a:p>
            <a:pPr algn="r"/>
            <a:r>
              <a:rPr lang="zh-CN" altLang="en-US" sz="2200">
                <a:latin typeface="楷体" panose="02010609060101010101" charset="-122"/>
                <a:ea typeface="楷体" panose="02010609060101010101" charset="-122"/>
                <a:cs typeface="楷体" panose="02010609060101010101" charset="-122"/>
              </a:rPr>
              <a:t>——邓小南</a:t>
            </a:r>
            <a:endParaRPr lang="zh-CN" altLang="en-US" sz="2200">
              <a:latin typeface="楷体" panose="02010609060101010101" charset="-122"/>
              <a:ea typeface="楷体" panose="02010609060101010101" charset="-122"/>
              <a:cs typeface="楷体" panose="02010609060101010101" charset="-122"/>
            </a:endParaRPr>
          </a:p>
          <a:p>
            <a:r>
              <a:rPr lang="zh-CN" altLang="en-US" sz="2200" b="1">
                <a:solidFill>
                  <a:srgbClr val="FF0000"/>
                </a:solidFill>
                <a:latin typeface="楷体" panose="02010609060101010101" charset="-122"/>
                <a:ea typeface="楷体" panose="02010609060101010101" charset="-122"/>
                <a:cs typeface="楷体" panose="02010609060101010101" charset="-122"/>
              </a:rPr>
              <a:t>材料二：</a:t>
            </a:r>
            <a:r>
              <a:rPr lang="zh-CN" altLang="en-US" sz="2200">
                <a:latin typeface="楷体" panose="02010609060101010101" charset="-122"/>
                <a:ea typeface="楷体" panose="02010609060101010101" charset="-122"/>
                <a:cs typeface="楷体" panose="02010609060101010101" charset="-122"/>
              </a:rPr>
              <a:t>千里长河一旦开,亡隋波浪九天来。锦帆未落干戈起，惆怅龙舟更不回。                     </a:t>
            </a:r>
            <a:endParaRPr lang="zh-CN" altLang="en-US" sz="2200">
              <a:latin typeface="楷体" panose="02010609060101010101" charset="-122"/>
              <a:ea typeface="楷体" panose="02010609060101010101" charset="-122"/>
              <a:cs typeface="楷体" panose="02010609060101010101" charset="-122"/>
            </a:endParaRPr>
          </a:p>
          <a:p>
            <a:pPr algn="r"/>
            <a:r>
              <a:rPr lang="zh-CN" altLang="en-US" sz="2200">
                <a:latin typeface="楷体" panose="02010609060101010101" charset="-122"/>
                <a:ea typeface="楷体" panose="02010609060101010101" charset="-122"/>
                <a:cs typeface="楷体" panose="02010609060101010101" charset="-122"/>
              </a:rPr>
              <a:t>——胡曾《汴水》</a:t>
            </a:r>
            <a:endParaRPr lang="zh-CN" altLang="en-US" sz="2200">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6442710" y="1131570"/>
            <a:ext cx="5186680" cy="4295775"/>
          </a:xfrm>
          <a:prstGeom prst="rect">
            <a:avLst/>
          </a:prstGeom>
          <a:solidFill>
            <a:srgbClr val="E2D9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18" name="矩形 17"/>
          <p:cNvSpPr/>
          <p:nvPr>
            <p:custDataLst>
              <p:tags r:id="rId2"/>
            </p:custDataLst>
          </p:nvPr>
        </p:nvSpPr>
        <p:spPr>
          <a:xfrm>
            <a:off x="539750" y="1131570"/>
            <a:ext cx="5097145" cy="4295775"/>
          </a:xfrm>
          <a:prstGeom prst="rect">
            <a:avLst/>
          </a:prstGeom>
          <a:solidFill>
            <a:srgbClr val="E2D9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4" name="文本框 3"/>
          <p:cNvSpPr txBox="1"/>
          <p:nvPr/>
        </p:nvSpPr>
        <p:spPr>
          <a:xfrm>
            <a:off x="471170" y="395605"/>
            <a:ext cx="1967230"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矛盾尖锐</a:t>
            </a:r>
            <a:endParaRPr lang="zh-CN" altLang="en-US" sz="3200">
              <a:solidFill>
                <a:schemeClr val="accent1"/>
              </a:solidFill>
              <a:latin typeface="方正粗黑宋简体" panose="02000000000000000000" charset="-122"/>
              <a:ea typeface="方正粗黑宋简体" panose="02000000000000000000" charset="-122"/>
            </a:endParaRPr>
          </a:p>
        </p:txBody>
      </p:sp>
      <p:sp>
        <p:nvSpPr>
          <p:cNvPr id="5" name="文本框 4"/>
          <p:cNvSpPr txBox="1"/>
          <p:nvPr/>
        </p:nvSpPr>
        <p:spPr>
          <a:xfrm>
            <a:off x="683260" y="1372235"/>
            <a:ext cx="4809490" cy="3815080"/>
          </a:xfrm>
          <a:prstGeom prst="rect">
            <a:avLst/>
          </a:prstGeom>
          <a:noFill/>
        </p:spPr>
        <p:txBody>
          <a:bodyPr wrap="square" rtlCol="0" anchor="t">
            <a:spAutoFit/>
          </a:bodyPr>
          <a:lstStyle/>
          <a:p>
            <a:pPr fontAlgn="auto"/>
            <a:r>
              <a:rPr lang="zh-CN" altLang="en-US" sz="2200" b="1">
                <a:solidFill>
                  <a:srgbClr val="FF0000"/>
                </a:solidFill>
                <a:latin typeface="楷体" panose="02010609060101010101" charset="-122"/>
                <a:ea typeface="楷体" panose="02010609060101010101" charset="-122"/>
                <a:cs typeface="楷体" panose="02010609060101010101" charset="-122"/>
              </a:rPr>
              <a:t>材料一：</a:t>
            </a:r>
            <a:r>
              <a:rPr lang="zh-CN" altLang="en-US" sz="2200">
                <a:latin typeface="楷体" panose="02010609060101010101" charset="-122"/>
                <a:ea typeface="楷体" panose="02010609060101010101" charset="-122"/>
                <a:cs typeface="楷体" panose="02010609060101010101" charset="-122"/>
              </a:rPr>
              <a:t>帝以诸蕃酋长毕集洛阳…</a:t>
            </a:r>
            <a:r>
              <a:rPr lang="zh-CN" altLang="en-US" sz="2200">
                <a:latin typeface="楷体" panose="02010609060101010101" charset="-122"/>
                <a:ea typeface="楷体" panose="02010609060101010101" charset="-122"/>
                <a:cs typeface="楷体" panose="02010609060101010101" charset="-122"/>
                <a:sym typeface="+mn-ea"/>
              </a:rPr>
              <a:t>…</a:t>
            </a:r>
            <a:r>
              <a:rPr lang="zh-CN" altLang="en-US" sz="2200">
                <a:latin typeface="楷体" panose="02010609060101010101" charset="-122"/>
                <a:ea typeface="楷体" panose="02010609060101010101" charset="-122"/>
                <a:cs typeface="楷体" panose="02010609060101010101" charset="-122"/>
              </a:rPr>
              <a:t>终月而罢,所费巨万……整饰店肆,檐宇如一,盛设帷帐,珍货充积,人物华盛,卖菜者亦藉以龙须席。胡客或过酒食店,悉令邀延就坐,醉饱而散,不取其直,绐之曰:“中国丰饶,酒食例不取直!”胡客皆惊叹。其黠者颇觉之,见以缯帛缠树,曰:</a:t>
            </a:r>
            <a:r>
              <a:rPr lang="en-US" altLang="zh-CN" sz="2200">
                <a:latin typeface="楷体" panose="02010609060101010101" charset="-122"/>
                <a:ea typeface="楷体" panose="02010609060101010101" charset="-122"/>
                <a:cs typeface="楷体" panose="02010609060101010101" charset="-122"/>
              </a:rPr>
              <a:t>“</a:t>
            </a:r>
            <a:r>
              <a:rPr lang="zh-CN" altLang="en-US" sz="2200">
                <a:latin typeface="楷体" panose="02010609060101010101" charset="-122"/>
                <a:ea typeface="楷体" panose="02010609060101010101" charset="-122"/>
                <a:cs typeface="楷体" panose="02010609060101010101" charset="-122"/>
              </a:rPr>
              <a:t>中国亦有贫者,衣不盖形,何如以此物与之,缠树何为?”市人惭不能答。</a:t>
            </a:r>
            <a:endParaRPr lang="zh-CN" altLang="en-US" sz="2200">
              <a:latin typeface="楷体" panose="02010609060101010101" charset="-122"/>
              <a:ea typeface="楷体" panose="02010609060101010101" charset="-122"/>
              <a:cs typeface="楷体" panose="02010609060101010101" charset="-122"/>
            </a:endParaRPr>
          </a:p>
          <a:p>
            <a:pPr algn="r" fontAlgn="auto"/>
            <a:r>
              <a:rPr lang="en-US" altLang="zh-CN" sz="2200">
                <a:latin typeface="楷体" panose="02010609060101010101" charset="-122"/>
                <a:ea typeface="楷体" panose="02010609060101010101" charset="-122"/>
                <a:cs typeface="楷体" panose="02010609060101010101" charset="-122"/>
              </a:rPr>
              <a:t>——</a:t>
            </a:r>
            <a:r>
              <a:rPr lang="zh-CN" altLang="en-US" sz="2200">
                <a:latin typeface="楷体" panose="02010609060101010101" charset="-122"/>
                <a:ea typeface="楷体" panose="02010609060101010101" charset="-122"/>
                <a:cs typeface="楷体" panose="02010609060101010101" charset="-122"/>
              </a:rPr>
              <a:t>《资治通鉴》</a:t>
            </a:r>
            <a:endParaRPr lang="zh-CN" altLang="en-US" sz="2200">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6631305" y="1372235"/>
            <a:ext cx="4808855" cy="3138170"/>
          </a:xfrm>
          <a:prstGeom prst="rect">
            <a:avLst/>
          </a:prstGeom>
          <a:noFill/>
        </p:spPr>
        <p:txBody>
          <a:bodyPr wrap="square" rtlCol="0" anchor="t">
            <a:spAutoFit/>
          </a:bodyPr>
          <a:lstStyle/>
          <a:p>
            <a:pPr fontAlgn="auto">
              <a:lnSpc>
                <a:spcPct val="150000"/>
              </a:lnSpc>
            </a:pPr>
            <a:r>
              <a:rPr lang="zh-CN" altLang="en-US" sz="2200" b="1">
                <a:solidFill>
                  <a:srgbClr val="FF0000"/>
                </a:solidFill>
                <a:latin typeface="楷体" panose="02010609060101010101" charset="-122"/>
                <a:ea typeface="楷体" panose="02010609060101010101" charset="-122"/>
                <a:cs typeface="楷体" panose="02010609060101010101" charset="-122"/>
                <a:sym typeface="+mn-ea"/>
              </a:rPr>
              <a:t>材料二：</a:t>
            </a:r>
            <a:r>
              <a:rPr lang="zh-CN" altLang="en-US" sz="2200">
                <a:latin typeface="楷体" panose="02010609060101010101" charset="-122"/>
                <a:ea typeface="楷体" panose="02010609060101010101" charset="-122"/>
                <a:cs typeface="楷体" panose="02010609060101010101" charset="-122"/>
                <a:sym typeface="+mn-ea"/>
              </a:rPr>
              <a:t>百姓废业,屯集城堡,无以自给。然所在仓库,犹大充牣,吏皆惧法,莫肯赈救,由是益困。初皆剥树皮以食之,渐及于叶,皮叶皆尽,乃煮土或捣藁为末而食之。其后,人乃相食。</a:t>
            </a:r>
            <a:endParaRPr lang="zh-CN" altLang="en-US" sz="2200">
              <a:latin typeface="楷体" panose="02010609060101010101" charset="-122"/>
              <a:ea typeface="楷体" panose="02010609060101010101" charset="-122"/>
              <a:cs typeface="楷体" panose="02010609060101010101" charset="-122"/>
              <a:sym typeface="+mn-ea"/>
            </a:endParaRPr>
          </a:p>
          <a:p>
            <a:pPr algn="r" fontAlgn="auto">
              <a:lnSpc>
                <a:spcPct val="150000"/>
              </a:lnSpc>
            </a:pPr>
            <a:r>
              <a:rPr lang="en-US" altLang="zh-CN" sz="2200">
                <a:latin typeface="楷体" panose="02010609060101010101" charset="-122"/>
                <a:ea typeface="楷体" panose="02010609060101010101" charset="-122"/>
                <a:cs typeface="楷体" panose="02010609060101010101" charset="-122"/>
                <a:sym typeface="+mn-ea"/>
              </a:rPr>
              <a:t>——</a:t>
            </a:r>
            <a:r>
              <a:rPr lang="zh-CN" altLang="en-US" sz="2200">
                <a:latin typeface="楷体" panose="02010609060101010101" charset="-122"/>
                <a:ea typeface="楷体" panose="02010609060101010101" charset="-122"/>
                <a:cs typeface="楷体" panose="02010609060101010101" charset="-122"/>
                <a:sym typeface="+mn-ea"/>
              </a:rPr>
              <a:t>《隋书·食货》</a:t>
            </a:r>
            <a:endParaRPr lang="zh-CN" altLang="en-US" sz="2200">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nvSpPr>
        <p:spPr>
          <a:xfrm>
            <a:off x="2438400" y="5650865"/>
            <a:ext cx="1300480" cy="768350"/>
          </a:xfrm>
          <a:prstGeom prst="rect">
            <a:avLst/>
          </a:prstGeom>
          <a:noFill/>
        </p:spPr>
        <p:txBody>
          <a:bodyPr wrap="square" rtlCol="0">
            <a:spAutoFit/>
          </a:bodyPr>
          <a:lstStyle/>
          <a:p>
            <a:r>
              <a:rPr lang="zh-CN" altLang="en-US" sz="4400">
                <a:solidFill>
                  <a:srgbClr val="FF0000"/>
                </a:solidFill>
                <a:latin typeface="方正粗黑宋简体" panose="02000000000000000000" charset="-122"/>
                <a:ea typeface="方正粗黑宋简体" panose="02000000000000000000" charset="-122"/>
              </a:rPr>
              <a:t>国富</a:t>
            </a:r>
            <a:endParaRPr lang="zh-CN" altLang="en-US" sz="4400">
              <a:solidFill>
                <a:srgbClr val="FF0000"/>
              </a:solidFill>
              <a:latin typeface="方正粗黑宋简体" panose="02000000000000000000" charset="-122"/>
              <a:ea typeface="方正粗黑宋简体" panose="02000000000000000000" charset="-122"/>
            </a:endParaRPr>
          </a:p>
        </p:txBody>
      </p:sp>
      <p:sp>
        <p:nvSpPr>
          <p:cNvPr id="9" name="文本框 8"/>
          <p:cNvSpPr txBox="1"/>
          <p:nvPr/>
        </p:nvSpPr>
        <p:spPr>
          <a:xfrm>
            <a:off x="8360410" y="5650865"/>
            <a:ext cx="1351915" cy="768350"/>
          </a:xfrm>
          <a:prstGeom prst="rect">
            <a:avLst/>
          </a:prstGeom>
          <a:noFill/>
        </p:spPr>
        <p:txBody>
          <a:bodyPr wrap="square" rtlCol="0">
            <a:spAutoFit/>
          </a:bodyPr>
          <a:lstStyle/>
          <a:p>
            <a:r>
              <a:rPr lang="zh-CN" altLang="en-US" sz="4400">
                <a:solidFill>
                  <a:srgbClr val="FF0000"/>
                </a:solidFill>
                <a:latin typeface="方正粗黑宋简体" panose="02000000000000000000" charset="-122"/>
                <a:ea typeface="方正粗黑宋简体" panose="02000000000000000000" charset="-122"/>
              </a:rPr>
              <a:t>民苦</a:t>
            </a:r>
            <a:endParaRPr lang="zh-CN" altLang="en-US" sz="4400">
              <a:solidFill>
                <a:srgbClr val="FF0000"/>
              </a:solidFill>
              <a:latin typeface="方正粗黑宋简体" panose="02000000000000000000" charset="-122"/>
              <a:ea typeface="方正粗黑宋简体" panose="02000000000000000000" charset="-122"/>
            </a:endParaRPr>
          </a:p>
        </p:txBody>
      </p:sp>
      <p:sp>
        <p:nvSpPr>
          <p:cNvPr id="16" name="左右箭头 15"/>
          <p:cNvSpPr/>
          <p:nvPr/>
        </p:nvSpPr>
        <p:spPr>
          <a:xfrm>
            <a:off x="4384675" y="5818505"/>
            <a:ext cx="3423285" cy="432435"/>
          </a:xfrm>
          <a:prstGeom prst="leftRightArrow">
            <a:avLst/>
          </a:prstGeom>
          <a:solidFill>
            <a:schemeClr val="accent1"/>
          </a:solidFill>
          <a:ln w="25400" cap="flat" cmpd="sng" algn="ctr">
            <a:noFill/>
            <a:prstDash val="solid"/>
          </a:ln>
          <a:effectLst/>
        </p:spPr>
        <p:txBody>
          <a:bodyPr rtlCol="0" anchor="ctr"/>
          <a:lstStyle/>
          <a:p>
            <a:pPr algn="ctr"/>
            <a:endParaRPr lang="zh-CN" altLang="en-US"/>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798195" y="1525905"/>
            <a:ext cx="10831830" cy="4885055"/>
          </a:xfrm>
          <a:prstGeom prst="rect">
            <a:avLst/>
          </a:prstGeom>
          <a:solidFill>
            <a:srgbClr val="E2D9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隶书" panose="02010509060101010101" pitchFamily="49" charset="-122"/>
              <a:ea typeface="隶书" panose="02010509060101010101" pitchFamily="49" charset="-122"/>
            </a:endParaRPr>
          </a:p>
        </p:txBody>
      </p:sp>
      <p:sp>
        <p:nvSpPr>
          <p:cNvPr id="8" name="矩形 7"/>
          <p:cNvSpPr/>
          <p:nvPr>
            <p:custDataLst>
              <p:tags r:id="rId2"/>
            </p:custDataLst>
          </p:nvPr>
        </p:nvSpPr>
        <p:spPr>
          <a:xfrm>
            <a:off x="680085" y="1327150"/>
            <a:ext cx="10831830" cy="4948555"/>
          </a:xfrm>
          <a:prstGeom prst="rect">
            <a:avLst/>
          </a:prstGeom>
          <a:solidFill>
            <a:srgbClr val="F2EEE5"/>
          </a:solidFill>
          <a:ln w="28575">
            <a:solidFill>
              <a:srgbClr val="3C6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fontAlgn="auto">
              <a:lnSpc>
                <a:spcPct val="100000"/>
              </a:lnSpc>
              <a:spcBef>
                <a:spcPts val="0"/>
              </a:spcBef>
              <a:spcAft>
                <a:spcPts val="1000"/>
              </a:spcAft>
              <a:buSzPct val="100000"/>
            </a:pPr>
            <a:endParaRPr lang="zh-CN" altLang="en-US" sz="2200">
              <a:solidFill>
                <a:schemeClr val="tx1"/>
              </a:solidFill>
              <a:uFillTx/>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680085" y="455295"/>
            <a:ext cx="3108325" cy="583565"/>
          </a:xfrm>
          <a:prstGeom prst="rect">
            <a:avLst/>
          </a:prstGeom>
          <a:noFill/>
        </p:spPr>
        <p:txBody>
          <a:bodyPr wrap="square" rtlCol="0">
            <a:spAutoFit/>
          </a:bodyPr>
          <a:lstStyle/>
          <a:p>
            <a:r>
              <a:rPr lang="zh-CN" altLang="en-US" sz="3200">
                <a:solidFill>
                  <a:schemeClr val="accent1"/>
                </a:solidFill>
                <a:latin typeface="方正粗黑宋简体" panose="02000000000000000000" charset="-122"/>
                <a:ea typeface="方正粗黑宋简体" panose="02000000000000000000" charset="-122"/>
              </a:rPr>
              <a:t>承上启下的王朝</a:t>
            </a:r>
            <a:endParaRPr lang="zh-CN" altLang="en-US" sz="3200">
              <a:solidFill>
                <a:schemeClr val="accent1"/>
              </a:solidFill>
              <a:latin typeface="方正粗黑宋简体" panose="02000000000000000000" charset="-122"/>
              <a:ea typeface="方正粗黑宋简体" panose="02000000000000000000" charset="-122"/>
            </a:endParaRPr>
          </a:p>
        </p:txBody>
      </p:sp>
      <p:sp>
        <p:nvSpPr>
          <p:cNvPr id="5" name="文本框 4"/>
          <p:cNvSpPr txBox="1"/>
          <p:nvPr/>
        </p:nvSpPr>
        <p:spPr>
          <a:xfrm>
            <a:off x="880110" y="1569720"/>
            <a:ext cx="10432415" cy="4492625"/>
          </a:xfrm>
          <a:prstGeom prst="rect">
            <a:avLst/>
          </a:prstGeom>
          <a:noFill/>
        </p:spPr>
        <p:txBody>
          <a:bodyPr wrap="square" rtlCol="0">
            <a:spAutoFit/>
          </a:bodyPr>
          <a:lstStyle/>
          <a:p>
            <a:pPr fontAlgn="auto"/>
            <a:r>
              <a:rPr lang="zh-CN" altLang="en-US" sz="2200" b="1">
                <a:solidFill>
                  <a:srgbClr val="FF0000"/>
                </a:solidFill>
                <a:latin typeface="楷体" panose="02010609060101010101" charset="-122"/>
                <a:ea typeface="楷体" panose="02010609060101010101" charset="-122"/>
                <a:cs typeface="楷体" panose="02010609060101010101" charset="-122"/>
              </a:rPr>
              <a:t>材料一：</a:t>
            </a:r>
            <a:r>
              <a:rPr lang="zh-CN" altLang="en-US" sz="2200">
                <a:latin typeface="楷体" panose="02010609060101010101" charset="-122"/>
                <a:ea typeface="楷体" panose="02010609060101010101" charset="-122"/>
                <a:cs typeface="楷体" panose="02010609060101010101" charset="-122"/>
              </a:rPr>
              <a:t>隋室虽祚短运促，然其国计之富足，每为治史者所艳称。</a:t>
            </a:r>
            <a:endParaRPr lang="zh-CN" altLang="en-US" sz="2200">
              <a:latin typeface="楷体" panose="02010609060101010101" charset="-122"/>
              <a:ea typeface="楷体" panose="02010609060101010101" charset="-122"/>
              <a:cs typeface="楷体" panose="02010609060101010101" charset="-122"/>
            </a:endParaRPr>
          </a:p>
          <a:p>
            <a:pPr algn="r" fontAlgn="auto"/>
            <a:r>
              <a:rPr lang="en-US" altLang="zh-CN" sz="2200">
                <a:latin typeface="楷体" panose="02010609060101010101" charset="-122"/>
                <a:ea typeface="楷体" panose="02010609060101010101" charset="-122"/>
                <a:cs typeface="楷体" panose="02010609060101010101" charset="-122"/>
              </a:rPr>
              <a:t>——</a:t>
            </a:r>
            <a:r>
              <a:rPr lang="zh-CN" altLang="en-US" sz="2200">
                <a:latin typeface="楷体" panose="02010609060101010101" charset="-122"/>
                <a:ea typeface="楷体" panose="02010609060101010101" charset="-122"/>
                <a:cs typeface="楷体" panose="02010609060101010101" charset="-122"/>
              </a:rPr>
              <a:t>钱穆《国史大纲》</a:t>
            </a:r>
            <a:endParaRPr lang="zh-CN" altLang="en-US" sz="2200">
              <a:latin typeface="楷体" panose="02010609060101010101" charset="-122"/>
              <a:ea typeface="楷体" panose="02010609060101010101" charset="-122"/>
              <a:cs typeface="楷体" panose="02010609060101010101" charset="-122"/>
            </a:endParaRPr>
          </a:p>
          <a:p>
            <a:pPr fontAlgn="auto"/>
            <a:r>
              <a:rPr lang="zh-CN" altLang="en-US" sz="2200" b="1">
                <a:solidFill>
                  <a:srgbClr val="FF0000"/>
                </a:solidFill>
                <a:latin typeface="楷体" panose="02010609060101010101" charset="-122"/>
                <a:ea typeface="楷体" panose="02010609060101010101" charset="-122"/>
                <a:cs typeface="楷体" panose="02010609060101010101" charset="-122"/>
              </a:rPr>
              <a:t>材料二：</a:t>
            </a:r>
            <a:r>
              <a:rPr lang="zh-CN" altLang="en-US" sz="2200">
                <a:latin typeface="楷体" panose="02010609060101010101" charset="-122"/>
                <a:ea typeface="楷体" panose="02010609060101010101" charset="-122"/>
                <a:cs typeface="楷体" panose="02010609060101010101" charset="-122"/>
              </a:rPr>
              <a:t>隋氏作之虽劳，后代实受其利焉。</a:t>
            </a:r>
            <a:endParaRPr lang="zh-CN" altLang="en-US" sz="2200">
              <a:latin typeface="楷体" panose="02010609060101010101" charset="-122"/>
              <a:ea typeface="楷体" panose="02010609060101010101" charset="-122"/>
              <a:cs typeface="楷体" panose="02010609060101010101" charset="-122"/>
            </a:endParaRPr>
          </a:p>
          <a:p>
            <a:pPr algn="r" fontAlgn="auto"/>
            <a:r>
              <a:rPr lang="en-US" altLang="zh-CN" sz="2200">
                <a:latin typeface="楷体" panose="02010609060101010101" charset="-122"/>
                <a:ea typeface="楷体" panose="02010609060101010101" charset="-122"/>
                <a:cs typeface="楷体" panose="02010609060101010101" charset="-122"/>
              </a:rPr>
              <a:t>——</a:t>
            </a:r>
            <a:r>
              <a:rPr lang="zh-CN" altLang="en-US" sz="2200">
                <a:latin typeface="楷体" panose="02010609060101010101" charset="-122"/>
                <a:ea typeface="楷体" panose="02010609060101010101" charset="-122"/>
                <a:cs typeface="楷体" panose="02010609060101010101" charset="-122"/>
              </a:rPr>
              <a:t>《元和郡县志》</a:t>
            </a:r>
            <a:endParaRPr lang="zh-CN" altLang="en-US" sz="2200">
              <a:latin typeface="楷体" panose="02010609060101010101" charset="-122"/>
              <a:ea typeface="楷体" panose="02010609060101010101" charset="-122"/>
              <a:cs typeface="楷体" panose="02010609060101010101" charset="-122"/>
            </a:endParaRPr>
          </a:p>
          <a:p>
            <a:pPr fontAlgn="auto"/>
            <a:r>
              <a:rPr lang="zh-CN" altLang="en-US" sz="2200" b="1">
                <a:solidFill>
                  <a:srgbClr val="FF0000"/>
                </a:solidFill>
                <a:latin typeface="楷体" panose="02010609060101010101" charset="-122"/>
                <a:ea typeface="楷体" panose="02010609060101010101" charset="-122"/>
                <a:cs typeface="楷体" panose="02010609060101010101" charset="-122"/>
              </a:rPr>
              <a:t>材料三：</a:t>
            </a:r>
            <a:r>
              <a:rPr lang="zh-CN" altLang="en-US" sz="2200">
                <a:latin typeface="楷体" panose="02010609060101010101" charset="-122"/>
                <a:ea typeface="楷体" panose="02010609060101010101" charset="-122"/>
                <a:cs typeface="楷体" panose="02010609060101010101" charset="-122"/>
              </a:rPr>
              <a:t>隋无德而有政，故不能守天下而固可一天下。以立法而施及唐、宋，盖隋亡而法不亡也。</a:t>
            </a:r>
            <a:endParaRPr lang="zh-CN" altLang="en-US" sz="2200">
              <a:latin typeface="楷体" panose="02010609060101010101" charset="-122"/>
              <a:ea typeface="楷体" panose="02010609060101010101" charset="-122"/>
              <a:cs typeface="楷体" panose="02010609060101010101" charset="-122"/>
            </a:endParaRPr>
          </a:p>
          <a:p>
            <a:pPr algn="r" fontAlgn="auto"/>
            <a:r>
              <a:rPr lang="en-US" altLang="zh-CN" sz="2200">
                <a:solidFill>
                  <a:schemeClr val="tx1"/>
                </a:solidFill>
                <a:latin typeface="楷体" panose="02010609060101010101" charset="-122"/>
                <a:ea typeface="楷体" panose="02010609060101010101" charset="-122"/>
                <a:cs typeface="楷体" panose="02010609060101010101" charset="-122"/>
              </a:rPr>
              <a:t>——</a:t>
            </a:r>
            <a:r>
              <a:rPr lang="zh-CN" altLang="en-US" sz="2200">
                <a:solidFill>
                  <a:schemeClr val="tx1"/>
                </a:solidFill>
                <a:latin typeface="楷体" panose="02010609060101010101" charset="-122"/>
                <a:ea typeface="楷体" panose="02010609060101010101" charset="-122"/>
                <a:cs typeface="楷体" panose="02010609060101010101" charset="-122"/>
              </a:rPr>
              <a:t>王夫之《读通鉴论</a:t>
            </a:r>
            <a:r>
              <a:rPr lang="en-US" altLang="zh-CN" sz="2200">
                <a:solidFill>
                  <a:schemeClr val="tx1"/>
                </a:solidFill>
                <a:latin typeface="楷体" panose="02010609060101010101" charset="-122"/>
                <a:ea typeface="楷体" panose="02010609060101010101" charset="-122"/>
                <a:cs typeface="楷体" panose="02010609060101010101" charset="-122"/>
              </a:rPr>
              <a:t>·</a:t>
            </a:r>
            <a:r>
              <a:rPr lang="zh-CN" altLang="en-US" sz="2200">
                <a:solidFill>
                  <a:schemeClr val="tx1"/>
                </a:solidFill>
                <a:latin typeface="楷体" panose="02010609060101010101" charset="-122"/>
                <a:ea typeface="楷体" panose="02010609060101010101" charset="-122"/>
                <a:cs typeface="楷体" panose="02010609060101010101" charset="-122"/>
              </a:rPr>
              <a:t>隋文帝》</a:t>
            </a:r>
            <a:endParaRPr lang="zh-CN" altLang="en-US" sz="2200" b="1">
              <a:solidFill>
                <a:srgbClr val="FF0000"/>
              </a:solidFill>
              <a:latin typeface="楷体" panose="02010609060101010101" charset="-122"/>
              <a:ea typeface="楷体" panose="02010609060101010101" charset="-122"/>
              <a:cs typeface="楷体" panose="02010609060101010101" charset="-122"/>
            </a:endParaRPr>
          </a:p>
          <a:p>
            <a:pPr fontAlgn="auto"/>
            <a:r>
              <a:rPr lang="zh-CN" altLang="en-US" sz="2200" b="1">
                <a:solidFill>
                  <a:srgbClr val="FF0000"/>
                </a:solidFill>
                <a:latin typeface="楷体" panose="02010609060101010101" charset="-122"/>
                <a:ea typeface="楷体" panose="02010609060101010101" charset="-122"/>
                <a:cs typeface="楷体" panose="02010609060101010101" charset="-122"/>
              </a:rPr>
              <a:t>材料四：</a:t>
            </a:r>
            <a:r>
              <a:rPr lang="zh-CN" altLang="en-US" sz="2200">
                <a:latin typeface="楷体" panose="02010609060101010101" charset="-122"/>
                <a:ea typeface="楷体" panose="02010609060101010101" charset="-122"/>
                <a:cs typeface="楷体" panose="02010609060101010101" charset="-122"/>
              </a:rPr>
              <a:t>隋朝消灭了其前人的过时和无效率的制度,创造了一个中央集权帝国,在长期分裂的各地区发展了共同的文化</a:t>
            </a:r>
            <a:endParaRPr lang="zh-CN" altLang="en-US" sz="2200">
              <a:latin typeface="楷体" panose="02010609060101010101" charset="-122"/>
              <a:ea typeface="楷体" panose="02010609060101010101" charset="-122"/>
              <a:cs typeface="楷体" panose="02010609060101010101" charset="-122"/>
            </a:endParaRPr>
          </a:p>
          <a:p>
            <a:pPr fontAlgn="auto"/>
            <a:r>
              <a:rPr lang="zh-CN" altLang="en-US" sz="2200">
                <a:latin typeface="楷体" panose="02010609060101010101" charset="-122"/>
                <a:ea typeface="楷体" panose="02010609060101010101" charset="-122"/>
                <a:cs typeface="楷体" panose="02010609060101010101" charset="-122"/>
              </a:rPr>
              <a:t>意识,这一切同样的了不起,人们在研究伟大的唐帝国的结</a:t>
            </a:r>
            <a:endParaRPr lang="zh-CN" altLang="en-US" sz="2200">
              <a:latin typeface="楷体" panose="02010609060101010101" charset="-122"/>
              <a:ea typeface="楷体" panose="02010609060101010101" charset="-122"/>
              <a:cs typeface="楷体" panose="02010609060101010101" charset="-122"/>
            </a:endParaRPr>
          </a:p>
          <a:p>
            <a:pPr fontAlgn="auto"/>
            <a:r>
              <a:rPr lang="zh-CN" altLang="en-US" sz="2200">
                <a:latin typeface="楷体" panose="02010609060101010101" charset="-122"/>
                <a:ea typeface="楷体" panose="02010609060101010101" charset="-122"/>
                <a:cs typeface="楷体" panose="02010609060101010101" charset="-122"/>
              </a:rPr>
              <a:t>构和生活的任何方面时,不能不在各个方面看到隋朝的成就，这是中国历史中最引人注目的成就之一。</a:t>
            </a:r>
            <a:endParaRPr lang="zh-CN" altLang="en-US" sz="2200">
              <a:latin typeface="楷体" panose="02010609060101010101" charset="-122"/>
              <a:ea typeface="楷体" panose="02010609060101010101" charset="-122"/>
              <a:cs typeface="楷体" panose="02010609060101010101" charset="-122"/>
            </a:endParaRPr>
          </a:p>
          <a:p>
            <a:pPr algn="r" fontAlgn="auto"/>
            <a:r>
              <a:rPr lang="en-US" altLang="zh-CN" sz="2200">
                <a:latin typeface="楷体" panose="02010609060101010101" charset="-122"/>
                <a:ea typeface="楷体" panose="02010609060101010101" charset="-122"/>
                <a:cs typeface="楷体" panose="02010609060101010101" charset="-122"/>
              </a:rPr>
              <a:t>——</a:t>
            </a:r>
            <a:r>
              <a:rPr lang="zh-CN" altLang="en-US" sz="2200">
                <a:latin typeface="楷体" panose="02010609060101010101" charset="-122"/>
                <a:ea typeface="楷体" panose="02010609060101010101" charset="-122"/>
                <a:cs typeface="楷体" panose="02010609060101010101" charset="-122"/>
              </a:rPr>
              <a:t>《剑桥中国隋唐史》</a:t>
            </a:r>
            <a:endParaRPr lang="zh-CN" altLang="en-US" sz="2200">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6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6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10"/>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1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3.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2810"/>
  <p:tag name="KSO_WM_TEMPLATE_THUMBS_INDEX" val="1、4、6、7、8、9、10、11、12、13、14"/>
</p:tagLst>
</file>

<file path=ppt/tags/tag17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2810"/>
  <p:tag name="KSO_WM_SLIDE_LAYOUT" val="a_b"/>
  <p:tag name="KSO_WM_SLIDE_LAYOUT_CNT" val="1_1"/>
  <p:tag name="KSO_WM_UNIT_SHOW_EDIT_AREA_INDICATION" val="1"/>
  <p:tag name="KSO_WM_TEMPLATE_THUMBS_INDEX" val="1、4、7、12、13、14、15、16、17、18、20、24、25、28、33、36、40、43、44"/>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2810_2*l_h_i*1_2_1"/>
  <p:tag name="KSO_WM_TEMPLATE_CATEGORY" val="custom"/>
  <p:tag name="KSO_WM_TEMPLATE_INDEX" val="20202810"/>
  <p:tag name="KSO_WM_UNIT_LAYERLEVEL" val="1_1_1"/>
  <p:tag name="KSO_WM_TAG_VERSION" val="1.0"/>
  <p:tag name="KSO_WM_BEAUTIFY_FLAG" val="#wm#"/>
  <p:tag name="KSO_WM_UNIT_USESOURCEFORMAT_APPLY"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2810_2*l_h_i*1_2_1"/>
  <p:tag name="KSO_WM_TEMPLATE_CATEGORY" val="custom"/>
  <p:tag name="KSO_WM_TEMPLATE_INDEX" val="20202810"/>
  <p:tag name="KSO_WM_UNIT_LAYERLEVEL" val="1_1_1"/>
  <p:tag name="KSO_WM_TAG_VERSION" val="1.0"/>
  <p:tag name="KSO_WM_BEAUTIFY_FLAG" val="#wm#"/>
  <p:tag name="KSO_WM_UNIT_USESOURCEFORMAT_APPLY"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2810_2*l_h_i*1_2_1"/>
  <p:tag name="KSO_WM_TEMPLATE_CATEGORY" val="custom"/>
  <p:tag name="KSO_WM_TEMPLATE_INDEX" val="20202810"/>
  <p:tag name="KSO_WM_UNIT_LAYERLEVEL" val="1_1_1"/>
  <p:tag name="KSO_WM_TAG_VERSION" val="1.0"/>
  <p:tag name="KSO_WM_BEAUTIFY_FLAG" val="#wm#"/>
  <p:tag name="KSO_WM_UNIT_USESOURCEFORMAT_APPLY"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2810_2*l_h_i*1_2_2"/>
  <p:tag name="KSO_WM_TEMPLATE_CATEGORY" val="custom"/>
  <p:tag name="KSO_WM_TEMPLATE_INDEX" val="20202810"/>
  <p:tag name="KSO_WM_UNIT_LAYERLEVEL" val="1_1_1"/>
  <p:tag name="KSO_WM_TAG_VERSION" val="1.0"/>
  <p:tag name="KSO_WM_BEAUTIFY_FLAG" val="#wm#"/>
  <p:tag name="KSO_WM_UNIT_TEXT_FILL_FORE_SCHEMECOLOR_INDEX" val="10"/>
  <p:tag name="KSO_WM_UNIT_TEXT_FILL_TYPE" val="1"/>
  <p:tag name="KSO_WM_UNIT_USESOURCEFORMAT_APPLY" val="1"/>
</p:tagLst>
</file>

<file path=ppt/tags/tag179.xml><?xml version="1.0" encoding="utf-8"?>
<p:tagLst xmlns:p="http://schemas.openxmlformats.org/presentationml/2006/main">
  <p:tag name="KSO_WM_BEAUTIFY_FLAG" val="#wm#"/>
  <p:tag name="KSO_WM_TEMPLATE_CATEGORY" val="custom"/>
  <p:tag name="KSO_WM_TEMPLATE_INDEX" val="2020281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2810"/>
</p:tagLst>
</file>

<file path=ppt/tags/tag181.xml><?xml version="1.0" encoding="utf-8"?>
<p:tagLst xmlns:p="http://schemas.openxmlformats.org/presentationml/2006/main">
  <p:tag name="KSO_WM_BEAUTIFY_FLAG" val="#wm#"/>
  <p:tag name="KSO_WM_TEMPLATE_CATEGORY" val="custom"/>
  <p:tag name="KSO_WM_TEMPLATE_INDEX" val="20202810"/>
</p:tagLst>
</file>

<file path=ppt/tags/tag182.xml><?xml version="1.0" encoding="utf-8"?>
<p:tagLst xmlns:p="http://schemas.openxmlformats.org/presentationml/2006/main">
  <p:tag name="KSO_WM_UNIT_PLACING_PICTURE_USER_VIEWPORT" val="{&quot;height&quot;:4078,&quot;width&quot;:6041}"/>
</p:tagLst>
</file>

<file path=ppt/tags/tag183.xml><?xml version="1.0" encoding="utf-8"?>
<p:tagLst xmlns:p="http://schemas.openxmlformats.org/presentationml/2006/main">
  <p:tag name="KSO_WM_UNIT_PLACING_PICTURE_USER_VIEWPORT" val="{&quot;height&quot;:4193,&quot;width&quot;:6042}"/>
</p:tagLst>
</file>

<file path=ppt/tags/tag184.xml><?xml version="1.0" encoding="utf-8"?>
<p:tagLst xmlns:p="http://schemas.openxmlformats.org/presentationml/2006/main">
  <p:tag name="KSO_WM_BEAUTIFY_FLAG" val="#wm#"/>
  <p:tag name="KSO_WM_TEMPLATE_CATEGORY" val="custom"/>
  <p:tag name="KSO_WM_TEMPLATE_INDEX" val="20202810"/>
</p:tagLst>
</file>

<file path=ppt/tags/tag185.xml><?xml version="1.0" encoding="utf-8"?>
<p:tagLst xmlns:p="http://schemas.openxmlformats.org/presentationml/2006/main">
  <p:tag name="KSO_WM_UNIT_TABLE_BEAUTIFY" val="{1d1b4825-ba00-4718-b109-27baf24ef3aa}"/>
</p:tagLst>
</file>

<file path=ppt/tags/tag18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7.xml><?xml version="1.0" encoding="utf-8"?>
<p:tagLst xmlns:p="http://schemas.openxmlformats.org/presentationml/2006/main">
  <p:tag name="KSO_WM_TEMPLATE_CATEGORY" val="custom"/>
  <p:tag name="KSO_WM_TEMPLATE_INDEX" val="20202810"/>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092_1*i*1"/>
  <p:tag name="KSO_WM_TEMPLATE_CATEGORY" val="diagram"/>
  <p:tag name="KSO_WM_TEMPLATE_INDEX" val="20205092"/>
  <p:tag name="KSO_WM_UNIT_LAYERLEVEL" val="1"/>
  <p:tag name="KSO_WM_TAG_VERSION" val="1.0"/>
  <p:tag name="KSO_WM_BEAUTIFY_FLAG" val="#wm#"/>
  <p:tag name="KSO_WM_UNIT_FILL_FORE_SCHEMECOLOR_INDEX_BRIGHTNESS" val="-0.15"/>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092_1*i*1"/>
  <p:tag name="KSO_WM_TEMPLATE_CATEGORY" val="diagram"/>
  <p:tag name="KSO_WM_TEMPLATE_INDEX" val="20205092"/>
  <p:tag name="KSO_WM_UNIT_LAYERLEVEL" val="1"/>
  <p:tag name="KSO_WM_TAG_VERSION" val="1.0"/>
  <p:tag name="KSO_WM_BEAUTIFY_FLAG" val="#wm#"/>
  <p:tag name="KSO_WM_UNIT_FILL_FORE_SCHEMECOLOR_INDEX_BRIGHTNESS" val="-0.15"/>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TEMPLATE_CATEGORY" val="custom"/>
  <p:tag name="KSO_WM_TEMPLATE_INDEX" val="20202810"/>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092_1*i*1"/>
  <p:tag name="KSO_WM_TEMPLATE_CATEGORY" val="diagram"/>
  <p:tag name="KSO_WM_TEMPLATE_INDEX" val="20205092"/>
  <p:tag name="KSO_WM_UNIT_LAYERLEVEL" val="1"/>
  <p:tag name="KSO_WM_TAG_VERSION" val="1.0"/>
  <p:tag name="KSO_WM_BEAUTIFY_FLAG" val="#wm#"/>
  <p:tag name="KSO_WM_UNIT_FILL_FORE_SCHEMECOLOR_INDEX_BRIGHTNESS" val="-0.15"/>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diagram20205092_1*y*1"/>
  <p:tag name="KSO_WM_TEMPLATE_CATEGORY" val="diagram"/>
  <p:tag name="KSO_WM_TEMPLATE_INDEX" val="20205092"/>
  <p:tag name="KSO_WM_UNIT_LAYERLEVEL" val="1"/>
  <p:tag name="KSO_WM_TAG_VERSION" val="1.0"/>
  <p:tag name="KSO_WM_BEAUTIFY_FLAG" val="#wm#"/>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93.xml><?xml version="1.0" encoding="utf-8"?>
<p:tagLst xmlns:p="http://schemas.openxmlformats.org/presentationml/2006/main">
  <p:tag name="KSO_WM_BEAUTIFY_FLAG" val="#wm#"/>
  <p:tag name="KSO_WM_TEMPLATE_CATEGORY" val="custom"/>
  <p:tag name="KSO_WM_TEMPLATE_INDEX" val="20202810"/>
</p:tagLst>
</file>

<file path=ppt/tags/tag194.xml><?xml version="1.0" encoding="utf-8"?>
<p:tagLst xmlns:p="http://schemas.openxmlformats.org/presentationml/2006/main">
  <p:tag name="KSO_WM_TEMPLATE_CATEGORY" val="custom"/>
  <p:tag name="KSO_WM_TEMPLATE_INDEX" val="20202810"/>
</p:tagLst>
</file>

<file path=ppt/tags/tag195.xml><?xml version="1.0" encoding="utf-8"?>
<p:tagLst xmlns:p="http://schemas.openxmlformats.org/presentationml/2006/main">
  <p:tag name="KSO_WM_TEMPLATE_CATEGORY" val="custom"/>
  <p:tag name="KSO_WM_TEMPLATE_INDEX" val="20202810"/>
</p:tagLst>
</file>

<file path=ppt/tags/tag196.xml><?xml version="1.0" encoding="utf-8"?>
<p:tagLst xmlns:p="http://schemas.openxmlformats.org/presentationml/2006/main">
  <p:tag name="REFSHAPE" val="1150140964"/>
  <p:tag name="KSO_WM_UNIT_PLACING_PICTURE_USER_VIEWPORT" val="{&quot;height&quot;:6514,&quot;width&quot;:4620.4724409448818}"/>
</p:tagLst>
</file>

<file path=ppt/tags/tag197.xml><?xml version="1.0" encoding="utf-8"?>
<p:tagLst xmlns:p="http://schemas.openxmlformats.org/presentationml/2006/main">
  <p:tag name="KSO_WM_TEMPLATE_CATEGORY" val="custom"/>
  <p:tag name="KSO_WM_TEMPLATE_INDEX" val="20202810"/>
</p:tagLst>
</file>

<file path=ppt/tags/tag198.xml><?xml version="1.0" encoding="utf-8"?>
<p:tagLst xmlns:p="http://schemas.openxmlformats.org/presentationml/2006/main">
  <p:tag name="KSO_WM_UNIT_TABLE_BEAUTIFY" val="smartTable{3470514e-f81e-4154-a06e-d4323c6bc4a3}"/>
</p:tagLst>
</file>

<file path=ppt/tags/tag199.xml><?xml version="1.0" encoding="utf-8"?>
<p:tagLst xmlns:p="http://schemas.openxmlformats.org/presentationml/2006/main">
  <p:tag name="KSO_WM_TEMPLATE_CATEGORY" val="custom"/>
  <p:tag name="KSO_WM_TEMPLATE_INDEX" val="2020281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092_1*i*1"/>
  <p:tag name="KSO_WM_TEMPLATE_CATEGORY" val="diagram"/>
  <p:tag name="KSO_WM_TEMPLATE_INDEX" val="20205092"/>
  <p:tag name="KSO_WM_UNIT_LAYERLEVEL" val="1"/>
  <p:tag name="KSO_WM_TAG_VERSION" val="1.0"/>
  <p:tag name="KSO_WM_BEAUTIFY_FLAG" val="#wm#"/>
  <p:tag name="KSO_WM_UNIT_FILL_FORE_SCHEMECOLOR_INDEX_BRIGHTNESS" val="-0.15"/>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diagram20205092_1*y*1"/>
  <p:tag name="KSO_WM_TEMPLATE_CATEGORY" val="diagram"/>
  <p:tag name="KSO_WM_TEMPLATE_INDEX" val="20205092"/>
  <p:tag name="KSO_WM_UNIT_LAYERLEVEL" val="1"/>
  <p:tag name="KSO_WM_TAG_VERSION" val="1.0"/>
  <p:tag name="KSO_WM_BEAUTIFY_FLAG" val="#wm#"/>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03.xml><?xml version="1.0" encoding="utf-8"?>
<p:tagLst xmlns:p="http://schemas.openxmlformats.org/presentationml/2006/main">
  <p:tag name="KSO_WM_UNIT_ISCONTENTSTITLE" val="0"/>
  <p:tag name="KSO_WM_UNIT_ISNUMDGMTITLE" val="0"/>
  <p:tag name="KSO_WM_UNIT_PRESET_TEXT" val="单击此处可添加大标题内容"/>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diagram20205092_1*a*1"/>
  <p:tag name="KSO_WM_TEMPLATE_CATEGORY" val="diagram"/>
  <p:tag name="KSO_WM_TEMPLATE_INDEX" val="20205092"/>
  <p:tag name="KSO_WM_UNIT_LAYERLEVEL" val="1"/>
  <p:tag name="KSO_WM_TAG_VERSION" val="1.0"/>
  <p:tag name="KSO_WM_BEAUTIFY_FLAG" val="#wm#"/>
</p:tagLst>
</file>

<file path=ppt/tags/tag204.xml><?xml version="1.0" encoding="utf-8"?>
<p:tagLst xmlns:p="http://schemas.openxmlformats.org/presentationml/2006/main">
  <p:tag name="KSO_WM_TEMPLATE_CATEGORY" val="diagram"/>
  <p:tag name="KSO_WM_TEMPLATE_INDEX" val="20205092"/>
  <p:tag name="KSO_WM_SLIDE_ID" val="diagram20205092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865*458"/>
  <p:tag name="KSO_WM_SLIDE_POSITION" val="48*55"/>
  <p:tag name="KSO_WM_TAG_VERSION" val="1.0"/>
  <p:tag name="KSO_WM_BEAUTIFY_FLAG" val="#wm#"/>
  <p:tag name="KSO_WM_SLIDE_LAYOUT" val="a_f_y"/>
  <p:tag name="KSO_WM_SLIDE_LAYOUT_CNT" val="1_3_1"/>
  <p:tag name="KSO_WM_SLIDE_BK_DARK_LIGHT" val="2"/>
  <p:tag name="KSO_WM_SLIDE_BACKGROUND_TYPE" val="general"/>
</p:tagLst>
</file>

<file path=ppt/tags/tag205.xml><?xml version="1.0" encoding="utf-8"?>
<p:tagLst xmlns:p="http://schemas.openxmlformats.org/presentationml/2006/main">
  <p:tag name="KSO_WM_TEMPLATE_CATEGORY" val="custom"/>
  <p:tag name="KSO_WM_TEMPLATE_INDEX" val="20202810"/>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UNIT_TYPE" val="i"/>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 name="KSO_WM_UNIT_TEXT_FILL_FORE_SCHEMECOLOR_INDEX_BRIGHTNESS" val="0"/>
  <p:tag name="KSO_WM_UNIT_TEXT_FILL_FORE_SCHEMECOLOR_INDEX" val="2"/>
  <p:tag name="KSO_WM_UNIT_TEXT_FILL_TYPE"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9.xml><?xml version="1.0" encoding="utf-8"?>
<p:tagLst xmlns:p="http://schemas.openxmlformats.org/presentationml/2006/main">
  <p:tag name="KSO_WM_UNIT_VALUE" val="1311*931"/>
  <p:tag name="KSO_WM_UNIT_HIGHLIGHT" val="0"/>
  <p:tag name="KSO_WM_UNIT_COMPATIBLE" val="0"/>
  <p:tag name="KSO_WM_UNIT_DIAGRAM_ISNUMVISUAL" val="0"/>
  <p:tag name="KSO_WM_UNIT_DIAGRAM_ISREFERUNIT" val="0"/>
  <p:tag name="KSO_WM_UNIT_TYPE" val="d"/>
  <p:tag name="KSO_WM_UNIT_INDEX" val="1"/>
  <p:tag name="KSO_WM_UNIT_ID" val="diagram20207479_1*d*1"/>
  <p:tag name="KSO_WM_TEMPLATE_CATEGORY" val="diagram"/>
  <p:tag name="KSO_WM_TEMPLATE_INDEX" val="20207479"/>
  <p:tag name="KSO_WM_UNIT_LAYERLEVEL" val="1"/>
  <p:tag name="KSO_WM_TAG_VERSION" val="1.0"/>
  <p:tag name="KSO_WM_BEAUTIFY_FLAG" val="#wm#"/>
  <p:tag name="KSO_WM_CHIP_GROUPID" val="5e7310da9a230a26b9e88a19"/>
  <p:tag name="KSO_WM_CHIP_XID" val="5e7310da9a230a26b9e88a1a"/>
  <p:tag name="KSO_WM_UNIT_DEC_AREA_ID" val="a9ba6df1b9d04dee84d23a121a392f79"/>
  <p:tag name="KSO_WM_ASSEMBLE_CHIP_INDEX" val="359c9a13a5314d7ea87d92fb75b37e51"/>
  <p:tag name="KSO_WM_UNIT_PLACING_PICTURE" val="359c9a13a5314d7ea87d92fb75b37e51"/>
  <p:tag name="KSO_WM_TEMPLATE_ASSEMBLE_XID" val="5ee34ed4afe44fab1839c7e4"/>
  <p:tag name="KSO_WM_TEMPLATE_ASSEMBLE_GROUPID" val="5ee34ed4afe44fab1839c7e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p="http://schemas.openxmlformats.org/presentationml/2006/main">
  <p:tag name="KSO_WM_TEMPLATE_CATEGORY" val="diagram"/>
  <p:tag name="KSO_WM_TEMPLATE_INDEX" val="20207479"/>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6-12T17:46:01&quot;,&quot;maxSize&quot;:{&quot;size1&quot;:22.199088565474032},&quot;minSize&quot;:{&quot;size1&quot;:22.199088565474032},&quot;normalSize&quot;:{&quot;size1&quot;:22.199088565474032},&quot;subLayout&quot;:[{&quot;id&quot;:&quot;2020-06-12T17:46:01&quot;,&quot;margin&quot;:{&quot;bottom&quot;:0.84700000286102295,&quot;left&quot;:1.6929999589920044,&quot;right&quot;:1.6929999589920044,&quot;top&quot;:1.6929999589920044},&quot;type&quot;:0},{&quot;direction&quot;:1,&quot;id&quot;:&quot;2020-06-12T17:46:01&quot;,&quot;maxSize&quot;:{&quot;size1&quot;:32.59970864999341},&quot;minSize&quot;:{&quot;size1&quot;:32.59970864999341},&quot;normalSize&quot;:{&quot;size1&quot;:32.59970864999341},&quot;subLayout&quot;:[{&quot;id&quot;:&quot;2020-06-12T17:46:01&quot;,&quot;margin&quot;:{&quot;bottom&quot;:1.6929999589920044,&quot;left&quot;:1.6929999589920044,&quot;right&quot;:0,&quot;top&quot;:0},&quot;type&quot;:0},{&quot;direction&quot;:1,&quot;id&quot;:&quot;2020-06-12T17:46:01&quot;,&quot;maxSize&quot;:{&quot;size1&quot;:46.29956773285592},&quot;minSize&quot;:{&quot;size1&quot;:46.29956773285592},&quot;normalSize&quot;:{&quot;size1&quot;:46.29956773285592},&quot;subLayout&quot;:[{&quot;id&quot;:&quot;2020-06-12T17:46:01&quot;,&quot;margin&quot;:{&quot;bottom&quot;:1.6929999589920044,&quot;left&quot;:1.2699999809265137,&quot;right&quot;:0,&quot;top&quot;:0},&quot;type&quot;:0},{&quot;id&quot;:&quot;2020-06-12T17:46:01&quot;,&quot;margin&quot;:{&quot;bottom&quot;:1.6929999589920044,&quot;left&quot;:1.2699999809265137,&quot;right&quot;:1.6929999589920044,&quot;top&quot;:0},&quot;type&quot;:0}],&quot;type&quot;:0}],&quot;type&quot;:0}],&quot;type&quot;:0}"/>
  <p:tag name="KSO_WM_SLIDE_BACKGROUND" val="[&quot;general&quot;,&quot;frame&quot;]"/>
  <p:tag name="KSO_WM_SLIDE_RATIO" val="1.777778"/>
  <p:tag name="KSO_WM_CHIP_INFOS" val="{&quot;layout_type&quot;:&quot;topbottom&quot;,&quot;tags&quot;:{&quot;style&quot;:[&quot;商务&quot;,&quot;简约&quot;,&quot;文艺清新&quot;,&quot;中国风&quot;,&quot;卡通&quot;,&quot;欧美风&quot;,&quot;黑板风&quot;,&quot;渐变风&quot;,&quot;党政风&quot;]},&quot;slide_type&quot;:[&quot;text&quot;],&quot;aspect_ratio&quot;:&quot;16:9&quot;}"/>
  <p:tag name="KSO_WM_CHIP_XID" val="5ed2121cdaf2e53b70be3eaa"/>
  <p:tag name="KSO_WM_CHIP_FILLPROP" val="[[{&quot;fill_id&quot;:&quot;7a39578acadd46329410176d1f372671&quot;,&quot;fill_align&quot;:&quot;lt&quot;,&quot;text_align&quot;:&quot;lt&quot;,&quot;text_direction&quot;:&quot;horizontal&quot;,&quot;chip_types&quot;:[&quot;header&quot;]},{&quot;fill_id&quot;:&quot;408f9a2e0be34cfa9fa65f6b49b58f5b&quot;,&quot;fill_align&quot;:&quot;rm&quot;,&quot;text_align&quot;:&quot;rm&quot;,&quot;text_direction&quot;:&quot;horizontal&quot;,&quot;chip_types&quot;:[&quot;diagram&quot;,&quot;text&quot;]},{&quot;fill_id&quot;:&quot;dd103985b8f9414db206f6ef1ca9a511&quot;,&quot;fill_align&quot;:&quot;cm&quot;,&quot;text_align&quot;:&quot;cm&quot;,&quot;text_direction&quot;:&quot;horizontal&quot;,&quot;chip_types&quot;:[&quot;picture&quot;]},{&quot;fill_id&quot;:&quot;169d421c91754b6485e6a5407660a774&quot;,&quot;fill_align&quot;:&quot;lm&quot;,&quot;text_align&quot;:&quot;lm&quot;,&quot;text_direction&quot;:&quot;horizontal&quot;,&quot;chip_types&quot;:[&quot;diagram&quot;,&quot;text&quot;]}]]"/>
  <p:tag name="KSO_WM_SLIDE_ID" val="diagram2020747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BEAUTIFY_FLAG" val="#wm#"/>
  <p:tag name="KSO_WM_SLIDE_LAYOUT" val="a_d_f"/>
  <p:tag name="KSO_WM_SLIDE_LAYOUT_CNT" val="1_1_2"/>
  <p:tag name="KSO_WM_CHIP_GROUPID" val="5edb37ca5860357932c566f2"/>
  <p:tag name="KSO_WM_SLIDE_BK_DARK_LIGHT" val="2"/>
  <p:tag name="KSO_WM_SLIDE_BACKGROUND_TYPE" val="frame"/>
  <p:tag name="KSO_WM_SLIDE_SUPPORT_FEATURE_TYPE" val="0"/>
  <p:tag name="KSO_WM_TEMPLATE_ASSEMBLE_XID" val="5ee34ed4afe44fab1839c7e4"/>
  <p:tag name="KSO_WM_TEMPLATE_ASSEMBLE_GROUPID" val="5ee34ed4afe44fab1839c7e4"/>
</p:tagLst>
</file>

<file path=ppt/tags/tag211.xml><?xml version="1.0" encoding="utf-8"?>
<p:tagLst xmlns:p="http://schemas.openxmlformats.org/presentationml/2006/main">
  <p:tag name="KSO_WM_TEMPLATE_CATEGORY" val="custom"/>
  <p:tag name="KSO_WM_TEMPLATE_INDEX" val="20202810"/>
</p:tagLst>
</file>

<file path=ppt/tags/tag212.xml><?xml version="1.0" encoding="utf-8"?>
<p:tagLst xmlns:p="http://schemas.openxmlformats.org/presentationml/2006/main">
  <p:tag name="KSO_WM_TEMPLATE_CATEGORY" val="custom"/>
  <p:tag name="KSO_WM_TEMPLATE_INDEX" val="20202810"/>
</p:tagLst>
</file>

<file path=ppt/tags/tag213.xml><?xml version="1.0" encoding="utf-8"?>
<p:tagLst xmlns:p="http://schemas.openxmlformats.org/presentationml/2006/main">
  <p:tag name="KSO_WM_TEMPLATE_CATEGORY" val="custom"/>
  <p:tag name="KSO_WM_TEMPLATE_INDEX" val="20202810"/>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092_1*i*1"/>
  <p:tag name="KSO_WM_TEMPLATE_CATEGORY" val="diagram"/>
  <p:tag name="KSO_WM_TEMPLATE_INDEX" val="20205092"/>
  <p:tag name="KSO_WM_UNIT_LAYERLEVEL" val="1"/>
  <p:tag name="KSO_WM_TAG_VERSION" val="1.0"/>
  <p:tag name="KSO_WM_BEAUTIFY_FLAG" val="#wm#"/>
  <p:tag name="KSO_WM_UNIT_FILL_FORE_SCHEMECOLOR_INDEX_BRIGHTNESS" val="-0.15"/>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15.xml><?xml version="1.0" encoding="utf-8"?>
<p:tagLst xmlns:p="http://schemas.openxmlformats.org/presentationml/2006/main">
  <p:tag name="KSO_WM_TEMPLATE_CATEGORY" val="custom"/>
  <p:tag name="KSO_WM_TEMPLATE_INDEX" val="20202810"/>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7.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TYPE" val="i"/>
  <p:tag name="KSO_WM_UNIT_INDEX" val="2"/>
  <p:tag name="KSO_WM_UNIT_ID" val="diagram20207392_1*i*2"/>
  <p:tag name="KSO_WM_TEMPLATE_CATEGORY" val="diagram"/>
  <p:tag name="KSO_WM_TEMPLATE_INDEX" val="20207392"/>
  <p:tag name="KSO_WM_UNIT_LAYERLEVEL" val="1"/>
  <p:tag name="KSO_WM_TAG_VERSION" val="1.0"/>
  <p:tag name="KSO_WM_BEAUTIFY_FLAG" val="#wm#"/>
  <p:tag name="KSO_WM_UNIT_BLOCK" val="0"/>
  <p:tag name="KSO_WM_UNIT_DEC_AREA_ID" val="47b5e5856d4e423db081c27c4ece7222"/>
  <p:tag name="KSO_WM_UNIT_DECORATE_INFO" val="{&quot;DecorateInfoH&quot;:{&quot;IsAbs&quot;:true},&quot;DecorateInfoW&quot;:{&quot;IsAbs&quot;:true},&quot;DecorateInfoX&quot;:{&quot;IsAbs&quot;:true,&quot;Pos&quot;:2},&quot;DecorateInfoY&quot;:{&quot;IsAbs&quot;:true,&quot;Pos&quot;:0},&quot;ReferentInfo&quot;:{&quot;Id&quot;:&quot;8ea2c3c62bae47249b187be8ebb8242b&quot;,&quot;X&quot;:{&quot;Pos&quot;:2},&quot;Y&quot;:{&quot;Pos&quot;:2}}}"/>
  <p:tag name="KSO_WM_CHIP_GROUPID" val="5ecf615686bf8da9b674016d"/>
  <p:tag name="KSO_WM_CHIP_XID" val="5ecf615686bf8da9b674016e"/>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ee327faafe44fab1839c67d"/>
  <p:tag name="KSO_WM_TEMPLATE_ASSEMBLE_GROUPID" val="5ee327faafe44fab1839c67d"/>
</p:tagLst>
</file>

<file path=ppt/tags/tag218.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TYPE" val="i"/>
  <p:tag name="KSO_WM_UNIT_INDEX" val="3"/>
  <p:tag name="KSO_WM_UNIT_ID" val="diagram20207392_1*i*3"/>
  <p:tag name="KSO_WM_TEMPLATE_CATEGORY" val="diagram"/>
  <p:tag name="KSO_WM_TEMPLATE_INDEX" val="20207392"/>
  <p:tag name="KSO_WM_UNIT_LAYERLEVEL" val="1"/>
  <p:tag name="KSO_WM_TAG_VERSION" val="1.0"/>
  <p:tag name="KSO_WM_BEAUTIFY_FLAG" val="#wm#"/>
  <p:tag name="KSO_WM_UNIT_BLOCK" val="0"/>
  <p:tag name="KSO_WM_UNIT_DEC_AREA_ID" val="67a51d0ceafe46f29c5c78bb6633d4aa"/>
  <p:tag name="KSO_WM_UNIT_DECORATE_INFO" val="{&quot;DecorateInfoH&quot;:{&quot;IsAbs&quot;:true},&quot;DecorateInfoW&quot;:{&quot;IsAbs&quot;:true},&quot;DecorateInfoX&quot;:{&quot;IsAbs&quot;:true,&quot;Pos&quot;:2},&quot;DecorateInfoY&quot;:{&quot;IsAbs&quot;:true,&quot;Pos&quot;:0},&quot;ReferentInfo&quot;:{&quot;Id&quot;:&quot;8ea2c3c62bae47249b187be8ebb8242b&quot;,&quot;X&quot;:{&quot;Pos&quot;:2},&quot;Y&quot;:{&quot;Pos&quot;:2}}}"/>
  <p:tag name="KSO_WM_CHIP_GROUPID" val="5ecf615686bf8da9b674016d"/>
  <p:tag name="KSO_WM_CHIP_XID" val="5ecf615686bf8da9b674016e"/>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ee327faafe44fab1839c67d"/>
  <p:tag name="KSO_WM_TEMPLATE_ASSEMBLE_GROUPID" val="5ee327faafe44fab1839c67d"/>
</p:tagLst>
</file>

<file path=ppt/tags/tag219.xml><?xml version="1.0" encoding="utf-8"?>
<p:tagLst xmlns:p="http://schemas.openxmlformats.org/presentationml/2006/main">
  <p:tag name="KSO_WM_UNIT_BLOCK" val="0"/>
  <p:tag name="KSO_WM_UNIT_SM_LIMIT_TYPE" val="0"/>
  <p:tag name="KSO_WM_UNIT_DEC_AREA_ID" val="10082d46e78942809ce28b5e79689421"/>
  <p:tag name="KSO_WM_UNIT_HIGHLIGHT" val="0"/>
  <p:tag name="KSO_WM_UNIT_COMPATIBLE" val="0"/>
  <p:tag name="KSO_WM_UNIT_DIAGRAM_ISNUMVISUAL" val="0"/>
  <p:tag name="KSO_WM_UNIT_DIAGRAM_ISREFERUNIT" val="0"/>
  <p:tag name="KSO_WM_UNIT_TYPE" val="i"/>
  <p:tag name="KSO_WM_UNIT_INDEX" val="4"/>
  <p:tag name="KSO_WM_UNIT_ID" val="diagram20207392_1*i*4"/>
  <p:tag name="KSO_WM_TEMPLATE_CATEGORY" val="diagram"/>
  <p:tag name="KSO_WM_TEMPLATE_INDEX" val="20207392"/>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0},&quot;ReferentInfo&quot;:{&quot;Id&quot;:&quot;8ea2c3c62bae47249b187be8ebb8242b&quot;,&quot;X&quot;:{&quot;Pos&quot;:0},&quot;Y&quot;:{&quot;Pos&quot;:2}}}"/>
  <p:tag name="KSO_WM_CHIP_GROUPID" val="5ecf615686bf8da9b674016d"/>
  <p:tag name="KSO_WM_CHIP_XID" val="5ecf615686bf8da9b674016e"/>
  <p:tag name="KSO_WM_UNIT_LINE_FORE_SCHEMECOLOR_INDEX_BRIGHTNESS" val="0.25"/>
  <p:tag name="KSO_WM_UNIT_LINE_FORE_SCHEMECOLOR_INDEX" val="13"/>
  <p:tag name="KSO_WM_UNIT_LINE_FILL_TYPE" val="2"/>
  <p:tag name="KSO_WM_TEMPLATE_ASSEMBLE_XID" val="5ee327faafe44fab1839c67d"/>
  <p:tag name="KSO_WM_TEMPLATE_ASSEMBLE_GROUPID" val="5ee327faafe44fab1839c67d"/>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5577_2*l_h_i*1_1_1"/>
  <p:tag name="KSO_WM_TEMPLATE_CATEGORY" val="diagram"/>
  <p:tag name="KSO_WM_TEMPLATE_INDEX" val="2020557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5577_2*l_h_i*1_1_2"/>
  <p:tag name="KSO_WM_TEMPLATE_CATEGORY" val="diagram"/>
  <p:tag name="KSO_WM_TEMPLATE_INDEX" val="20205577"/>
  <p:tag name="KSO_WM_UNIT_LAYERLEVEL" val="1_1_1"/>
  <p:tag name="KSO_WM_TAG_VERSION" val="1.0"/>
  <p:tag name="KSO_WM_BEAUTIFY_FLAG" val="#wm#"/>
  <p:tag name="KSO_WM_UNIT_FILL_FORE_SCHEMECOLOR_INDEX" val="5"/>
  <p:tag name="KSO_WM_UNIT_FILL_BACK_SCHEMECOLOR_INDEX" val="14"/>
  <p:tag name="KSO_WM_UNIT_FILL_TYPE" val="2"/>
  <p:tag name="KSO_WM_UNIT_LINE_FORE_SCHEMECOLOR_INDEX" val="5"/>
  <p:tag name="KSO_WM_UNIT_LINE_FILL_TYPE" val="2"/>
  <p:tag name="KSO_WM_UNIT_TEXT_FILL_FORE_SCHEMECOLOR_INDEX" val="2"/>
  <p:tag name="KSO_WM_UNIT_TEXT_FILL_TYPE" val="1"/>
  <p:tag name="KSO_WM_UNIT_USESOURCEFORMAT_APPLY" val="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5577_2*l_h_i*1_1_3"/>
  <p:tag name="KSO_WM_TEMPLATE_CATEGORY" val="diagram"/>
  <p:tag name="KSO_WM_TEMPLATE_INDEX" val="20205577"/>
  <p:tag name="KSO_WM_UNIT_LAYERLEVEL" val="1_1_1"/>
  <p:tag name="KSO_WM_TAG_VERSION" val="1.0"/>
  <p:tag name="KSO_WM_BEAUTIFY_FLAG" val="#wm#"/>
  <p:tag name="KSO_WM_UNIT_FILL_FORE_SCHEMECOLOR_INDEX" val="10"/>
  <p:tag name="KSO_WM_UNIT_FILL_BACK_SCHEMECOLOR_INDEX" val="14"/>
  <p:tag name="KSO_WM_UNIT_FILL_TYPE" val="2"/>
  <p:tag name="KSO_WM_UNIT_LINE_FORE_SCHEMECOLOR_INDEX" val="10"/>
  <p:tag name="KSO_WM_UNIT_LINE_FILL_TYPE" val="2"/>
  <p:tag name="KSO_WM_UNIT_TEXT_FILL_FORE_SCHEMECOLOR_INDEX" val="2"/>
  <p:tag name="KSO_WM_UNIT_TEXT_FILL_TYPE" val="1"/>
  <p:tag name="KSO_WM_UNIT_USESOURCEFORMAT_APPLY" val="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05577_2*l_h_i*1_1_4"/>
  <p:tag name="KSO_WM_TEMPLATE_CATEGORY" val="diagram"/>
  <p:tag name="KSO_WM_TEMPLATE_INDEX" val="20205577"/>
  <p:tag name="KSO_WM_UNIT_LAYERLEVEL" val="1_1_1"/>
  <p:tag name="KSO_WM_TAG_VERSION" val="1.0"/>
  <p:tag name="KSO_WM_BEAUTIFY_FLAG" val="#wm#"/>
  <p:tag name="KSO_WM_UNIT_FILL_FORE_SCHEMECOLOR_INDEX" val="5"/>
  <p:tag name="KSO_WM_UNIT_FILL_BACK_SCHEMECOLOR_INDEX" val="14"/>
  <p:tag name="KSO_WM_UNIT_FILL_TYPE" val="2"/>
  <p:tag name="KSO_WM_UNIT_LINE_FORE_SCHEMECOLOR_INDEX" val="5"/>
  <p:tag name="KSO_WM_UNIT_LINE_FILL_TYPE" val="2"/>
  <p:tag name="KSO_WM_UNIT_TEXT_FILL_FORE_SCHEMECOLOR_INDEX" val="2"/>
  <p:tag name="KSO_WM_UNIT_TEXT_FILL_TYPE" val="1"/>
  <p:tag name="KSO_WM_UNIT_USESOURCEFORMAT_APPLY" val="1"/>
</p:tagLst>
</file>

<file path=ppt/tags/tag22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577_2*l_h_f*1_1_1"/>
  <p:tag name="KSO_WM_TEMPLATE_CATEGORY" val="diagram"/>
  <p:tag name="KSO_WM_TEMPLATE_INDEX" val="20205577"/>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
  <p:tag name="KSO_WM_UNIT_TEXT_FILL_FORE_SCHEMECOLOR_INDEX" val="13"/>
  <p:tag name="KSO_WM_UNIT_TEXT_FILL_TYPE" val="1"/>
  <p:tag name="KSO_WM_UNIT_USESOURCEFORMAT_APPLY" val="1"/>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5577_2*l_h_i*1_2_1"/>
  <p:tag name="KSO_WM_TEMPLATE_CATEGORY" val="diagram"/>
  <p:tag name="KSO_WM_TEMPLATE_INDEX" val="2020557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5577_2*l_h_i*1_2_2"/>
  <p:tag name="KSO_WM_TEMPLATE_CATEGORY" val="diagram"/>
  <p:tag name="KSO_WM_TEMPLATE_INDEX" val="20205577"/>
  <p:tag name="KSO_WM_UNIT_LAYERLEVEL" val="1_1_1"/>
  <p:tag name="KSO_WM_TAG_VERSION" val="1.0"/>
  <p:tag name="KSO_WM_BEAUTIFY_FLAG" val="#wm#"/>
  <p:tag name="KSO_WM_UNIT_FILL_FORE_SCHEMECOLOR_INDEX" val="5"/>
  <p:tag name="KSO_WM_UNIT_FILL_BACK_SCHEMECOLOR_INDEX" val="14"/>
  <p:tag name="KSO_WM_UNIT_FILL_TYPE" val="2"/>
  <p:tag name="KSO_WM_UNIT_LINE_FORE_SCHEMECOLOR_INDEX" val="5"/>
  <p:tag name="KSO_WM_UNIT_LINE_FILL_TYPE" val="2"/>
  <p:tag name="KSO_WM_UNIT_TEXT_FILL_FORE_SCHEMECOLOR_INDEX" val="2"/>
  <p:tag name="KSO_WM_UNIT_TEXT_FILL_TYPE" val="1"/>
  <p:tag name="KSO_WM_UNIT_USESOURCEFORMAT_APPLY" val="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5577_2*l_h_i*1_2_3"/>
  <p:tag name="KSO_WM_TEMPLATE_CATEGORY" val="diagram"/>
  <p:tag name="KSO_WM_TEMPLATE_INDEX" val="20205577"/>
  <p:tag name="KSO_WM_UNIT_LAYERLEVEL" val="1_1_1"/>
  <p:tag name="KSO_WM_TAG_VERSION" val="1.0"/>
  <p:tag name="KSO_WM_BEAUTIFY_FLAG" val="#wm#"/>
  <p:tag name="KSO_WM_UNIT_FILL_FORE_SCHEMECOLOR_INDEX" val="10"/>
  <p:tag name="KSO_WM_UNIT_FILL_BACK_SCHEMECOLOR_INDEX" val="14"/>
  <p:tag name="KSO_WM_UNIT_FILL_TYPE" val="2"/>
  <p:tag name="KSO_WM_UNIT_LINE_FORE_SCHEMECOLOR_INDEX" val="10"/>
  <p:tag name="KSO_WM_UNIT_LINE_FILL_TYPE" val="2"/>
  <p:tag name="KSO_WM_UNIT_TEXT_FILL_FORE_SCHEMECOLOR_INDEX" val="2"/>
  <p:tag name="KSO_WM_UNIT_TEXT_FILL_TYPE" val="1"/>
  <p:tag name="KSO_WM_UNIT_USESOURCEFORMAT_APPLY"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05577_2*l_h_i*1_2_4"/>
  <p:tag name="KSO_WM_TEMPLATE_CATEGORY" val="diagram"/>
  <p:tag name="KSO_WM_TEMPLATE_INDEX" val="20205577"/>
  <p:tag name="KSO_WM_UNIT_LAYERLEVEL" val="1_1_1"/>
  <p:tag name="KSO_WM_TAG_VERSION" val="1.0"/>
  <p:tag name="KSO_WM_BEAUTIFY_FLAG" val="#wm#"/>
  <p:tag name="KSO_WM_UNIT_FILL_FORE_SCHEMECOLOR_INDEX" val="5"/>
  <p:tag name="KSO_WM_UNIT_FILL_BACK_SCHEMECOLOR_INDEX" val="14"/>
  <p:tag name="KSO_WM_UNIT_FILL_TYPE" val="2"/>
  <p:tag name="KSO_WM_UNIT_LINE_FORE_SCHEMECOLOR_INDEX" val="5"/>
  <p:tag name="KSO_WM_UNIT_LINE_FILL_TYPE" val="2"/>
  <p:tag name="KSO_WM_UNIT_TEXT_FILL_FORE_SCHEMECOLOR_INDEX" val="2"/>
  <p:tag name="KSO_WM_UNIT_TEXT_FILL_TYPE" val="1"/>
  <p:tag name="KSO_WM_UNIT_USESOURCEFORMAT_APPLY" val="1"/>
</p:tagLst>
</file>

<file path=ppt/tags/tag22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577_2*l_h_f*1_2_1"/>
  <p:tag name="KSO_WM_TEMPLATE_CATEGORY" val="diagram"/>
  <p:tag name="KSO_WM_TEMPLATE_INDEX" val="20205577"/>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
  <p:tag name="KSO_WM_UNIT_TEXT_FILL_FORE_SCHEMECOLOR_INDEX" val="13"/>
  <p:tag name="KSO_WM_UNIT_TEXT_FILL_TYPE" val="1"/>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5577_2*l_h_i*1_3_1"/>
  <p:tag name="KSO_WM_TEMPLATE_CATEGORY" val="diagram"/>
  <p:tag name="KSO_WM_TEMPLATE_INDEX" val="2020557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5577_2*l_h_i*1_3_2"/>
  <p:tag name="KSO_WM_TEMPLATE_CATEGORY" val="diagram"/>
  <p:tag name="KSO_WM_TEMPLATE_INDEX" val="20205577"/>
  <p:tag name="KSO_WM_UNIT_LAYERLEVEL" val="1_1_1"/>
  <p:tag name="KSO_WM_TAG_VERSION" val="1.0"/>
  <p:tag name="KSO_WM_BEAUTIFY_FLAG" val="#wm#"/>
  <p:tag name="KSO_WM_UNIT_FILL_FORE_SCHEMECOLOR_INDEX" val="5"/>
  <p:tag name="KSO_WM_UNIT_FILL_BACK_SCHEMECOLOR_INDEX" val="14"/>
  <p:tag name="KSO_WM_UNIT_FILL_TYPE" val="2"/>
  <p:tag name="KSO_WM_UNIT_LINE_FORE_SCHEMECOLOR_INDEX" val="5"/>
  <p:tag name="KSO_WM_UNIT_LINE_FILL_TYPE" val="2"/>
  <p:tag name="KSO_WM_UNIT_TEXT_FILL_FORE_SCHEMECOLOR_INDEX" val="2"/>
  <p:tag name="KSO_WM_UNIT_TEXT_FILL_TYPE" val="1"/>
  <p:tag name="KSO_WM_UNIT_USESOURCEFORMAT_APPLY"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05577_2*l_h_i*1_3_3"/>
  <p:tag name="KSO_WM_TEMPLATE_CATEGORY" val="diagram"/>
  <p:tag name="KSO_WM_TEMPLATE_INDEX" val="20205577"/>
  <p:tag name="KSO_WM_UNIT_LAYERLEVEL" val="1_1_1"/>
  <p:tag name="KSO_WM_TAG_VERSION" val="1.0"/>
  <p:tag name="KSO_WM_BEAUTIFY_FLAG" val="#wm#"/>
  <p:tag name="KSO_WM_UNIT_FILL_FORE_SCHEMECOLOR_INDEX" val="10"/>
  <p:tag name="KSO_WM_UNIT_FILL_BACK_SCHEMECOLOR_INDEX" val="14"/>
  <p:tag name="KSO_WM_UNIT_FILL_TYPE" val="2"/>
  <p:tag name="KSO_WM_UNIT_LINE_FORE_SCHEMECOLOR_INDEX" val="10"/>
  <p:tag name="KSO_WM_UNIT_LINE_FILL_TYPE" val="2"/>
  <p:tag name="KSO_WM_UNIT_TEXT_FILL_FORE_SCHEMECOLOR_INDEX" val="2"/>
  <p:tag name="KSO_WM_UNIT_TEXT_FILL_TYPE" val="1"/>
  <p:tag name="KSO_WM_UNIT_USESOURCEFORMAT_APPLY"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05577_2*l_h_i*1_3_4"/>
  <p:tag name="KSO_WM_TEMPLATE_CATEGORY" val="diagram"/>
  <p:tag name="KSO_WM_TEMPLATE_INDEX" val="20205577"/>
  <p:tag name="KSO_WM_UNIT_LAYERLEVEL" val="1_1_1"/>
  <p:tag name="KSO_WM_TAG_VERSION" val="1.0"/>
  <p:tag name="KSO_WM_BEAUTIFY_FLAG" val="#wm#"/>
  <p:tag name="KSO_WM_UNIT_FILL_FORE_SCHEMECOLOR_INDEX" val="5"/>
  <p:tag name="KSO_WM_UNIT_FILL_BACK_SCHEMECOLOR_INDEX" val="14"/>
  <p:tag name="KSO_WM_UNIT_FILL_TYPE" val="2"/>
  <p:tag name="KSO_WM_UNIT_LINE_FORE_SCHEMECOLOR_INDEX" val="5"/>
  <p:tag name="KSO_WM_UNIT_LINE_FILL_TYPE" val="2"/>
  <p:tag name="KSO_WM_UNIT_TEXT_FILL_FORE_SCHEMECOLOR_INDEX" val="2"/>
  <p:tag name="KSO_WM_UNIT_TEXT_FILL_TYPE" val="1"/>
  <p:tag name="KSO_WM_UNIT_USESOURCEFORMAT_APPLY" val="1"/>
</p:tagLst>
</file>

<file path=ppt/tags/tag234.xml><?xml version="1.0" encoding="utf-8"?>
<p:tagLst xmlns:p="http://schemas.openxmlformats.org/presentationml/2006/main">
  <p:tag name="KSO_WM_TEMPLATE_CATEGORY" val="diagram"/>
  <p:tag name="KSO_WM_TEMPLATE_INDEX" val="20207392"/>
  <p:tag name="KSO_WM_BEAUTIFY_FLAG" val="#wm#"/>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12T15:00:27&quot;,&quot;maxSize&quot;:{&quot;size1&quot;:50},&quot;minSize&quot;:{&quot;size1&quot;:50},&quot;normalSize&quot;:{&quot;size1&quot;:50},&quot;subLayout&quot;:[{&quot;id&quot;:&quot;2020-06-12T15:00:27&quot;,&quot;maxSize&quot;:{&quot;size1&quot;:46.700000000000003},&quot;minSize&quot;:{&quot;size1&quot;:20},&quot;normalSize&quot;:{&quot;size1&quot;:20},&quot;subLayout&quot;:[{&quot;id&quot;:&quot;2020-06-12T15:00:27&quot;,&quot;margin&quot;:{&quot;bottom&quot;:0.026000002399086952,&quot;left&quot;:1.6929999589920044,&quot;right&quot;:0.84700000286102295,&quot;top&quot;:1.6929999589920044},&quot;type&quot;:0},{&quot;id&quot;:&quot;2020-06-12T15:00:27&quot;,&quot;margin&quot;:{&quot;bottom&quot;:1.6929999589920044,&quot;left&quot;:1.6929999589920044,&quot;right&quot;:0.84700000286102295,&quot;top&quot;:1.2699999809265137},&quot;type&quot;:0}],&quot;type&quot;:0},{&quot;id&quot;:&quot;2020-06-12T15:00:27&quot;,&quot;margin&quot;:{&quot;bottom&quot;:1.6929999589920044,&quot;left&quot;:0.42300000786781311,&quot;right&quot;:1.6929999589920044,&quot;top&quot;:1.6929999589920044},&quot;type&quot;:0}],&quot;type&quot;:0}"/>
  <p:tag name="KSO_WM_SLIDE_BACKGROUND" val="[&quot;general&quot;,&quot;frame&quot;]"/>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XID" val="5ecf615686bf8da9b674016e"/>
  <p:tag name="KSO_WM_CHIP_FILLPROP" val="[[{&quot;fill_id&quot;:&quot;722accd572074b41a2d4cf8c733c9957&quot;,&quot;fill_align&quot;:&quot;lb&quot;,&quot;text_align&quot;:&quot;lb&quot;,&quot;text_direction&quot;:&quot;horizontal&quot;,&quot;chip_types&quot;:[&quot;text&quot;,&quot;header&quot;]},{&quot;fill_id&quot;:&quot;164c300f690d423ab1b6e3b65edb0bf9&quot;,&quot;fill_align&quot;:&quot;lt&quot;,&quot;text_align&quot;:&quot;lt&quot;,&quot;text_direction&quot;:&quot;horizontal&quot;,&quot;chip_types&quot;:[&quot;pictext&quot;,&quot;text&quot;,&quot;picture&quot;,&quot;chart&quot;,&quot;table&quot;,&quot;video&quot;]},{&quot;fill_id&quot;:&quot;e836bed5e59843b5bc0179a1591ebf37&quot;,&quot;fill_align&quot;:&quot;rm&quot;,&quot;text_align&quot;:&quot;lm&quot;,&quot;text_direction&quot;:&quot;horizontal&quot;,&quot;chip_types&quot;:[&quot;diagram&quot;,&quot;pictext&quot;,&quot;picture&quot;,&quot;chart&quot;,&quot;table&quot;,&quot;video&quot;]}],[{&quot;fill_id&quot;:&quot;722accd572074b41a2d4cf8c733c9957&quot;,&quot;fill_align&quot;:&quot;lb&quot;,&quot;text_align&quot;:&quot;lb&quot;,&quot;text_direction&quot;:&quot;horizontal&quot;,&quot;chip_types&quot;:[&quot;text&quot;,&quot;header&quot;]},{&quot;fill_id&quot;:&quot;164c300f690d423ab1b6e3b65edb0bf9&quot;,&quot;fill_align&quot;:&quot;lt&quot;,&quot;text_align&quot;:&quot;lt&quot;,&quot;text_direction&quot;:&quot;horizontal&quot;,&quot;chip_types&quot;:[&quot;diagram&quot;,&quot;picture&quot;]},{&quot;fill_id&quot;:&quot;e836bed5e59843b5bc0179a1591ebf37&quot;,&quot;fill_align&quot;:&quot;rm&quot;,&quot;text_align&quot;:&quot;lm&quot;,&quot;text_direction&quot;:&quot;horizontal&quot;,&quot;chip_types&quot;:[&quot;pictext&quot;,&quot;picture&quot;,&quot;chart&quot;,&quot;table&quot;,&quot;video&quot;]}]]"/>
  <p:tag name="KSO_WM_SLIDE_ID" val="diagram2020739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a_d"/>
  <p:tag name="KSO_WM_SLIDE_LAYOUT_CNT" val="1_2"/>
  <p:tag name="KSO_WM_CHIP_GROUPID" val="5ecf615686bf8da9b674016d"/>
  <p:tag name="KSO_WM_SLIDE_BK_DARK_LIGHT" val="2"/>
  <p:tag name="KSO_WM_SLIDE_BACKGROUND_TYPE" val="frame"/>
  <p:tag name="KSO_WM_SLIDE_SUPPORT_FEATURE_TYPE" val="0"/>
  <p:tag name="KSO_WM_TEMPLATE_ASSEMBLE_XID" val="5ee327faafe44fab1839c67d"/>
  <p:tag name="KSO_WM_TEMPLATE_ASSEMBLE_GROUPID" val="5ee327faafe44fab1839c67d"/>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092_1*i*1"/>
  <p:tag name="KSO_WM_TEMPLATE_CATEGORY" val="diagram"/>
  <p:tag name="KSO_WM_TEMPLATE_INDEX" val="20205092"/>
  <p:tag name="KSO_WM_UNIT_LAYERLEVEL" val="1"/>
  <p:tag name="KSO_WM_TAG_VERSION" val="1.0"/>
  <p:tag name="KSO_WM_BEAUTIFY_FLAG" val="#wm#"/>
  <p:tag name="KSO_WM_UNIT_FILL_FORE_SCHEMECOLOR_INDEX_BRIGHTNESS" val="-0.15"/>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36.xml><?xml version="1.0" encoding="utf-8"?>
<p:tagLst xmlns:p="http://schemas.openxmlformats.org/presentationml/2006/main">
  <p:tag name="KSO_WM_TEMPLATE_CATEGORY" val="custom"/>
  <p:tag name="KSO_WM_TEMPLATE_INDEX" val="20202810"/>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38.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TYPE" val="i"/>
  <p:tag name="KSO_WM_UNIT_INDEX" val="2"/>
  <p:tag name="KSO_WM_UNIT_ID" val="diagram20207392_1*i*2"/>
  <p:tag name="KSO_WM_TEMPLATE_CATEGORY" val="diagram"/>
  <p:tag name="KSO_WM_TEMPLATE_INDEX" val="20207392"/>
  <p:tag name="KSO_WM_UNIT_LAYERLEVEL" val="1"/>
  <p:tag name="KSO_WM_TAG_VERSION" val="1.0"/>
  <p:tag name="KSO_WM_BEAUTIFY_FLAG" val="#wm#"/>
  <p:tag name="KSO_WM_UNIT_BLOCK" val="0"/>
  <p:tag name="KSO_WM_UNIT_DEC_AREA_ID" val="47b5e5856d4e423db081c27c4ece7222"/>
  <p:tag name="KSO_WM_UNIT_DECORATE_INFO" val="{&quot;DecorateInfoH&quot;:{&quot;IsAbs&quot;:true},&quot;DecorateInfoW&quot;:{&quot;IsAbs&quot;:true},&quot;DecorateInfoX&quot;:{&quot;IsAbs&quot;:true,&quot;Pos&quot;:2},&quot;DecorateInfoY&quot;:{&quot;IsAbs&quot;:true,&quot;Pos&quot;:0},&quot;ReferentInfo&quot;:{&quot;Id&quot;:&quot;8ea2c3c62bae47249b187be8ebb8242b&quot;,&quot;X&quot;:{&quot;Pos&quot;:2},&quot;Y&quot;:{&quot;Pos&quot;:2}}}"/>
  <p:tag name="KSO_WM_CHIP_GROUPID" val="5ecf615686bf8da9b674016d"/>
  <p:tag name="KSO_WM_CHIP_XID" val="5ecf615686bf8da9b674016e"/>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ee327faafe44fab1839c67d"/>
  <p:tag name="KSO_WM_TEMPLATE_ASSEMBLE_GROUPID" val="5ee327faafe44fab1839c67d"/>
</p:tagLst>
</file>

<file path=ppt/tags/tag239.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TYPE" val="i"/>
  <p:tag name="KSO_WM_UNIT_INDEX" val="3"/>
  <p:tag name="KSO_WM_UNIT_ID" val="diagram20207392_1*i*3"/>
  <p:tag name="KSO_WM_TEMPLATE_CATEGORY" val="diagram"/>
  <p:tag name="KSO_WM_TEMPLATE_INDEX" val="20207392"/>
  <p:tag name="KSO_WM_UNIT_LAYERLEVEL" val="1"/>
  <p:tag name="KSO_WM_TAG_VERSION" val="1.0"/>
  <p:tag name="KSO_WM_BEAUTIFY_FLAG" val="#wm#"/>
  <p:tag name="KSO_WM_UNIT_BLOCK" val="0"/>
  <p:tag name="KSO_WM_UNIT_DEC_AREA_ID" val="67a51d0ceafe46f29c5c78bb6633d4aa"/>
  <p:tag name="KSO_WM_UNIT_DECORATE_INFO" val="{&quot;DecorateInfoH&quot;:{&quot;IsAbs&quot;:true},&quot;DecorateInfoW&quot;:{&quot;IsAbs&quot;:true},&quot;DecorateInfoX&quot;:{&quot;IsAbs&quot;:true,&quot;Pos&quot;:2},&quot;DecorateInfoY&quot;:{&quot;IsAbs&quot;:true,&quot;Pos&quot;:0},&quot;ReferentInfo&quot;:{&quot;Id&quot;:&quot;8ea2c3c62bae47249b187be8ebb8242b&quot;,&quot;X&quot;:{&quot;Pos&quot;:2},&quot;Y&quot;:{&quot;Pos&quot;:2}}}"/>
  <p:tag name="KSO_WM_CHIP_GROUPID" val="5ecf615686bf8da9b674016d"/>
  <p:tag name="KSO_WM_CHIP_XID" val="5ecf615686bf8da9b674016e"/>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ee327faafe44fab1839c67d"/>
  <p:tag name="KSO_WM_TEMPLATE_ASSEMBLE_GROUPID" val="5ee327faafe44fab1839c67d"/>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0.xml><?xml version="1.0" encoding="utf-8"?>
<p:tagLst xmlns:p="http://schemas.openxmlformats.org/presentationml/2006/main">
  <p:tag name="KSO_WM_UNIT_BLOCK" val="0"/>
  <p:tag name="KSO_WM_UNIT_SM_LIMIT_TYPE" val="0"/>
  <p:tag name="KSO_WM_UNIT_DEC_AREA_ID" val="10082d46e78942809ce28b5e79689421"/>
  <p:tag name="KSO_WM_UNIT_HIGHLIGHT" val="0"/>
  <p:tag name="KSO_WM_UNIT_COMPATIBLE" val="0"/>
  <p:tag name="KSO_WM_UNIT_DIAGRAM_ISNUMVISUAL" val="0"/>
  <p:tag name="KSO_WM_UNIT_DIAGRAM_ISREFERUNIT" val="0"/>
  <p:tag name="KSO_WM_UNIT_TYPE" val="i"/>
  <p:tag name="KSO_WM_UNIT_INDEX" val="4"/>
  <p:tag name="KSO_WM_UNIT_ID" val="diagram20207392_1*i*4"/>
  <p:tag name="KSO_WM_TEMPLATE_CATEGORY" val="diagram"/>
  <p:tag name="KSO_WM_TEMPLATE_INDEX" val="20207392"/>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0},&quot;ReferentInfo&quot;:{&quot;Id&quot;:&quot;8ea2c3c62bae47249b187be8ebb8242b&quot;,&quot;X&quot;:{&quot;Pos&quot;:0},&quot;Y&quot;:{&quot;Pos&quot;:2}}}"/>
  <p:tag name="KSO_WM_CHIP_GROUPID" val="5ecf615686bf8da9b674016d"/>
  <p:tag name="KSO_WM_CHIP_XID" val="5ecf615686bf8da9b674016e"/>
  <p:tag name="KSO_WM_UNIT_LINE_FORE_SCHEMECOLOR_INDEX_BRIGHTNESS" val="0.25"/>
  <p:tag name="KSO_WM_UNIT_LINE_FORE_SCHEMECOLOR_INDEX" val="13"/>
  <p:tag name="KSO_WM_UNIT_LINE_FILL_TYPE" val="2"/>
  <p:tag name="KSO_WM_TEMPLATE_ASSEMBLE_XID" val="5ee327faafe44fab1839c67d"/>
  <p:tag name="KSO_WM_TEMPLATE_ASSEMBLE_GROUPID" val="5ee327faafe44fab1839c67d"/>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5577_2*l_h_i*1_2_1"/>
  <p:tag name="KSO_WM_TEMPLATE_CATEGORY" val="diagram"/>
  <p:tag name="KSO_WM_TEMPLATE_INDEX" val="2020557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5577_2*l_h_i*1_2_2"/>
  <p:tag name="KSO_WM_TEMPLATE_CATEGORY" val="diagram"/>
  <p:tag name="KSO_WM_TEMPLATE_INDEX" val="20205577"/>
  <p:tag name="KSO_WM_UNIT_LAYERLEVEL" val="1_1_1"/>
  <p:tag name="KSO_WM_TAG_VERSION" val="1.0"/>
  <p:tag name="KSO_WM_BEAUTIFY_FLAG" val="#wm#"/>
  <p:tag name="KSO_WM_UNIT_FILL_FORE_SCHEMECOLOR_INDEX" val="5"/>
  <p:tag name="KSO_WM_UNIT_FILL_BACK_SCHEMECOLOR_INDEX" val="14"/>
  <p:tag name="KSO_WM_UNIT_FILL_TYPE" val="2"/>
  <p:tag name="KSO_WM_UNIT_LINE_FORE_SCHEMECOLOR_INDEX" val="5"/>
  <p:tag name="KSO_WM_UNIT_LINE_FILL_TYPE" val="2"/>
  <p:tag name="KSO_WM_UNIT_TEXT_FILL_FORE_SCHEMECOLOR_INDEX" val="2"/>
  <p:tag name="KSO_WM_UNIT_TEXT_FILL_TYPE" val="1"/>
  <p:tag name="KSO_WM_UNIT_USESOURCEFORMAT_APPLY"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5577_2*l_h_i*1_2_3"/>
  <p:tag name="KSO_WM_TEMPLATE_CATEGORY" val="diagram"/>
  <p:tag name="KSO_WM_TEMPLATE_INDEX" val="20205577"/>
  <p:tag name="KSO_WM_UNIT_LAYERLEVEL" val="1_1_1"/>
  <p:tag name="KSO_WM_TAG_VERSION" val="1.0"/>
  <p:tag name="KSO_WM_BEAUTIFY_FLAG" val="#wm#"/>
  <p:tag name="KSO_WM_UNIT_FILL_FORE_SCHEMECOLOR_INDEX" val="10"/>
  <p:tag name="KSO_WM_UNIT_FILL_BACK_SCHEMECOLOR_INDEX" val="14"/>
  <p:tag name="KSO_WM_UNIT_FILL_TYPE" val="2"/>
  <p:tag name="KSO_WM_UNIT_LINE_FORE_SCHEMECOLOR_INDEX" val="10"/>
  <p:tag name="KSO_WM_UNIT_LINE_FILL_TYPE" val="2"/>
  <p:tag name="KSO_WM_UNIT_TEXT_FILL_FORE_SCHEMECOLOR_INDEX" val="2"/>
  <p:tag name="KSO_WM_UNIT_TEXT_FILL_TYPE" val="1"/>
  <p:tag name="KSO_WM_UNIT_USESOURCEFORMAT_APPLY"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05577_2*l_h_i*1_2_4"/>
  <p:tag name="KSO_WM_TEMPLATE_CATEGORY" val="diagram"/>
  <p:tag name="KSO_WM_TEMPLATE_INDEX" val="20205577"/>
  <p:tag name="KSO_WM_UNIT_LAYERLEVEL" val="1_1_1"/>
  <p:tag name="KSO_WM_TAG_VERSION" val="1.0"/>
  <p:tag name="KSO_WM_BEAUTIFY_FLAG" val="#wm#"/>
  <p:tag name="KSO_WM_UNIT_FILL_FORE_SCHEMECOLOR_INDEX" val="5"/>
  <p:tag name="KSO_WM_UNIT_FILL_BACK_SCHEMECOLOR_INDEX" val="14"/>
  <p:tag name="KSO_WM_UNIT_FILL_TYPE" val="2"/>
  <p:tag name="KSO_WM_UNIT_LINE_FORE_SCHEMECOLOR_INDEX" val="5"/>
  <p:tag name="KSO_WM_UNIT_LINE_FILL_TYPE" val="2"/>
  <p:tag name="KSO_WM_UNIT_TEXT_FILL_FORE_SCHEMECOLOR_INDEX" val="2"/>
  <p:tag name="KSO_WM_UNIT_TEXT_FILL_TYPE" val="1"/>
  <p:tag name="KSO_WM_UNIT_USESOURCEFORMAT_APPLY" val="1"/>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5577_2*l_h_i*1_3_1"/>
  <p:tag name="KSO_WM_TEMPLATE_CATEGORY" val="diagram"/>
  <p:tag name="KSO_WM_TEMPLATE_INDEX" val="2020557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5577_2*l_h_i*1_3_2"/>
  <p:tag name="KSO_WM_TEMPLATE_CATEGORY" val="diagram"/>
  <p:tag name="KSO_WM_TEMPLATE_INDEX" val="20205577"/>
  <p:tag name="KSO_WM_UNIT_LAYERLEVEL" val="1_1_1"/>
  <p:tag name="KSO_WM_TAG_VERSION" val="1.0"/>
  <p:tag name="KSO_WM_BEAUTIFY_FLAG" val="#wm#"/>
  <p:tag name="KSO_WM_UNIT_FILL_FORE_SCHEMECOLOR_INDEX" val="5"/>
  <p:tag name="KSO_WM_UNIT_FILL_BACK_SCHEMECOLOR_INDEX" val="14"/>
  <p:tag name="KSO_WM_UNIT_FILL_TYPE" val="2"/>
  <p:tag name="KSO_WM_UNIT_LINE_FORE_SCHEMECOLOR_INDEX" val="5"/>
  <p:tag name="KSO_WM_UNIT_LINE_FILL_TYPE" val="2"/>
  <p:tag name="KSO_WM_UNIT_TEXT_FILL_FORE_SCHEMECOLOR_INDEX" val="2"/>
  <p:tag name="KSO_WM_UNIT_TEXT_FILL_TYPE" val="1"/>
  <p:tag name="KSO_WM_UNIT_USESOURCEFORMAT_APPLY" val="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05577_2*l_h_i*1_3_3"/>
  <p:tag name="KSO_WM_TEMPLATE_CATEGORY" val="diagram"/>
  <p:tag name="KSO_WM_TEMPLATE_INDEX" val="20205577"/>
  <p:tag name="KSO_WM_UNIT_LAYERLEVEL" val="1_1_1"/>
  <p:tag name="KSO_WM_TAG_VERSION" val="1.0"/>
  <p:tag name="KSO_WM_BEAUTIFY_FLAG" val="#wm#"/>
  <p:tag name="KSO_WM_UNIT_FILL_FORE_SCHEMECOLOR_INDEX" val="10"/>
  <p:tag name="KSO_WM_UNIT_FILL_BACK_SCHEMECOLOR_INDEX" val="14"/>
  <p:tag name="KSO_WM_UNIT_FILL_TYPE" val="2"/>
  <p:tag name="KSO_WM_UNIT_LINE_FORE_SCHEMECOLOR_INDEX" val="10"/>
  <p:tag name="KSO_WM_UNIT_LINE_FILL_TYPE" val="2"/>
  <p:tag name="KSO_WM_UNIT_TEXT_FILL_FORE_SCHEMECOLOR_INDEX" val="2"/>
  <p:tag name="KSO_WM_UNIT_TEXT_FILL_TYPE" val="1"/>
  <p:tag name="KSO_WM_UNIT_USESOURCEFORMAT_APPLY"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05577_2*l_h_i*1_3_4"/>
  <p:tag name="KSO_WM_TEMPLATE_CATEGORY" val="diagram"/>
  <p:tag name="KSO_WM_TEMPLATE_INDEX" val="20205577"/>
  <p:tag name="KSO_WM_UNIT_LAYERLEVEL" val="1_1_1"/>
  <p:tag name="KSO_WM_TAG_VERSION" val="1.0"/>
  <p:tag name="KSO_WM_BEAUTIFY_FLAG" val="#wm#"/>
  <p:tag name="KSO_WM_UNIT_FILL_FORE_SCHEMECOLOR_INDEX" val="5"/>
  <p:tag name="KSO_WM_UNIT_FILL_BACK_SCHEMECOLOR_INDEX" val="14"/>
  <p:tag name="KSO_WM_UNIT_FILL_TYPE" val="2"/>
  <p:tag name="KSO_WM_UNIT_LINE_FORE_SCHEMECOLOR_INDEX" val="5"/>
  <p:tag name="KSO_WM_UNIT_LINE_FILL_TYPE" val="2"/>
  <p:tag name="KSO_WM_UNIT_TEXT_FILL_FORE_SCHEMECOLOR_INDEX" val="2"/>
  <p:tag name="KSO_WM_UNIT_TEXT_FILL_TYPE" val="1"/>
  <p:tag name="KSO_WM_UNIT_USESOURCEFORMAT_APPLY" val="1"/>
</p:tagLst>
</file>

<file path=ppt/tags/tag249.xml><?xml version="1.0" encoding="utf-8"?>
<p:tagLst xmlns:p="http://schemas.openxmlformats.org/presentationml/2006/main">
  <p:tag name="KSO_WM_TEMPLATE_CATEGORY" val="diagram"/>
  <p:tag name="KSO_WM_TEMPLATE_INDEX" val="20207392"/>
  <p:tag name="KSO_WM_BEAUTIFY_FLAG" val="#wm#"/>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12T15:00:27&quot;,&quot;maxSize&quot;:{&quot;size1&quot;:50},&quot;minSize&quot;:{&quot;size1&quot;:50},&quot;normalSize&quot;:{&quot;size1&quot;:50},&quot;subLayout&quot;:[{&quot;id&quot;:&quot;2020-06-12T15:00:27&quot;,&quot;maxSize&quot;:{&quot;size1&quot;:46.700000000000003},&quot;minSize&quot;:{&quot;size1&quot;:20},&quot;normalSize&quot;:{&quot;size1&quot;:20},&quot;subLayout&quot;:[{&quot;id&quot;:&quot;2020-06-12T15:00:27&quot;,&quot;margin&quot;:{&quot;bottom&quot;:0.026000002399086952,&quot;left&quot;:1.6929999589920044,&quot;right&quot;:0.84700000286102295,&quot;top&quot;:1.6929999589920044},&quot;type&quot;:0},{&quot;id&quot;:&quot;2020-06-12T15:00:27&quot;,&quot;margin&quot;:{&quot;bottom&quot;:1.6929999589920044,&quot;left&quot;:1.6929999589920044,&quot;right&quot;:0.84700000286102295,&quot;top&quot;:1.2699999809265137},&quot;type&quot;:0}],&quot;type&quot;:0},{&quot;id&quot;:&quot;2020-06-12T15:00:27&quot;,&quot;margin&quot;:{&quot;bottom&quot;:1.6929999589920044,&quot;left&quot;:0.42300000786781311,&quot;right&quot;:1.6929999589920044,&quot;top&quot;:1.6929999589920044},&quot;type&quot;:0}],&quot;type&quot;:0}"/>
  <p:tag name="KSO_WM_SLIDE_BACKGROUND" val="[&quot;general&quot;,&quot;frame&quot;]"/>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XID" val="5ecf615686bf8da9b674016e"/>
  <p:tag name="KSO_WM_CHIP_FILLPROP" val="[[{&quot;fill_id&quot;:&quot;722accd572074b41a2d4cf8c733c9957&quot;,&quot;fill_align&quot;:&quot;lb&quot;,&quot;text_align&quot;:&quot;lb&quot;,&quot;text_direction&quot;:&quot;horizontal&quot;,&quot;chip_types&quot;:[&quot;text&quot;,&quot;header&quot;]},{&quot;fill_id&quot;:&quot;164c300f690d423ab1b6e3b65edb0bf9&quot;,&quot;fill_align&quot;:&quot;lt&quot;,&quot;text_align&quot;:&quot;lt&quot;,&quot;text_direction&quot;:&quot;horizontal&quot;,&quot;chip_types&quot;:[&quot;pictext&quot;,&quot;text&quot;,&quot;picture&quot;,&quot;chart&quot;,&quot;table&quot;,&quot;video&quot;]},{&quot;fill_id&quot;:&quot;e836bed5e59843b5bc0179a1591ebf37&quot;,&quot;fill_align&quot;:&quot;rm&quot;,&quot;text_align&quot;:&quot;lm&quot;,&quot;text_direction&quot;:&quot;horizontal&quot;,&quot;chip_types&quot;:[&quot;diagram&quot;,&quot;pictext&quot;,&quot;picture&quot;,&quot;chart&quot;,&quot;table&quot;,&quot;video&quot;]}],[{&quot;fill_id&quot;:&quot;722accd572074b41a2d4cf8c733c9957&quot;,&quot;fill_align&quot;:&quot;lb&quot;,&quot;text_align&quot;:&quot;lb&quot;,&quot;text_direction&quot;:&quot;horizontal&quot;,&quot;chip_types&quot;:[&quot;text&quot;,&quot;header&quot;]},{&quot;fill_id&quot;:&quot;164c300f690d423ab1b6e3b65edb0bf9&quot;,&quot;fill_align&quot;:&quot;lt&quot;,&quot;text_align&quot;:&quot;lt&quot;,&quot;text_direction&quot;:&quot;horizontal&quot;,&quot;chip_types&quot;:[&quot;diagram&quot;,&quot;picture&quot;]},{&quot;fill_id&quot;:&quot;e836bed5e59843b5bc0179a1591ebf37&quot;,&quot;fill_align&quot;:&quot;rm&quot;,&quot;text_align&quot;:&quot;lm&quot;,&quot;text_direction&quot;:&quot;horizontal&quot;,&quot;chip_types&quot;:[&quot;pictext&quot;,&quot;picture&quot;,&quot;chart&quot;,&quot;table&quot;,&quot;video&quot;]}]]"/>
  <p:tag name="KSO_WM_SLIDE_ID" val="diagram2020739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a_d"/>
  <p:tag name="KSO_WM_SLIDE_LAYOUT_CNT" val="1_2"/>
  <p:tag name="KSO_WM_CHIP_GROUPID" val="5ecf615686bf8da9b674016d"/>
  <p:tag name="KSO_WM_SLIDE_BK_DARK_LIGHT" val="2"/>
  <p:tag name="KSO_WM_SLIDE_BACKGROUND_TYPE" val="frame"/>
  <p:tag name="KSO_WM_SLIDE_SUPPORT_FEATURE_TYPE" val="0"/>
  <p:tag name="KSO_WM_TEMPLATE_ASSEMBLE_XID" val="5ee327faafe44fab1839c67d"/>
  <p:tag name="KSO_WM_TEMPLATE_ASSEMBLE_GROUPID" val="5ee327faafe44fab1839c67d"/>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0.xml><?xml version="1.0" encoding="utf-8"?>
<p:tagLst xmlns:p="http://schemas.openxmlformats.org/presentationml/2006/main">
  <p:tag name="KSO_WM_TEMPLATE_CATEGORY" val="custom"/>
  <p:tag name="KSO_WM_TEMPLATE_INDEX" val="20202810"/>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6193_1*i*1"/>
  <p:tag name="KSO_WM_TEMPLATE_CATEGORY" val="diagram"/>
  <p:tag name="KSO_WM_TEMPLATE_INDEX" val="20206193"/>
  <p:tag name="KSO_WM_UNIT_LAYERLEVEL" val="1"/>
  <p:tag name="KSO_WM_TAG_VERSION" val="1.0"/>
  <p:tag name="KSO_WM_BEAUTIFY_FLAG" val="#wm#"/>
  <p:tag name="KSO_WM_UNIT_BLOCK" val="0"/>
  <p:tag name="KSO_WM_UNIT_SM_LIMIT_TYPE" val="1"/>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CHIP_GROUPID" val="5e9e7bc173d2384101fd9d4a"/>
  <p:tag name="KSO_WM_CHIP_XID" val="5e9e7bc173d2384101fd9d4b"/>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50"/>
  <p:tag name="KSO_WM_TEMPLATE_ASSEMBLE_XID" val="5ea8f5509280d9b483c731ea"/>
  <p:tag name="KSO_WM_TEMPLATE_ASSEMBLE_GROUPID" val="5ea8f5509280d9b483c731ea"/>
</p:tagLst>
</file>

<file path=ppt/tags/tag253.xml><?xml version="1.0" encoding="utf-8"?>
<p:tagLst xmlns:p="http://schemas.openxmlformats.org/presentationml/2006/main">
  <p:tag name="KSO_WM_UNIT_VALUE" val="1903*2115"/>
  <p:tag name="KSO_WM_UNIT_HIGHLIGHT" val="0"/>
  <p:tag name="KSO_WM_UNIT_COMPATIBLE" val="1"/>
  <p:tag name="KSO_WM_UNIT_DIAGRAM_ISNUMVISUAL" val="0"/>
  <p:tag name="KSO_WM_UNIT_DIAGRAM_ISREFERUNIT" val="0"/>
  <p:tag name="KSO_WM_UNIT_TYPE" val="d"/>
  <p:tag name="KSO_WM_UNIT_INDEX" val="1"/>
  <p:tag name="KSO_WM_UNIT_ID" val="diagram20206193_1*d*1"/>
  <p:tag name="KSO_WM_TEMPLATE_CATEGORY" val="diagram"/>
  <p:tag name="KSO_WM_TEMPLATE_INDEX" val="20206193"/>
  <p:tag name="KSO_WM_UNIT_LAYERLEVEL" val="1"/>
  <p:tag name="KSO_WM_TAG_VERSION" val="1.0"/>
  <p:tag name="KSO_WM_BEAUTIFY_FLAG" val="#wm#"/>
  <p:tag name="KSO_WM_CHIP_GROUPID" val="5ea2b4d2660c33b3b8e6881a"/>
  <p:tag name="KSO_WM_CHIP_XID" val="5ea2b4d2660c33b3b8e6881b"/>
  <p:tag name="KSO_WM_ASSEMBLE_CHIP_INDEX" val="15993e2b8bdc446a944c65c6fc923b2e"/>
  <p:tag name="KSO_WM_UNIT_PLACING_PICTURE" val="15993e2b8bdc446a944c65c6fc923b2e"/>
  <p:tag name="KSO_WM_TEMPLATE_ASSEMBLE_XID" val="5ea8f5509280d9b483c731ea"/>
  <p:tag name="KSO_WM_TEMPLATE_ASSEMBLE_GROUPID" val="5ea8f5509280d9b483c731ea"/>
</p:tagLst>
</file>

<file path=ppt/tags/tag254.xml><?xml version="1.0" encoding="utf-8"?>
<p:tagLst xmlns:p="http://schemas.openxmlformats.org/presentationml/2006/main">
  <p:tag name="KSO_WM_BEAUTIFY_FLAG" val="#wm#"/>
  <p:tag name="KSO_WM_TEMPLATE_CATEGORY" val="diagram"/>
  <p:tag name="KSO_WM_TEMPLATE_INDEX" val="20206193"/>
  <p:tag name="KSO_WM_SLIDE_LAYOUT_INFO" val="{&quot;backgroundInfo&quot;:[{&quot;bottom&quot;:0,&quot;bottomAbs&quot;:false,&quot;left&quot;:0,&quot;leftAbs&quot;:false,&quot;right&quot;:0,&quot;rightAbs&quot;:false,&quot;top&quot;:0,&quot;topAbs&quot;:false,&quot;type&quot;:&quot;general&quot;}],&quot;direction&quot;:1,&quot;id&quot;:&quot;2020-04-29T11:50:53&quot;,&quot;maxSize&quot;:{&quot;size1&quot;:62.5},&quot;minSize&quot;:{&quot;size1&quot;:62.5},&quot;normalSize&quot;:{&quot;size1&quot;:62.5},&quot;subLayout&quot;:[{&quot;id&quot;:&quot;2020-04-29T11:50:53&quot;,&quot;type&quot;:0},{&quot;id&quot;:&quot;2020-04-29T11:50:53&quot;,&quot;margin&quot;:{&quot;bottom&quot;:2.5399999618530273,&quot;left&quot;:1.2699999809265137,&quot;right&quot;:1.2699999809265137,&quot;top&quot;:5.9270000457763672},&quot;type&quot;:0}],&quot;type&quot;:0}"/>
  <p:tag name="KSO_WM_SLIDE_BACKGROUND" val="[&quot;general&quot;]"/>
  <p:tag name="KSO_WM_SLIDE_RATIO" val="1.777778"/>
  <p:tag name="KSO_WM_CHIP_INFOS" val="{&quot;layout_type&quot;:&quot;leftright&quot;,&quot;tags&quot;:{&quot;style&quot;:[&quot;商务&quot;,&quot;简约&quot;,&quot;文艺清新&quot;,&quot;卡通&quot;,&quot;欧美风&quot;,&quot;黑板风&quot;,&quot;渐变风&quot;]},&quot;slide_type&quot;:[&quot;text&quot;],&quot;aspect_ratio&quot;:&quot;16:9&quot;}"/>
  <p:tag name="KSO_WM_CHIP_XID" val="5e9e7bc173d2384101fd9d4b"/>
  <p:tag name="KSO_WM_CHIP_FILLPROP" val="[[{&quot;fill_id&quot;:&quot;dd7e40d600094ef49d7762b17f3ff9c4&quot;,&quot;fill_align&quot;:&quot;cm&quot;,&quot;text_align&quot;:&quot;cm&quot;,&quot;text_direction&quot;:&quot;horizontal&quot;,&quot;chip_types&quot;:[&quot;picture&quot;]},{&quot;fill_id&quot;:&quot;0de70196ef84437f9194547bb612105e&quot;,&quot;fill_align&quot;:&quot;lb&quot;,&quot;text_align&quot;:&quot;lb&quot;,&quot;text_direction&quot;:&quot;horizontal&quot;,&quot;chip_types&quot;:[&quot;text&quot;,&quot;header&quot;]}],[{&quot;fill_id&quot;:&quot;dd7e40d600094ef49d7762b17f3ff9c4&quot;,&quot;fill_align&quot;:&quot;cb&quot;,&quot;text_align&quot;:&quot;cb&quot;,&quot;text_direction&quot;:&quot;horizontal&quot;,&quot;chip_types&quot;:[&quot;picture&quot;]},{&quot;fill_id&quot;:&quot;0de70196ef84437f9194547bb612105e&quot;,&quot;fill_align&quot;:&quot;cb&quot;,&quot;text_align&quot;:&quot;cb&quot;,&quot;text_direction&quot;:&quot;horizontal&quot;,&quot;chip_types&quot;:[&quot;text&quot;,&quot;header&quot;]}]]"/>
  <p:tag name="KSO_WM_SLIDE_ID" val="diagram2020619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24*540"/>
  <p:tag name="KSO_WM_SLIDE_POSITION" val="0*0"/>
  <p:tag name="KSO_WM_TAG_VERSION" val="1.0"/>
  <p:tag name="KSO_WM_SLIDE_LAYOUT" val="d_f"/>
  <p:tag name="KSO_WM_SLIDE_LAYOUT_CNT" val="1_1"/>
  <p:tag name="KSO_WM_CHIP_GROUPID" val="5e9e7bc173d2384101fd9d4a"/>
  <p:tag name="KSO_WM_SLIDE_BK_DARK_LIGHT" val="2"/>
  <p:tag name="KSO_WM_SLIDE_BACKGROUND_TYPE" val="general"/>
  <p:tag name="KSO_WM_TEMPLATE_ASSEMBLE_XID" val="5ea8f5509280d9b483c731ea"/>
  <p:tag name="KSO_WM_TEMPLATE_ASSEMBLE_GROUPID" val="5ea8f5509280d9b483c731ea"/>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3_2*m_h_i*1_1_1"/>
  <p:tag name="KSO_WM_TEMPLATE_CATEGORY" val="diagram"/>
  <p:tag name="KSO_WM_TEMPLATE_INDEX" val="20200183"/>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DIAGRAM_SCHEMECOLOR_ID" val="0"/>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0183_2*m_h_i*1_2_1"/>
  <p:tag name="KSO_WM_TEMPLATE_CATEGORY" val="diagram"/>
  <p:tag name="KSO_WM_TEMPLATE_INDEX" val="20200183"/>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DIAGRAM_SCHEMECOLOR_ID" val="0"/>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0183_2*m_h_i*1_3_1"/>
  <p:tag name="KSO_WM_TEMPLATE_CATEGORY" val="diagram"/>
  <p:tag name="KSO_WM_TEMPLATE_INDEX" val="20200183"/>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 name="KSO_WM_UNIT_DIAGRAM_SCHEMECOLOR_ID" val="0"/>
</p:tagLst>
</file>

<file path=ppt/tags/tag258.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0183_2*m_h_a*1_1_1"/>
  <p:tag name="KSO_WM_TEMPLATE_CATEGORY" val="diagram"/>
  <p:tag name="KSO_WM_TEMPLATE_INDEX" val="20200183"/>
  <p:tag name="KSO_WM_UNIT_LAYERLEVEL" val="1_1_1"/>
  <p:tag name="KSO_WM_TAG_VERSION" val="1.0"/>
  <p:tag name="KSO_WM_BEAUTIFY_FLAG" val="#wm#"/>
  <p:tag name="KSO_WM_UNIT_PRESET_TEXT" val="添加标题"/>
  <p:tag name="KSO_WM_UNIT_VALUE" val="7"/>
  <p:tag name="KSO_WM_UNIT_TEXT_FILL_FORE_SCHEMECOLOR_INDEX" val="14"/>
  <p:tag name="KSO_WM_UNIT_TEXT_FILL_TYPE" val="1"/>
  <p:tag name="KSO_WM_UNIT_DIAGRAM_SCHEMECOLOR_ID" val="0"/>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0183_2*m_h_i*1_1_4"/>
  <p:tag name="KSO_WM_TEMPLATE_CATEGORY" val="diagram"/>
  <p:tag name="KSO_WM_TEMPLATE_INDEX" val="20200183"/>
  <p:tag name="KSO_WM_UNIT_LAYERLEVEL" val="1_1_1"/>
  <p:tag name="KSO_WM_TAG_VERSION" val="1.0"/>
  <p:tag name="KSO_WM_BEAUTIFY_FLAG" val="#wm#"/>
  <p:tag name="KSO_WM_UNIT_LINE_FORE_SCHEMECOLOR_INDEX" val="14"/>
  <p:tag name="KSO_WM_UNIT_LINE_FILL_TYPE" val="2"/>
  <p:tag name="KSO_WM_UNIT_DIAGRAM_SCHEMECOLOR_ID" val="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0183_2*m_h_i*1_1_5"/>
  <p:tag name="KSO_WM_TEMPLATE_CATEGORY" val="diagram"/>
  <p:tag name="KSO_WM_TEMPLATE_INDEX" val="20200183"/>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DIAGRAM_SCHEMECOLOR_ID" val="0"/>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200183_2*m_h_i*1_1_6"/>
  <p:tag name="KSO_WM_TEMPLATE_CATEGORY" val="diagram"/>
  <p:tag name="KSO_WM_TEMPLATE_INDEX" val="20200183"/>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DIAGRAM_SCHEMECOLOR_ID" val="0"/>
</p:tagLst>
</file>

<file path=ppt/tags/tag26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0183_2*m_h_f*1_1_1"/>
  <p:tag name="KSO_WM_TEMPLATE_CATEGORY" val="diagram"/>
  <p:tag name="KSO_WM_TEMPLATE_INDEX" val="20200183"/>
  <p:tag name="KSO_WM_UNIT_LAYERLEVEL" val="1_1_1"/>
  <p:tag name="KSO_WM_TAG_VERSION" val="1.0"/>
  <p:tag name="KSO_WM_BEAUTIFY_FLAG" val="#wm#"/>
  <p:tag name="KSO_WM_UNIT_PRESET_TEXT" val="单击此处添加文本具体内容，简明扼要的阐述您的观点。"/>
  <p:tag name="KSO_WM_UNIT_VALUE" val="30"/>
  <p:tag name="KSO_WM_UNIT_TEXT_FILL_FORE_SCHEMECOLOR_INDEX" val="14"/>
  <p:tag name="KSO_WM_UNIT_TEXT_FILL_TYPE" val="1"/>
  <p:tag name="KSO_WM_UNIT_DIAGRAM_SCHEMECOLOR_ID" val="0"/>
</p:tagLst>
</file>

<file path=ppt/tags/tag263.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0183_2*m_h_a*1_2_1"/>
  <p:tag name="KSO_WM_TEMPLATE_CATEGORY" val="diagram"/>
  <p:tag name="KSO_WM_TEMPLATE_INDEX" val="20200183"/>
  <p:tag name="KSO_WM_UNIT_LAYERLEVEL" val="1_1_1"/>
  <p:tag name="KSO_WM_TAG_VERSION" val="1.0"/>
  <p:tag name="KSO_WM_BEAUTIFY_FLAG" val="#wm#"/>
  <p:tag name="KSO_WM_UNIT_PRESET_TEXT" val="添加标题"/>
  <p:tag name="KSO_WM_UNIT_VALUE" val="7"/>
  <p:tag name="KSO_WM_UNIT_TEXT_FILL_FORE_SCHEMECOLOR_INDEX" val="14"/>
  <p:tag name="KSO_WM_UNIT_TEXT_FILL_TYPE" val="1"/>
  <p:tag name="KSO_WM_UNIT_DIAGRAM_SCHEMECOLOR_ID" val="0"/>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0183_2*m_h_i*1_2_4"/>
  <p:tag name="KSO_WM_TEMPLATE_CATEGORY" val="diagram"/>
  <p:tag name="KSO_WM_TEMPLATE_INDEX" val="20200183"/>
  <p:tag name="KSO_WM_UNIT_LAYERLEVEL" val="1_1_1"/>
  <p:tag name="KSO_WM_TAG_VERSION" val="1.0"/>
  <p:tag name="KSO_WM_BEAUTIFY_FLAG" val="#wm#"/>
  <p:tag name="KSO_WM_UNIT_LINE_FORE_SCHEMECOLOR_INDEX" val="14"/>
  <p:tag name="KSO_WM_UNIT_LINE_FILL_TYPE" val="2"/>
  <p:tag name="KSO_WM_UNIT_DIAGRAM_SCHEMECOLOR_ID" val="0"/>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0183_2*m_h_i*1_2_5"/>
  <p:tag name="KSO_WM_TEMPLATE_CATEGORY" val="diagram"/>
  <p:tag name="KSO_WM_TEMPLATE_INDEX" val="20200183"/>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DIAGRAM_SCHEMECOLOR_ID" val="0"/>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200183_2*m_h_i*1_2_6"/>
  <p:tag name="KSO_WM_TEMPLATE_CATEGORY" val="diagram"/>
  <p:tag name="KSO_WM_TEMPLATE_INDEX" val="20200183"/>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DIAGRAM_SCHEMECOLOR_ID" val="0"/>
</p:tagLst>
</file>

<file path=ppt/tags/tag26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0183_2*m_h_f*1_2_1"/>
  <p:tag name="KSO_WM_TEMPLATE_CATEGORY" val="diagram"/>
  <p:tag name="KSO_WM_TEMPLATE_INDEX" val="20200183"/>
  <p:tag name="KSO_WM_UNIT_LAYERLEVEL" val="1_1_1"/>
  <p:tag name="KSO_WM_TAG_VERSION" val="1.0"/>
  <p:tag name="KSO_WM_BEAUTIFY_FLAG" val="#wm#"/>
  <p:tag name="KSO_WM_UNIT_PRESET_TEXT" val="单击此处添加文本具体内容，简明扼要的阐述您的观点。"/>
  <p:tag name="KSO_WM_UNIT_VALUE" val="30"/>
  <p:tag name="KSO_WM_UNIT_TEXT_FILL_FORE_SCHEMECOLOR_INDEX" val="14"/>
  <p:tag name="KSO_WM_UNIT_TEXT_FILL_TYPE" val="1"/>
  <p:tag name="KSO_WM_UNIT_DIAGRAM_SCHEMECOLOR_ID" val="0"/>
</p:tagLst>
</file>

<file path=ppt/tags/tag268.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00183_2*m_h_a*1_3_1"/>
  <p:tag name="KSO_WM_TEMPLATE_CATEGORY" val="diagram"/>
  <p:tag name="KSO_WM_TEMPLATE_INDEX" val="20200183"/>
  <p:tag name="KSO_WM_UNIT_LAYERLEVEL" val="1_1_1"/>
  <p:tag name="KSO_WM_TAG_VERSION" val="1.0"/>
  <p:tag name="KSO_WM_BEAUTIFY_FLAG" val="#wm#"/>
  <p:tag name="KSO_WM_UNIT_PRESET_TEXT" val="添加标题"/>
  <p:tag name="KSO_WM_UNIT_VALUE" val="9"/>
  <p:tag name="KSO_WM_UNIT_TEXT_FILL_FORE_SCHEMECOLOR_INDEX" val="14"/>
  <p:tag name="KSO_WM_UNIT_TEXT_FILL_TYPE" val="1"/>
  <p:tag name="KSO_WM_UNIT_DIAGRAM_SCHEMECOLOR_ID" val="0"/>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00183_2*m_h_i*1_3_4"/>
  <p:tag name="KSO_WM_TEMPLATE_CATEGORY" val="diagram"/>
  <p:tag name="KSO_WM_TEMPLATE_INDEX" val="20200183"/>
  <p:tag name="KSO_WM_UNIT_LAYERLEVEL" val="1_1_1"/>
  <p:tag name="KSO_WM_TAG_VERSION" val="1.0"/>
  <p:tag name="KSO_WM_BEAUTIFY_FLAG" val="#wm#"/>
  <p:tag name="KSO_WM_UNIT_LINE_FORE_SCHEMECOLOR_INDEX" val="14"/>
  <p:tag name="KSO_WM_UNIT_LINE_FILL_TYPE" val="2"/>
  <p:tag name="KSO_WM_UNIT_DIAGRAM_SCHEMECOLOR_ID" val="0"/>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200183_2*m_h_i*1_3_5"/>
  <p:tag name="KSO_WM_TEMPLATE_CATEGORY" val="diagram"/>
  <p:tag name="KSO_WM_TEMPLATE_INDEX" val="20200183"/>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DIAGRAM_SCHEMECOLOR_ID" val="0"/>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6"/>
  <p:tag name="KSO_WM_UNIT_ID" val="diagram20200183_2*m_h_i*1_3_6"/>
  <p:tag name="KSO_WM_TEMPLATE_CATEGORY" val="diagram"/>
  <p:tag name="KSO_WM_TEMPLATE_INDEX" val="20200183"/>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DIAGRAM_SCHEMECOLOR_ID" val="0"/>
</p:tagLst>
</file>

<file path=ppt/tags/tag27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0183_2*m_h_f*1_3_1"/>
  <p:tag name="KSO_WM_TEMPLATE_CATEGORY" val="diagram"/>
  <p:tag name="KSO_WM_TEMPLATE_INDEX" val="20200183"/>
  <p:tag name="KSO_WM_UNIT_LAYERLEVEL" val="1_1_1"/>
  <p:tag name="KSO_WM_TAG_VERSION" val="1.0"/>
  <p:tag name="KSO_WM_BEAUTIFY_FLAG" val="#wm#"/>
  <p:tag name="KSO_WM_UNIT_PRESET_TEXT" val="单击此处添加文本具体内容，简明扼要的阐述您的观点。"/>
  <p:tag name="KSO_WM_UNIT_VALUE" val="28"/>
  <p:tag name="KSO_WM_UNIT_TEXT_FILL_FORE_SCHEMECOLOR_INDEX" val="14"/>
  <p:tag name="KSO_WM_UNIT_TEXT_FILL_TYPE" val="1"/>
  <p:tag name="KSO_WM_UNIT_DIAGRAM_SCHEMECOLOR_ID" val="0"/>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092_1*i*1"/>
  <p:tag name="KSO_WM_TEMPLATE_CATEGORY" val="diagram"/>
  <p:tag name="KSO_WM_TEMPLATE_INDEX" val="20205092"/>
  <p:tag name="KSO_WM_UNIT_LAYERLEVEL" val="1"/>
  <p:tag name="KSO_WM_TAG_VERSION" val="1.0"/>
  <p:tag name="KSO_WM_BEAUTIFY_FLAG" val="#wm#"/>
  <p:tag name="KSO_WM_UNIT_FILL_FORE_SCHEMECOLOR_INDEX_BRIGHTNESS" val="-0.15"/>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74.xml><?xml version="1.0" encoding="utf-8"?>
<p:tagLst xmlns:p="http://schemas.openxmlformats.org/presentationml/2006/main">
  <p:tag name="KSO_WM_BEAUTIFY_FLAG" val="#wm#"/>
  <p:tag name="KSO_WM_TEMPLATE_CATEGORY" val="custom"/>
  <p:tag name="KSO_WM_TEMPLATE_INDEX" val="20200967"/>
</p:tagLst>
</file>

<file path=ppt/tags/tag275.xml><?xml version="1.0" encoding="utf-8"?>
<p:tagLst xmlns:p="http://schemas.openxmlformats.org/presentationml/2006/main">
  <p:tag name="KSO_WM_BEAUTIFY_FLAG" val="#wm#"/>
  <p:tag name="KSO_WM_TEMPLATE_CATEGORY" val="custom"/>
  <p:tag name="KSO_WM_TEMPLATE_INDEX" val="20202810"/>
</p:tagLst>
</file>

<file path=ppt/tags/tag276.xml><?xml version="1.0" encoding="utf-8"?>
<p:tagLst xmlns:p="http://schemas.openxmlformats.org/presentationml/2006/main">
  <p:tag name="KSO_WM_UNIT_PLACING_PICTURE_USER_VIEWPORT" val="{&quot;height&quot;:6992.3622047244089,&quot;width&quot;:6677.2976377952755}"/>
</p:tagLst>
</file>

<file path=ppt/tags/tag277.xml><?xml version="1.0" encoding="utf-8"?>
<p:tagLst xmlns:p="http://schemas.openxmlformats.org/presentationml/2006/main">
  <p:tag name="KSO_WM_TEMPLATE_CATEGORY" val="custom"/>
  <p:tag name="KSO_WM_TEMPLATE_INDEX" val="20202810"/>
</p:tagLst>
</file>

<file path=ppt/tags/tag278.xml><?xml version="1.0" encoding="utf-8"?>
<p:tagLst xmlns:p="http://schemas.openxmlformats.org/presentationml/2006/main">
  <p:tag name="KSO_WM_TEMPLATE_CATEGORY" val="custom"/>
  <p:tag name="KSO_WM_TEMPLATE_INDEX" val="20202810"/>
</p:tagLst>
</file>

<file path=ppt/tags/tag279.xml><?xml version="1.0" encoding="utf-8"?>
<p:tagLst xmlns:p="http://schemas.openxmlformats.org/presentationml/2006/main">
  <p:tag name="KSO_WM_TEMPLATE_CATEGORY" val="custom"/>
  <p:tag name="KSO_WM_TEMPLATE_INDEX" val="2020281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KSO_WM_UNIT_PLACING_PICTURE_USER_VIEWPORT" val="{&quot;height&quot;:7453,&quot;width&quot;:10774}"/>
</p:tagLst>
</file>

<file path=ppt/tags/tag281.xml><?xml version="1.0" encoding="utf-8"?>
<p:tagLst xmlns:p="http://schemas.openxmlformats.org/presentationml/2006/main">
  <p:tag name="KSO_WM_BEAUTIFY_FLAG" val="#wm#"/>
  <p:tag name="KSO_WM_TEMPLATE_CATEGORY" val="custom"/>
  <p:tag name="KSO_WM_TEMPLATE_INDEX" val="20202810"/>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092_1*i*1"/>
  <p:tag name="KSO_WM_TEMPLATE_CATEGORY" val="diagram"/>
  <p:tag name="KSO_WM_TEMPLATE_INDEX" val="20205092"/>
  <p:tag name="KSO_WM_UNIT_LAYERLEVEL" val="1"/>
  <p:tag name="KSO_WM_TAG_VERSION" val="1.0"/>
  <p:tag name="KSO_WM_BEAUTIFY_FLAG" val="#wm#"/>
  <p:tag name="KSO_WM_UNIT_FILL_FORE_SCHEMECOLOR_INDEX_BRIGHTNESS" val="-0.15"/>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83.xml><?xml version="1.0" encoding="utf-8"?>
<p:tagLst xmlns:p="http://schemas.openxmlformats.org/presentationml/2006/main">
  <p:tag name="KSO_WM_TEMPLATE_CATEGORY" val="custom"/>
  <p:tag name="KSO_WM_TEMPLATE_INDEX" val="20202810"/>
</p:tagLst>
</file>

<file path=ppt/tags/tag284.xml><?xml version="1.0" encoding="utf-8"?>
<p:tagLst xmlns:p="http://schemas.openxmlformats.org/presentationml/2006/main">
  <p:tag name="KSO_WM_TEMPLATE_CATEGORY" val="custom"/>
  <p:tag name="KSO_WM_TEMPLATE_INDEX" val="20202810"/>
</p:tagLst>
</file>

<file path=ppt/tags/tag285.xml><?xml version="1.0" encoding="utf-8"?>
<p:tagLst xmlns:p="http://schemas.openxmlformats.org/presentationml/2006/main">
  <p:tag name="KSO_WM_BEAUTIFY_FLAG" val="#wm#"/>
  <p:tag name="KSO_WM_TEMPLATE_CATEGORY" val="custom"/>
  <p:tag name="KSO_WM_TEMPLATE_INDEX" val="20202810"/>
</p:tagLst>
</file>

<file path=ppt/tags/tag286.xml><?xml version="1.0" encoding="utf-8"?>
<p:tagLst xmlns:p="http://schemas.openxmlformats.org/presentationml/2006/main">
  <p:tag name="KSO_WM_TEMPLATE_CATEGORY" val="custom"/>
  <p:tag name="KSO_WM_TEMPLATE_INDEX" val="20202810"/>
</p:tagLst>
</file>

<file path=ppt/tags/tag287.xml><?xml version="1.0" encoding="utf-8"?>
<p:tagLst xmlns:p="http://schemas.openxmlformats.org/presentationml/2006/main">
  <p:tag name="KSO_WM_TEMPLATE_CATEGORY" val="custom"/>
  <p:tag name="KSO_WM_TEMPLATE_INDEX" val="20202810"/>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1*q_h_i*1_1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1_1"/>
  <p:tag name="KSO_WM_UNIT_FILL_FORE_SCHEMECOLOR_INDEX" val="5"/>
  <p:tag name="KSO_WM_UNIT_FILL_TYPE" val="1"/>
  <p:tag name="KSO_WM_UNIT_LINE_FORE_SCHEMECOLOR_INDEX" val="2"/>
  <p:tag name="KSO_WM_UNIT_LINE_FILL_TYPE" val="2"/>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1*q_h_i*1_2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2_1"/>
  <p:tag name="KSO_WM_UNIT_FILL_FORE_SCHEMECOLOR_INDEX" val="5"/>
  <p:tag name="KSO_WM_UNIT_FILL_TYPE" val="1"/>
  <p:tag name="KSO_WM_UNIT_LINE_FORE_SCHEMECOLOR_INDEX" val="2"/>
  <p:tag name="KSO_WM_UNIT_LINE_FILL_TYPE"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1*q_h_i*1_3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3_1"/>
  <p:tag name="KSO_WM_UNIT_FILL_FORE_SCHEMECOLOR_INDEX" val="5"/>
  <p:tag name="KSO_WM_UNIT_FILL_TYPE" val="1"/>
  <p:tag name="KSO_WM_UNIT_LINE_FORE_SCHEMECOLOR_INDEX" val="2"/>
  <p:tag name="KSO_WM_UNIT_LINE_FILL_TYPE" val="2"/>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1*q_h_i*1_2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2_2"/>
  <p:tag name="KSO_WM_UNIT_LINE_FORE_SCHEMECOLOR_INDEX" val="14"/>
  <p:tag name="KSO_WM_UNIT_LINE_FILL_TYPE" val="2"/>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1*q_h_i*1_3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3_2"/>
  <p:tag name="KSO_WM_UNIT_LINE_FORE_SCHEMECOLOR_INDEX" val="14"/>
  <p:tag name="KSO_WM_UNIT_LINE_FILL_TYPE" val="2"/>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1*q_h_i*1_1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1_2"/>
  <p:tag name="KSO_WM_UNIT_LINE_FORE_SCHEMECOLOR_INDEX" val="14"/>
  <p:tag name="KSO_WM_UNIT_LINE_FILL_TYPE" val="2"/>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1*q_h_f*1_1_1"/>
  <p:tag name="KSO_WM_TEMPLATE_CATEGORY" val="diagram"/>
  <p:tag name="KSO_WM_TEMPLATE_INDEX" val="20201527"/>
  <p:tag name="KSO_WM_UNIT_LAYERLEVEL" val="1_1_1"/>
  <p:tag name="KSO_WM_TAG_VERSION" val="1.0"/>
  <p:tag name="KSO_WM_BEAUTIFY_FLAG" val="#wm#"/>
  <p:tag name="KSO_WM_UNIT_NOCLEAR" val="0"/>
  <p:tag name="KSO_WM_DIAGRAM_GROUP_CODE" val="q1-1"/>
  <p:tag name="KSO_WM_UNIT_TYPE" val="q_h_f"/>
  <p:tag name="KSO_WM_UNIT_INDEX" val="1_1_1"/>
  <p:tag name="KSO_WM_UNIT_PRESET_TEXT" val="单击此处添加文本具体内容，简明扼要的阐述您的观点。"/>
  <p:tag name="KSO_WM_UNIT_VALUE" val="84"/>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1*q_h_f*1_2_1"/>
  <p:tag name="KSO_WM_TEMPLATE_CATEGORY" val="diagram"/>
  <p:tag name="KSO_WM_TEMPLATE_INDEX" val="20201527"/>
  <p:tag name="KSO_WM_UNIT_LAYERLEVEL" val="1_1_1"/>
  <p:tag name="KSO_WM_TAG_VERSION" val="1.0"/>
  <p:tag name="KSO_WM_BEAUTIFY_FLAG" val="#wm#"/>
  <p:tag name="KSO_WM_UNIT_NOCLEAR" val="0"/>
  <p:tag name="KSO_WM_DIAGRAM_GROUP_CODE" val="q1-1"/>
  <p:tag name="KSO_WM_UNIT_TYPE" val="q_h_f"/>
  <p:tag name="KSO_WM_UNIT_INDEX" val="1_2_1"/>
  <p:tag name="KSO_WM_UNIT_PRESET_TEXT" val="单击此处添加文本具体内容，简明扼要的阐述您的观点。"/>
  <p:tag name="KSO_WM_UNIT_VALUE" val="84"/>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1*q_h_f*1_3_1"/>
  <p:tag name="KSO_WM_TEMPLATE_CATEGORY" val="diagram"/>
  <p:tag name="KSO_WM_TEMPLATE_INDEX" val="20201527"/>
  <p:tag name="KSO_WM_UNIT_LAYERLEVEL" val="1_1_1"/>
  <p:tag name="KSO_WM_TAG_VERSION" val="1.0"/>
  <p:tag name="KSO_WM_BEAUTIFY_FLAG" val="#wm#"/>
  <p:tag name="KSO_WM_UNIT_NOCLEAR" val="0"/>
  <p:tag name="KSO_WM_DIAGRAM_GROUP_CODE" val="q1-1"/>
  <p:tag name="KSO_WM_UNIT_TYPE" val="q_h_f"/>
  <p:tag name="KSO_WM_UNIT_INDEX" val="1_3_1"/>
  <p:tag name="KSO_WM_UNIT_PRESET_TEXT" val="单击此处添加文本具体内容，简明扼要的阐述您的观点。"/>
  <p:tag name="KSO_WM_UNIT_VALUE" val="76"/>
</p:tagLst>
</file>

<file path=ppt/tags/tag297.xml><?xml version="1.0" encoding="utf-8"?>
<p:tagLst xmlns:p="http://schemas.openxmlformats.org/presentationml/2006/main">
  <p:tag name="KSO_WM_BEAUTIFY_FLAG" val="#wm#"/>
  <p:tag name="KSO_WM_TEMPLATE_CATEGORY" val="custom"/>
  <p:tag name="KSO_WM_TEMPLATE_INDEX" val="20202810"/>
</p:tagLst>
</file>

<file path=ppt/tags/tag298.xml><?xml version="1.0" encoding="utf-8"?>
<p:tagLst xmlns:p="http://schemas.openxmlformats.org/presentationml/2006/main">
  <p:tag name="KSO_WM_UNIT_TABLE_BEAUTIFY" val="smartTable{4d7fb883-163f-49c5-b58f-3a0d9ddb86b8}"/>
</p:tagLst>
</file>

<file path=ppt/tags/tag299.xml><?xml version="1.0" encoding="utf-8"?>
<p:tagLst xmlns:p="http://schemas.openxmlformats.org/presentationml/2006/main">
  <p:tag name="KSO_WM_BEAUTIFY_FLAG" val="#wm#"/>
  <p:tag name="KSO_WM_TEMPLATE_CATEGORY" val="custom"/>
  <p:tag name="KSO_WM_TEMPLATE_INDEX" val="2020281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KSO_WM_BEAUTIFY_FLAG" val="#wm#"/>
  <p:tag name="KSO_WM_TEMPLATE_CATEGORY" val="custom"/>
  <p:tag name="KSO_WM_TEMPLATE_INDEX" val="20202810"/>
</p:tagLst>
</file>

<file path=ppt/tags/tag301.xml><?xml version="1.0" encoding="utf-8"?>
<p:tagLst xmlns:p="http://schemas.openxmlformats.org/presentationml/2006/main">
  <p:tag name="KSO_WM_SLIDE_ID" val="custom20202810_14"/>
  <p:tag name="KSO_WM_TEMPLATE_SUBCATEGORY" val="0"/>
  <p:tag name="KSO_WM_TEMPLATE_MASTER_TYPE" val="1"/>
  <p:tag name="KSO_WM_TEMPLATE_COLOR_TYPE" val="1"/>
  <p:tag name="KSO_WM_SLIDE_TYPE" val="endPage"/>
  <p:tag name="KSO_WM_SLIDE_SUBTYPE" val="pureTxt"/>
  <p:tag name="KSO_WM_SLIDE_ITEM_CNT" val="0"/>
  <p:tag name="KSO_WM_SLIDE_INDEX" val="14"/>
  <p:tag name="KSO_WM_TAG_VERSION" val="1.0"/>
  <p:tag name="KSO_WM_BEAUTIFY_FLAG" val="#wm#"/>
  <p:tag name="KSO_WM_TEMPLATE_CATEGORY" val="custom"/>
  <p:tag name="KSO_WM_TEMPLATE_INDEX" val="20202810"/>
  <p:tag name="KSO_WM_SLIDE_LAYOUT" val="a_b"/>
  <p:tag name="KSO_WM_SLIDE_LAYOUT_CNT" val="1_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 name="KSO_WM_UNIT_BK_DARK_LIGHT" val="2"/>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9*i*1"/>
  <p:tag name="KSO_WM_UNIT_BK_DARK_LIGHT" val="2"/>
  <p:tag name="KSO_WM_UNIT_LAYERLEVEL" val="1"/>
  <p:tag name="KSO_WM_TAG_VERSION" val="1.0"/>
  <p:tag name="KSO_WM_BEAUTIFY_FLAG" val="#wm#"/>
  <p:tag name="KSO_WM_SLIDE_BACKGROUND_TYPE" val="frame"/>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 name="KSO_WM_SLIDE_BACKGROUND_TYPE" val="frame"/>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20202810">
      <a:dk1>
        <a:srgbClr val="000000"/>
      </a:dk1>
      <a:lt1>
        <a:srgbClr val="FFFFFF"/>
      </a:lt1>
      <a:dk2>
        <a:srgbClr val="EAE1D0"/>
      </a:dk2>
      <a:lt2>
        <a:srgbClr val="F2EEE5"/>
      </a:lt2>
      <a:accent1>
        <a:srgbClr val="3C6478"/>
      </a:accent1>
      <a:accent2>
        <a:srgbClr val="3F607E"/>
      </a:accent2>
      <a:accent3>
        <a:srgbClr val="49597F"/>
      </a:accent3>
      <a:accent4>
        <a:srgbClr val="594F7B"/>
      </a:accent4>
      <a:accent5>
        <a:srgbClr val="684171"/>
      </a:accent5>
      <a:accent6>
        <a:srgbClr val="753261"/>
      </a:accent6>
      <a:hlink>
        <a:srgbClr val="658BD5"/>
      </a:hlink>
      <a:folHlink>
        <a:srgbClr val="9F67A3"/>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0202810">
    <a:dk1>
      <a:srgbClr val="000000"/>
    </a:dk1>
    <a:lt1>
      <a:srgbClr val="FFFFFF"/>
    </a:lt1>
    <a:dk2>
      <a:srgbClr val="EAE1D0"/>
    </a:dk2>
    <a:lt2>
      <a:srgbClr val="F2EEE5"/>
    </a:lt2>
    <a:accent1>
      <a:srgbClr val="3C6478"/>
    </a:accent1>
    <a:accent2>
      <a:srgbClr val="3F607E"/>
    </a:accent2>
    <a:accent3>
      <a:srgbClr val="49597F"/>
    </a:accent3>
    <a:accent4>
      <a:srgbClr val="594F7B"/>
    </a:accent4>
    <a:accent5>
      <a:srgbClr val="684171"/>
    </a:accent5>
    <a:accent6>
      <a:srgbClr val="753261"/>
    </a:accent6>
    <a:hlink>
      <a:srgbClr val="658BD5"/>
    </a:hlink>
    <a:folHlink>
      <a:srgbClr val="9F67A3"/>
    </a:folHlink>
  </a:clrScheme>
</a:themeOverride>
</file>

<file path=docProps/app.xml><?xml version="1.0" encoding="utf-8"?>
<Properties xmlns="http://schemas.openxmlformats.org/officeDocument/2006/extended-properties" xmlns:vt="http://schemas.openxmlformats.org/officeDocument/2006/docPropsVTypes">
  <TotalTime>0</TotalTime>
  <Words>8782</Words>
  <Application>WPS 演示</Application>
  <PresentationFormat>宽屏</PresentationFormat>
  <Paragraphs>515</Paragraphs>
  <Slides>40</Slides>
  <Notes>9</Notes>
  <HiddenSlides>0</HiddenSlides>
  <MMClips>0</MMClips>
  <ScaleCrop>false</ScaleCrop>
  <HeadingPairs>
    <vt:vector size="8" baseType="variant">
      <vt:variant>
        <vt:lpstr>已用的字体</vt:lpstr>
      </vt:variant>
      <vt:variant>
        <vt:i4>21</vt:i4>
      </vt:variant>
      <vt:variant>
        <vt:lpstr>主题</vt:lpstr>
      </vt:variant>
      <vt:variant>
        <vt:i4>1</vt:i4>
      </vt:variant>
      <vt:variant>
        <vt:lpstr>嵌入 OLE 服务器</vt:lpstr>
      </vt:variant>
      <vt:variant>
        <vt:i4>1</vt:i4>
      </vt:variant>
      <vt:variant>
        <vt:lpstr>幻灯片标题</vt:lpstr>
      </vt:variant>
      <vt:variant>
        <vt:i4>40</vt:i4>
      </vt:variant>
    </vt:vector>
  </HeadingPairs>
  <TitlesOfParts>
    <vt:vector size="63" baseType="lpstr">
      <vt:lpstr>Arial</vt:lpstr>
      <vt:lpstr>宋体</vt:lpstr>
      <vt:lpstr>Wingdings</vt:lpstr>
      <vt:lpstr>叶根友毛笔行书简体</vt:lpstr>
      <vt:lpstr>隶书</vt:lpstr>
      <vt:lpstr>微软雅黑</vt:lpstr>
      <vt:lpstr>汉仪尚巍手书W</vt:lpstr>
      <vt:lpstr>方正粗黑宋简体</vt:lpstr>
      <vt:lpstr>楷体</vt:lpstr>
      <vt:lpstr>Wingdings</vt:lpstr>
      <vt:lpstr>Times New Roman</vt:lpstr>
      <vt:lpstr>方正启体简体</vt:lpstr>
      <vt:lpstr>华文中宋</vt:lpstr>
      <vt:lpstr>Arial Unicode MS</vt:lpstr>
      <vt:lpstr>Calibri</vt:lpstr>
      <vt:lpstr>华文新魏</vt:lpstr>
      <vt:lpstr>方正清刻本悦宋简体</vt:lpstr>
      <vt:lpstr>黑体</vt:lpstr>
      <vt:lpstr>Helvetica Neue Light</vt:lpstr>
      <vt:lpstr>Lato Light</vt:lpstr>
      <vt:lpstr>Segoe Print</vt:lpstr>
      <vt:lpstr>2_Office 主题​​</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唐朝盛世的出现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229</cp:revision>
  <dcterms:created xsi:type="dcterms:W3CDTF">2019-06-19T02:08:00Z</dcterms:created>
  <dcterms:modified xsi:type="dcterms:W3CDTF">2020-09-24T00:39:53Z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2052-11.1.0.10069</vt:lpwstr>
  </property>
</Properties>
</file>