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
  </p:notesMasterIdLst>
  <p:sldIdLst>
    <p:sldId id="257" r:id="rId4"/>
    <p:sldId id="392" r:id="rId6"/>
    <p:sldId id="260" r:id="rId7"/>
    <p:sldId id="273" r:id="rId8"/>
    <p:sldId id="325" r:id="rId9"/>
    <p:sldId id="302" r:id="rId10"/>
    <p:sldId id="342" r:id="rId11"/>
    <p:sldId id="343" r:id="rId12"/>
    <p:sldId id="264" r:id="rId13"/>
    <p:sldId id="267" r:id="rId14"/>
    <p:sldId id="319" r:id="rId15"/>
    <p:sldId id="338" r:id="rId16"/>
    <p:sldId id="284" r:id="rId17"/>
    <p:sldId id="294" r:id="rId18"/>
    <p:sldId id="335" r:id="rId19"/>
    <p:sldId id="285" r:id="rId20"/>
    <p:sldId id="282" r:id="rId21"/>
    <p:sldId id="339" r:id="rId22"/>
    <p:sldId id="371" r:id="rId23"/>
    <p:sldId id="349" r:id="rId24"/>
    <p:sldId id="326" r:id="rId25"/>
    <p:sldId id="334" r:id="rId26"/>
    <p:sldId id="347" r:id="rId27"/>
    <p:sldId id="348" r:id="rId28"/>
    <p:sldId id="369" r:id="rId29"/>
    <p:sldId id="345" r:id="rId30"/>
    <p:sldId id="340" r:id="rId31"/>
    <p:sldId id="328" r:id="rId32"/>
    <p:sldId id="370" r:id="rId33"/>
    <p:sldId id="332" r:id="rId34"/>
    <p:sldId id="378" r:id="rId35"/>
    <p:sldId id="333" r:id="rId36"/>
    <p:sldId id="372" r:id="rId37"/>
    <p:sldId id="430" r:id="rId38"/>
    <p:sldId id="279" r:id="rId39"/>
    <p:sldId id="379" r:id="rId40"/>
    <p:sldId id="380" r:id="rId41"/>
    <p:sldId id="381" r:id="rId42"/>
    <p:sldId id="431" r:id="rId43"/>
    <p:sldId id="385" r:id="rId44"/>
  </p:sldIdLst>
  <p:sldSz cx="12192000" cy="6858000"/>
  <p:notesSz cx="7103745" cy="10234295"/>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1" d="100"/>
          <a:sy n="71" d="100"/>
        </p:scale>
        <p:origin x="-660" y="-96"/>
      </p:cViewPr>
      <p:guideLst>
        <p:guide orient="horz" pos="2160"/>
        <p:guide pos="38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8" Type="http://schemas.openxmlformats.org/officeDocument/2006/relationships/tags" Target="tags/tag174.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48A3B1A-8F0A-4454-BAA2-CABB6C09CD1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48A3B1A-8F0A-4454-BAA2-CABB6C09CD1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48A3B1A-8F0A-4454-BAA2-CABB6C09CD1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48A3B1A-8F0A-4454-BAA2-CABB6C09CD1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8E374D-6E28-41D4-B529-E46F9BB5955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48A3B1A-8F0A-4454-BAA2-CABB6C09CD1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spc="6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u="none" strike="noStrike" kern="1200" cap="none" spc="300" normalizeH="0">
                <a:solidFill>
                  <a:schemeClr val="tx1"/>
                </a:solidFill>
                <a:uFillTx/>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a:latin typeface="微软雅黑" panose="020B0503020204020204" charset="-122"/>
                <a:ea typeface="微软雅黑" panose="020B0503020204020204" charset="-122"/>
              </a:defRPr>
            </a:lvl1pPr>
            <a:lvl2pPr>
              <a:defRPr>
                <a:latin typeface="微软雅黑" panose="020B0503020204020204" charset="-122"/>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3"/>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8" Type="http://schemas.openxmlformats.org/officeDocument/2006/relationships/theme" Target="../theme/theme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微软雅黑" panose="020B0503020204020204" charset="-122"/>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tags" Target="../tags/tag6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13.png"/><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image" Target="../media/image20.png"/><Relationship Id="rId2" Type="http://schemas.openxmlformats.org/officeDocument/2006/relationships/tags" Target="../tags/tag93.xml"/><Relationship Id="rId11" Type="http://schemas.openxmlformats.org/officeDocument/2006/relationships/slideLayout" Target="../slideLayouts/slideLayout7.xml"/><Relationship Id="rId10" Type="http://schemas.openxmlformats.org/officeDocument/2006/relationships/tags" Target="../tags/tag98.xml"/><Relationship Id="rId1" Type="http://schemas.openxmlformats.org/officeDocument/2006/relationships/tags" Target="../tags/tag9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png"/><Relationship Id="rId6" Type="http://schemas.openxmlformats.org/officeDocument/2006/relationships/image" Target="../media/image13.png"/><Relationship Id="rId5" Type="http://schemas.openxmlformats.org/officeDocument/2006/relationships/image" Target="../media/image25.jpe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image" Target="../media/image27.jpeg"/><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4" Type="http://schemas.openxmlformats.org/officeDocument/2006/relationships/notesSlide" Target="../notesSlides/notesSlide4.xml"/><Relationship Id="rId13" Type="http://schemas.openxmlformats.org/officeDocument/2006/relationships/slideLayout" Target="../slideLayouts/slideLayout7.xml"/><Relationship Id="rId12" Type="http://schemas.openxmlformats.org/officeDocument/2006/relationships/tags" Target="../tags/tag107.xml"/><Relationship Id="rId11" Type="http://schemas.openxmlformats.org/officeDocument/2006/relationships/image" Target="../media/image7.png"/><Relationship Id="rId10" Type="http://schemas.openxmlformats.org/officeDocument/2006/relationships/image" Target="../media/image13.png"/><Relationship Id="rId1" Type="http://schemas.openxmlformats.org/officeDocument/2006/relationships/tags" Target="../tags/tag99.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11.xml"/><Relationship Id="rId5" Type="http://schemas.openxmlformats.org/officeDocument/2006/relationships/image" Target="../media/image7.png"/><Relationship Id="rId4" Type="http://schemas.openxmlformats.org/officeDocument/2006/relationships/image" Target="../media/image13.png"/><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15.xml"/><Relationship Id="rId5" Type="http://schemas.openxmlformats.org/officeDocument/2006/relationships/image" Target="../media/image7.png"/><Relationship Id="rId4" Type="http://schemas.openxmlformats.org/officeDocument/2006/relationships/image" Target="../media/image13.png"/><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s>
</file>

<file path=ppt/slides/_rels/slide2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20.xml"/><Relationship Id="rId7" Type="http://schemas.openxmlformats.org/officeDocument/2006/relationships/image" Target="../media/image3.png"/><Relationship Id="rId6" Type="http://schemas.openxmlformats.org/officeDocument/2006/relationships/tags" Target="../tags/tag119.xml"/><Relationship Id="rId5" Type="http://schemas.openxmlformats.org/officeDocument/2006/relationships/image" Target="../media/image2.png"/><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8" Type="http://schemas.openxmlformats.org/officeDocument/2006/relationships/notesSlide" Target="../notesSlides/notesSlide5.xml"/><Relationship Id="rId17" Type="http://schemas.openxmlformats.org/officeDocument/2006/relationships/slideLayout" Target="../slideLayouts/slideLayout1.xml"/><Relationship Id="rId16" Type="http://schemas.openxmlformats.org/officeDocument/2006/relationships/image" Target="../media/image6.png"/><Relationship Id="rId15" Type="http://schemas.openxmlformats.org/officeDocument/2006/relationships/tags" Target="../tags/tag124.xml"/><Relationship Id="rId14" Type="http://schemas.openxmlformats.org/officeDocument/2006/relationships/image" Target="../media/image10.png"/><Relationship Id="rId13" Type="http://schemas.openxmlformats.org/officeDocument/2006/relationships/tags" Target="../tags/tag123.xml"/><Relationship Id="rId12" Type="http://schemas.openxmlformats.org/officeDocument/2006/relationships/image" Target="../media/image9.png"/><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image" Target="../media/image28.jpeg"/><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3" Type="http://schemas.openxmlformats.org/officeDocument/2006/relationships/slideLayout" Target="../slideLayouts/slideLayout7.xml"/><Relationship Id="rId12" Type="http://schemas.openxmlformats.org/officeDocument/2006/relationships/tags" Target="../tags/tag134.xml"/><Relationship Id="rId11" Type="http://schemas.openxmlformats.org/officeDocument/2006/relationships/image" Target="../media/image29.jpeg"/><Relationship Id="rId10" Type="http://schemas.openxmlformats.org/officeDocument/2006/relationships/tags" Target="../tags/tag133.xml"/><Relationship Id="rId1" Type="http://schemas.openxmlformats.org/officeDocument/2006/relationships/tags" Target="../tags/tag125.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39.xml"/><Relationship Id="rId7" Type="http://schemas.openxmlformats.org/officeDocument/2006/relationships/image" Target="../media/image7.png"/><Relationship Id="rId6" Type="http://schemas.openxmlformats.org/officeDocument/2006/relationships/image" Target="../media/image13.png"/><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30.png"/><Relationship Id="rId10" Type="http://schemas.openxmlformats.org/officeDocument/2006/relationships/notesSlide" Target="../notesSlides/notesSlide6.xml"/><Relationship Id="rId1" Type="http://schemas.openxmlformats.org/officeDocument/2006/relationships/tags" Target="../tags/tag135.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32.png"/><Relationship Id="rId3" Type="http://schemas.openxmlformats.org/officeDocument/2006/relationships/tags" Target="../tags/tag141.xml"/><Relationship Id="rId2" Type="http://schemas.openxmlformats.org/officeDocument/2006/relationships/image" Target="../media/image31.jpeg"/><Relationship Id="rId1" Type="http://schemas.openxmlformats.org/officeDocument/2006/relationships/tags" Target="../tags/tag140.xml"/></Relationships>
</file>

<file path=ppt/slides/_rels/slide25.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image" Target="../media/image34.png"/><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image" Target="../media/image33.png"/><Relationship Id="rId2" Type="http://schemas.openxmlformats.org/officeDocument/2006/relationships/tags" Target="../tags/tag144.xml"/><Relationship Id="rId15" Type="http://schemas.openxmlformats.org/officeDocument/2006/relationships/notesSlide" Target="../notesSlides/notesSlide7.xml"/><Relationship Id="rId14" Type="http://schemas.openxmlformats.org/officeDocument/2006/relationships/slideLayout" Target="../slideLayouts/slideLayout17.xml"/><Relationship Id="rId13" Type="http://schemas.openxmlformats.org/officeDocument/2006/relationships/tags" Target="../tags/tag151.xml"/><Relationship Id="rId12" Type="http://schemas.openxmlformats.org/officeDocument/2006/relationships/image" Target="../media/image7.png"/><Relationship Id="rId11" Type="http://schemas.openxmlformats.org/officeDocument/2006/relationships/image" Target="../media/image13.png"/><Relationship Id="rId10" Type="http://schemas.openxmlformats.org/officeDocument/2006/relationships/tags" Target="../tags/tag150.xml"/><Relationship Id="rId1" Type="http://schemas.openxmlformats.org/officeDocument/2006/relationships/tags" Target="../tags/tag143.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image" Target="../media/image35.jpeg"/></Relationships>
</file>

<file path=ppt/slides/_rels/slide27.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image" Target="../media/image7.png"/><Relationship Id="rId7" Type="http://schemas.openxmlformats.org/officeDocument/2006/relationships/tags" Target="../tags/tag155.xml"/><Relationship Id="rId6" Type="http://schemas.openxmlformats.org/officeDocument/2006/relationships/image" Target="../media/image13.png"/><Relationship Id="rId5" Type="http://schemas.openxmlformats.org/officeDocument/2006/relationships/tags" Target="../tags/tag154.xml"/><Relationship Id="rId4" Type="http://schemas.openxmlformats.org/officeDocument/2006/relationships/image" Target="../media/image38.jpeg"/><Relationship Id="rId3" Type="http://schemas.openxmlformats.org/officeDocument/2006/relationships/tags" Target="../tags/tag153.xml"/><Relationship Id="rId2" Type="http://schemas.openxmlformats.org/officeDocument/2006/relationships/image" Target="../media/image37.png"/><Relationship Id="rId11" Type="http://schemas.openxmlformats.org/officeDocument/2006/relationships/notesSlide" Target="../notesSlides/notesSlide8.xml"/><Relationship Id="rId10" Type="http://schemas.openxmlformats.org/officeDocument/2006/relationships/slideLayout" Target="../slideLayouts/slideLayout7.xml"/><Relationship Id="rId1" Type="http://schemas.openxmlformats.org/officeDocument/2006/relationships/tags" Target="../tags/tag152.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61.xml"/><Relationship Id="rId7" Type="http://schemas.openxmlformats.org/officeDocument/2006/relationships/image" Target="../media/image3.png"/><Relationship Id="rId6" Type="http://schemas.openxmlformats.org/officeDocument/2006/relationships/tags" Target="../tags/tag160.xml"/><Relationship Id="rId5" Type="http://schemas.openxmlformats.org/officeDocument/2006/relationships/image" Target="../media/image2.png"/><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9" Type="http://schemas.openxmlformats.org/officeDocument/2006/relationships/notesSlide" Target="../notesSlides/notesSlide9.xml"/><Relationship Id="rId18" Type="http://schemas.openxmlformats.org/officeDocument/2006/relationships/slideLayout" Target="../slideLayouts/slideLayout1.xml"/><Relationship Id="rId17" Type="http://schemas.openxmlformats.org/officeDocument/2006/relationships/tags" Target="../tags/tag166.xml"/><Relationship Id="rId16" Type="http://schemas.openxmlformats.org/officeDocument/2006/relationships/image" Target="../media/image6.png"/><Relationship Id="rId15" Type="http://schemas.openxmlformats.org/officeDocument/2006/relationships/tags" Target="../tags/tag165.xml"/><Relationship Id="rId14" Type="http://schemas.openxmlformats.org/officeDocument/2006/relationships/image" Target="../media/image10.png"/><Relationship Id="rId13" Type="http://schemas.openxmlformats.org/officeDocument/2006/relationships/tags" Target="../tags/tag164.xml"/><Relationship Id="rId12" Type="http://schemas.openxmlformats.org/officeDocument/2006/relationships/image" Target="../media/image9.png"/><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4" Type="http://schemas.openxmlformats.org/officeDocument/2006/relationships/slideLayout" Target="../slideLayouts/slideLayout7.xml"/><Relationship Id="rId13" Type="http://schemas.openxmlformats.org/officeDocument/2006/relationships/image" Target="../media/image3.png"/><Relationship Id="rId12" Type="http://schemas.openxmlformats.org/officeDocument/2006/relationships/image" Target="../media/image4.png"/><Relationship Id="rId11" Type="http://schemas.openxmlformats.org/officeDocument/2006/relationships/image" Target="../media/image6.png"/><Relationship Id="rId10" Type="http://schemas.openxmlformats.org/officeDocument/2006/relationships/tags" Target="../tags/tag71.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41.png"/><Relationship Id="rId3" Type="http://schemas.openxmlformats.org/officeDocument/2006/relationships/tags" Target="../tags/tag168.xml"/><Relationship Id="rId2" Type="http://schemas.openxmlformats.org/officeDocument/2006/relationships/image" Target="../media/image40.png"/><Relationship Id="rId1" Type="http://schemas.openxmlformats.org/officeDocument/2006/relationships/tags" Target="../tags/tag167.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openxmlformats.org/officeDocument/2006/relationships/tags" Target="../tags/tag17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image" Target="../media/image42.jpeg"/><Relationship Id="rId1" Type="http://schemas.openxmlformats.org/officeDocument/2006/relationships/tags" Target="../tags/tag16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image" Target="../media/image13.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76.xml"/><Relationship Id="rId7" Type="http://schemas.openxmlformats.org/officeDocument/2006/relationships/image" Target="../media/image3.png"/><Relationship Id="rId6" Type="http://schemas.openxmlformats.org/officeDocument/2006/relationships/tags" Target="../tags/tag75.xml"/><Relationship Id="rId5" Type="http://schemas.openxmlformats.org/officeDocument/2006/relationships/image" Target="../media/image2.png"/><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8" Type="http://schemas.openxmlformats.org/officeDocument/2006/relationships/notesSlide" Target="../notesSlides/notesSlide2.xml"/><Relationship Id="rId17" Type="http://schemas.openxmlformats.org/officeDocument/2006/relationships/slideLayout" Target="../slideLayouts/slideLayout1.xml"/><Relationship Id="rId16" Type="http://schemas.openxmlformats.org/officeDocument/2006/relationships/image" Target="../media/image6.png"/><Relationship Id="rId15" Type="http://schemas.openxmlformats.org/officeDocument/2006/relationships/tags" Target="../tags/tag80.xml"/><Relationship Id="rId14" Type="http://schemas.openxmlformats.org/officeDocument/2006/relationships/image" Target="../media/image10.png"/><Relationship Id="rId13" Type="http://schemas.openxmlformats.org/officeDocument/2006/relationships/tags" Target="../tags/tag79.xml"/><Relationship Id="rId12" Type="http://schemas.openxmlformats.org/officeDocument/2006/relationships/image" Target="../media/image9.png"/><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8.png"/><Relationship Id="rId7" Type="http://schemas.openxmlformats.org/officeDocument/2006/relationships/image" Target="../media/image26.png"/><Relationship Id="rId6" Type="http://schemas.openxmlformats.org/officeDocument/2006/relationships/image" Target="../media/image4.png"/><Relationship Id="rId5" Type="http://schemas.openxmlformats.org/officeDocument/2006/relationships/tags" Target="../tags/tag173.xml"/><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3.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image" Target="../media/image7.png"/><Relationship Id="rId7" Type="http://schemas.openxmlformats.org/officeDocument/2006/relationships/image" Target="../media/image13.png"/><Relationship Id="rId6" Type="http://schemas.openxmlformats.org/officeDocument/2006/relationships/image" Target="../media/image14.jpeg"/><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0" Type="http://schemas.openxmlformats.org/officeDocument/2006/relationships/slideLayout" Target="../slideLayouts/slideLayout7.xml"/><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91.xml"/><Relationship Id="rId7" Type="http://schemas.openxmlformats.org/officeDocument/2006/relationships/image" Target="../media/image7.png"/><Relationship Id="rId6" Type="http://schemas.openxmlformats.org/officeDocument/2006/relationships/image" Target="../media/image13.png"/><Relationship Id="rId5" Type="http://schemas.openxmlformats.org/officeDocument/2006/relationships/image" Target="../media/image15.jpeg"/><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矩形 4"/>
          <p:cNvSpPr/>
          <p:nvPr/>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6" name="图片 5"/>
          <p:cNvPicPr>
            <a:picLocks noChangeAspect="1"/>
          </p:cNvPicPr>
          <p:nvPr/>
        </p:nvPicPr>
        <p:blipFill rotWithShape="1">
          <a:blip r:embed="rId2" cstate="screen"/>
          <a:srcRect l="15588" t="70238"/>
          <a:stretch>
            <a:fillRect/>
          </a:stretch>
        </p:blipFill>
        <p:spPr>
          <a:xfrm>
            <a:off x="2273300" y="5583001"/>
            <a:ext cx="9918700" cy="1274999"/>
          </a:xfrm>
          <a:prstGeom prst="rect">
            <a:avLst/>
          </a:prstGeom>
        </p:spPr>
      </p:pic>
      <p:pic>
        <p:nvPicPr>
          <p:cNvPr id="8" name="图片 7"/>
          <p:cNvPicPr>
            <a:picLocks noChangeAspect="1"/>
          </p:cNvPicPr>
          <p:nvPr/>
        </p:nvPicPr>
        <p:blipFill rotWithShape="1">
          <a:blip r:embed="rId3" cstate="screen"/>
          <a:srcRect/>
          <a:stretch>
            <a:fillRect/>
          </a:stretch>
        </p:blipFill>
        <p:spPr>
          <a:xfrm>
            <a:off x="615684" y="-1"/>
            <a:ext cx="1808123" cy="3425886"/>
          </a:xfrm>
          <a:prstGeom prst="rect">
            <a:avLst/>
          </a:prstGeom>
        </p:spPr>
      </p:pic>
      <p:sp>
        <p:nvSpPr>
          <p:cNvPr id="12" name="矩形 11"/>
          <p:cNvSpPr/>
          <p:nvPr/>
        </p:nvSpPr>
        <p:spPr>
          <a:xfrm>
            <a:off x="2212340" y="2820035"/>
            <a:ext cx="7374890" cy="1014730"/>
          </a:xfrm>
          <a:prstGeom prst="rect">
            <a:avLst/>
          </a:prstGeom>
        </p:spPr>
        <p:txBody>
          <a:bodyPr wrap="square">
            <a:spAutoFit/>
          </a:bodyPr>
          <a:lstStyle/>
          <a:p>
            <a:pPr algn="dist"/>
            <a:r>
              <a:rPr lang="zh-CN" altLang="en-US" sz="4000" dirty="0">
                <a:latin typeface="微软雅黑" panose="020B0503020204020204" charset="-122"/>
                <a:ea typeface="微软雅黑" panose="020B0503020204020204" charset="-122"/>
                <a:sym typeface="Arial" panose="020B0604020202020204" pitchFamily="34" charset="0"/>
              </a:rPr>
              <a:t>秦</a:t>
            </a:r>
            <a:r>
              <a:rPr lang="zh-CN" altLang="en-US" sz="6000" dirty="0">
                <a:solidFill>
                  <a:schemeClr val="accent2"/>
                </a:solidFill>
                <a:latin typeface="微软雅黑" panose="020B0503020204020204" charset="-122"/>
                <a:ea typeface="微软雅黑" panose="020B0503020204020204" charset="-122"/>
                <a:sym typeface="Arial" panose="020B0604020202020204" pitchFamily="34" charset="0"/>
              </a:rPr>
              <a:t>统一</a:t>
            </a:r>
            <a:r>
              <a:rPr lang="zh-CN" altLang="en-US" sz="4000" dirty="0">
                <a:latin typeface="微软雅黑" panose="020B0503020204020204" charset="-122"/>
                <a:ea typeface="微软雅黑" panose="020B0503020204020204" charset="-122"/>
                <a:sym typeface="Arial" panose="020B0604020202020204" pitchFamily="34" charset="0"/>
              </a:rPr>
              <a:t>多民族封建国家的建立</a:t>
            </a:r>
            <a:endParaRPr lang="zh-CN" altLang="en-US" sz="4000" dirty="0">
              <a:latin typeface="微软雅黑" panose="020B0503020204020204" charset="-122"/>
              <a:ea typeface="微软雅黑" panose="020B0503020204020204" charset="-122"/>
              <a:sym typeface="Arial" panose="020B0604020202020204" pitchFamily="34" charset="0"/>
            </a:endParaRPr>
          </a:p>
        </p:txBody>
      </p:sp>
      <p:sp>
        <p:nvSpPr>
          <p:cNvPr id="17" name="矩形 16"/>
          <p:cNvSpPr/>
          <p:nvPr/>
        </p:nvSpPr>
        <p:spPr>
          <a:xfrm>
            <a:off x="5330741" y="1885453"/>
            <a:ext cx="1554480" cy="645160"/>
          </a:xfrm>
          <a:prstGeom prst="rect">
            <a:avLst/>
          </a:prstGeom>
        </p:spPr>
        <p:txBody>
          <a:bodyPr wrap="none">
            <a:spAutoFit/>
          </a:bodyPr>
          <a:lstStyle/>
          <a:p>
            <a:pPr algn="ctr"/>
            <a:r>
              <a:rPr lang="zh-CN" altLang="en-US" sz="3600" dirty="0">
                <a:latin typeface="微软雅黑" panose="020B0503020204020204" charset="-122"/>
                <a:ea typeface="微软雅黑" panose="020B0503020204020204" charset="-122"/>
                <a:sym typeface="Arial" panose="020B0604020202020204" pitchFamily="34" charset="0"/>
              </a:rPr>
              <a:t>第三课</a:t>
            </a:r>
            <a:endParaRPr lang="zh-CN" altLang="en-US" sz="3600" dirty="0">
              <a:latin typeface="微软雅黑" panose="020B0503020204020204" charset="-122"/>
              <a:ea typeface="微软雅黑" panose="020B0503020204020204" charset="-122"/>
              <a:sym typeface="Arial" panose="020B0604020202020204" pitchFamily="34" charset="0"/>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rcRect l="42427" t="896" b="28531"/>
          <a:stretch>
            <a:fillRect/>
          </a:stretch>
        </p:blipFill>
        <p:spPr>
          <a:xfrm>
            <a:off x="-234950" y="2820035"/>
            <a:ext cx="3509645" cy="4302125"/>
          </a:xfrm>
          <a:prstGeom prst="rect">
            <a:avLst/>
          </a:prstGeom>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flipH="1">
            <a:off x="8988736" y="1068112"/>
            <a:ext cx="3639042" cy="5464028"/>
          </a:xfrm>
          <a:prstGeom prst="rect">
            <a:avLst/>
          </a:prstGeom>
        </p:spPr>
      </p:pic>
      <p:sp>
        <p:nvSpPr>
          <p:cNvPr id="30" name="矩形 29"/>
          <p:cNvSpPr/>
          <p:nvPr/>
        </p:nvSpPr>
        <p:spPr>
          <a:xfrm>
            <a:off x="8988356" y="188"/>
            <a:ext cx="3328739" cy="4611721"/>
          </a:xfrm>
          <a:prstGeom prst="rect">
            <a:avLst/>
          </a:prstGeom>
          <a:blipFill dpi="0" rotWithShape="1">
            <a:blip r:embed="rId7">
              <a:alphaModFix amt="4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寻统一之因</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349375" y="3129915"/>
            <a:ext cx="9494520" cy="2676525"/>
          </a:xfrm>
          <a:prstGeom prst="rect">
            <a:avLst/>
          </a:prstGeom>
          <a:noFill/>
        </p:spPr>
        <p:txBody>
          <a:bodyPr wrap="square" rtlCol="0">
            <a:spAutoFit/>
          </a:bodyPr>
          <a:lstStyle/>
          <a:p>
            <a:pPr algn="l"/>
            <a:r>
              <a:rPr lang="zh-CN" altLang="en-US" sz="2400" b="1">
                <a:latin typeface="宋体" panose="02010600030101010101" pitchFamily="2" charset="-122"/>
                <a:ea typeface="宋体" panose="02010600030101010101" pitchFamily="2" charset="-122"/>
                <a:cs typeface="宋体" panose="02010600030101010101" pitchFamily="2" charset="-122"/>
              </a:rPr>
              <a:t>材料：</a:t>
            </a:r>
            <a:r>
              <a:rPr lang="zh-CN" altLang="en-US" sz="2400">
                <a:latin typeface="宋体" panose="02010600030101010101" pitchFamily="2" charset="-122"/>
                <a:ea typeface="宋体" panose="02010600030101010101" pitchFamily="2" charset="-122"/>
                <a:cs typeface="宋体" panose="02010600030101010101" pitchFamily="2" charset="-122"/>
              </a:rPr>
              <a:t>入境，观其风俗，其百姓朴，其声乐不流汙，其服不出挑，</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甚畏有司而顺</a:t>
            </a:r>
            <a:r>
              <a:rPr lang="zh-CN" altLang="en-US" sz="2400">
                <a:latin typeface="宋体" panose="02010600030101010101" pitchFamily="2" charset="-122"/>
                <a:ea typeface="宋体" panose="02010600030101010101" pitchFamily="2" charset="-122"/>
                <a:cs typeface="宋体" panose="02010600030101010101" pitchFamily="2" charset="-122"/>
              </a:rPr>
              <a:t>，古之民也。及都邑官府，</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其百姓肃然莫不恭俭</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敦敬</a:t>
            </a:r>
            <a:r>
              <a:rPr lang="zh-CN" altLang="en-US" sz="2400">
                <a:latin typeface="宋体" panose="02010600030101010101" pitchFamily="2" charset="-122"/>
                <a:ea typeface="宋体" panose="02010600030101010101" pitchFamily="2" charset="-122"/>
                <a:cs typeface="宋体" panose="02010600030101010101" pitchFamily="2" charset="-122"/>
              </a:rPr>
              <a:t>、忠信而不楛，古之吏也。入其国，观其士大夫，出于其门，入于公门，出于公门，归于其家，无有私事也，</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不比周</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不朋党</a:t>
            </a:r>
            <a:r>
              <a:rPr lang="zh-CN" altLang="en-US" sz="2400">
                <a:latin typeface="宋体" panose="02010600030101010101" pitchFamily="2" charset="-122"/>
                <a:ea typeface="宋体" panose="02010600030101010101" pitchFamily="2" charset="-122"/>
                <a:cs typeface="宋体" panose="02010600030101010101" pitchFamily="2" charset="-122"/>
              </a:rPr>
              <a:t>，倜然莫不明通而公也，古之士大夫也。观其朝廷，其间</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听决百事不留</a:t>
            </a:r>
            <a:r>
              <a:rPr lang="zh-CN" altLang="en-US" sz="2400">
                <a:latin typeface="宋体" panose="02010600030101010101" pitchFamily="2" charset="-122"/>
                <a:ea typeface="宋体" panose="02010600030101010101" pitchFamily="2" charset="-122"/>
                <a:cs typeface="宋体" panose="02010600030101010101" pitchFamily="2" charset="-122"/>
              </a:rPr>
              <a:t>，恬然如无治者，古之朝也。故四世有胜，非幸也，数也。</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l"/>
            <a:r>
              <a:rPr lang="zh-CN" altLang="en-US" sz="2400">
                <a:latin typeface="宋体" panose="02010600030101010101" pitchFamily="2" charset="-122"/>
                <a:ea typeface="宋体" panose="02010600030101010101" pitchFamily="2" charset="-122"/>
                <a:cs typeface="宋体" panose="02010600030101010101" pitchFamily="2" charset="-122"/>
              </a:rPr>
              <a:t>                                         ——《荀子</a:t>
            </a:r>
            <a:r>
              <a:rPr lang="en-US" altLang="zh-CN" sz="2400" noProof="0" dirty="0">
                <a:ln>
                  <a:noFill/>
                </a:ln>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rPr>
              <a:t>强国篇》 </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1349375" y="1681480"/>
            <a:ext cx="9493885" cy="1198880"/>
          </a:xfrm>
          <a:prstGeom prst="rect">
            <a:avLst/>
          </a:prstGeom>
          <a:noFill/>
        </p:spPr>
        <p:txBody>
          <a:bodyPr wrap="square" rtlCol="0">
            <a:spAutoFit/>
          </a:bodyPr>
          <a:lstStyle/>
          <a:p>
            <a:pPr algn="l"/>
            <a:r>
              <a:rPr lang="zh-CN" altLang="en-US" sz="2400" b="1">
                <a:latin typeface="宋体" panose="02010600030101010101" pitchFamily="2" charset="-122"/>
                <a:ea typeface="宋体" panose="02010600030101010101" pitchFamily="2" charset="-122"/>
                <a:cs typeface="宋体" panose="02010600030101010101" pitchFamily="2" charset="-122"/>
                <a:sym typeface="+mn-ea"/>
              </a:rPr>
              <a:t>材料：</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sym typeface="+mn-ea"/>
              </a:rPr>
              <a:t>据崤函之固</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sym typeface="+mn-ea"/>
              </a:rPr>
              <a:t>拥雍州之地</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，君臣固守，以窥周室，有席卷天下、包举宇内、囊括四海之意，吞并八荒之心。</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a:p>
            <a:pPr algn="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贾谊《过秦论》</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3" name="图片 2" descr="战马图片"/>
          <p:cNvPicPr>
            <a:picLocks noChangeAspect="1"/>
          </p:cNvPicPr>
          <p:nvPr/>
        </p:nvPicPr>
        <p:blipFill>
          <a:blip r:embed="rId1"/>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寻统一之因</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16915" y="2099945"/>
            <a:ext cx="3338830" cy="829945"/>
          </a:xfrm>
          <a:prstGeom prst="rect">
            <a:avLst/>
          </a:prstGeom>
          <a:noFill/>
        </p:spPr>
        <p:txBody>
          <a:bodyPr wrap="square" rtlCol="0">
            <a:spAutoFit/>
          </a:bodyPr>
          <a:lstStyle/>
          <a:p>
            <a:r>
              <a:rPr lang="zh-CN" altLang="en-US" sz="2400"/>
              <a:t>长期战乱给人民带来巨大灾难，人民渴望统一。</a:t>
            </a:r>
            <a:endParaRPr lang="zh-CN" altLang="en-US" sz="2400"/>
          </a:p>
        </p:txBody>
      </p:sp>
      <p:sp>
        <p:nvSpPr>
          <p:cNvPr id="13" name="文本框 12"/>
          <p:cNvSpPr txBox="1"/>
          <p:nvPr/>
        </p:nvSpPr>
        <p:spPr>
          <a:xfrm>
            <a:off x="8071485" y="2099945"/>
            <a:ext cx="3591560" cy="829945"/>
          </a:xfrm>
          <a:prstGeom prst="rect">
            <a:avLst/>
          </a:prstGeom>
          <a:noFill/>
        </p:spPr>
        <p:txBody>
          <a:bodyPr wrap="square" rtlCol="0">
            <a:spAutoFit/>
          </a:bodyPr>
          <a:lstStyle/>
          <a:p>
            <a:r>
              <a:rPr lang="zh-CN" altLang="en-US" sz="2400"/>
              <a:t>各地域经济发展，要求打破政治分列所带来的阻碍。</a:t>
            </a:r>
            <a:endParaRPr lang="zh-CN" altLang="en-US" sz="2400"/>
          </a:p>
        </p:txBody>
      </p:sp>
      <p:sp>
        <p:nvSpPr>
          <p:cNvPr id="15" name="文本框 14"/>
          <p:cNvSpPr txBox="1"/>
          <p:nvPr/>
        </p:nvSpPr>
        <p:spPr>
          <a:xfrm>
            <a:off x="716915" y="1577975"/>
            <a:ext cx="1605280" cy="521970"/>
          </a:xfrm>
          <a:prstGeom prst="rect">
            <a:avLst/>
          </a:prstGeom>
          <a:solidFill>
            <a:schemeClr val="accent2"/>
          </a:solidFill>
          <a:ln>
            <a:noFill/>
          </a:ln>
        </p:spPr>
        <p:txBody>
          <a:bodyPr wrap="none" rtlCol="0">
            <a:spAutoFit/>
          </a:bodyPr>
          <a:lstStyle/>
          <a:p>
            <a:r>
              <a:rPr lang="zh-CN" altLang="en-US" sz="2800">
                <a:solidFill>
                  <a:schemeClr val="bg1"/>
                </a:solidFill>
                <a:latin typeface="宋体" panose="02010600030101010101" pitchFamily="2" charset="-122"/>
                <a:ea typeface="宋体" panose="02010600030101010101" pitchFamily="2" charset="-122"/>
              </a:rPr>
              <a:t>心理因素</a:t>
            </a:r>
            <a:endParaRPr lang="zh-CN" altLang="en-US" sz="2800">
              <a:solidFill>
                <a:schemeClr val="bg1"/>
              </a:solidFill>
              <a:latin typeface="宋体" panose="02010600030101010101" pitchFamily="2" charset="-122"/>
              <a:ea typeface="宋体" panose="02010600030101010101" pitchFamily="2" charset="-122"/>
            </a:endParaRPr>
          </a:p>
        </p:txBody>
      </p:sp>
      <p:sp>
        <p:nvSpPr>
          <p:cNvPr id="16" name="文本框 15"/>
          <p:cNvSpPr txBox="1"/>
          <p:nvPr/>
        </p:nvSpPr>
        <p:spPr>
          <a:xfrm>
            <a:off x="8136255" y="1577975"/>
            <a:ext cx="1605280" cy="521970"/>
          </a:xfrm>
          <a:prstGeom prst="rect">
            <a:avLst/>
          </a:prstGeom>
          <a:solidFill>
            <a:schemeClr val="accent2"/>
          </a:solidFill>
          <a:ln>
            <a:noFill/>
          </a:ln>
        </p:spPr>
        <p:txBody>
          <a:bodyPr wrap="none" rtlCol="0">
            <a:spAutoFit/>
          </a:bodyPr>
          <a:lstStyle/>
          <a:p>
            <a:r>
              <a:rPr lang="zh-CN" altLang="en-US" sz="2800">
                <a:solidFill>
                  <a:schemeClr val="bg1"/>
                </a:solidFill>
                <a:latin typeface="宋体" panose="02010600030101010101" pitchFamily="2" charset="-122"/>
                <a:ea typeface="宋体" panose="02010600030101010101" pitchFamily="2" charset="-122"/>
              </a:rPr>
              <a:t>经济因素</a:t>
            </a:r>
            <a:endParaRPr lang="zh-CN" altLang="en-US" sz="2800">
              <a:solidFill>
                <a:schemeClr val="bg1"/>
              </a:solidFill>
              <a:latin typeface="宋体" panose="02010600030101010101" pitchFamily="2" charset="-122"/>
              <a:ea typeface="宋体" panose="02010600030101010101" pitchFamily="2" charset="-122"/>
            </a:endParaRPr>
          </a:p>
        </p:txBody>
      </p:sp>
      <p:sp>
        <p:nvSpPr>
          <p:cNvPr id="17" name="文本框 16"/>
          <p:cNvSpPr txBox="1"/>
          <p:nvPr/>
        </p:nvSpPr>
        <p:spPr>
          <a:xfrm>
            <a:off x="716915" y="3297555"/>
            <a:ext cx="1605280" cy="521970"/>
          </a:xfrm>
          <a:prstGeom prst="rect">
            <a:avLst/>
          </a:prstGeom>
          <a:solidFill>
            <a:schemeClr val="accent2"/>
          </a:solidFill>
        </p:spPr>
        <p:txBody>
          <a:bodyPr wrap="none" rtlCol="0">
            <a:spAutoFit/>
          </a:bodyPr>
          <a:lstStyle/>
          <a:p>
            <a:r>
              <a:rPr lang="zh-CN" altLang="en-US" sz="2800">
                <a:solidFill>
                  <a:schemeClr val="bg1"/>
                </a:solidFill>
              </a:rPr>
              <a:t>地理位置</a:t>
            </a:r>
            <a:endParaRPr lang="zh-CN" altLang="en-US" sz="2800">
              <a:solidFill>
                <a:schemeClr val="bg1"/>
              </a:solidFill>
            </a:endParaRPr>
          </a:p>
        </p:txBody>
      </p:sp>
      <p:sp>
        <p:nvSpPr>
          <p:cNvPr id="20" name="文本框 19"/>
          <p:cNvSpPr txBox="1"/>
          <p:nvPr/>
        </p:nvSpPr>
        <p:spPr>
          <a:xfrm>
            <a:off x="716915" y="3819525"/>
            <a:ext cx="3339465" cy="82994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rPr>
              <a:t>秦地理位置优越，物质基础雄厚。</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21" name="文本框 20"/>
          <p:cNvSpPr txBox="1"/>
          <p:nvPr/>
        </p:nvSpPr>
        <p:spPr>
          <a:xfrm>
            <a:off x="8136255" y="3287395"/>
            <a:ext cx="1729105" cy="521970"/>
          </a:xfrm>
          <a:prstGeom prst="rect">
            <a:avLst/>
          </a:prstGeom>
          <a:solidFill>
            <a:schemeClr val="accent2"/>
          </a:solidFill>
        </p:spPr>
        <p:txBody>
          <a:bodyPr wrap="square" rtlCol="0">
            <a:spAutoFit/>
          </a:bodyPr>
          <a:lstStyle/>
          <a:p>
            <a:r>
              <a:rPr lang="zh-CN" altLang="en-US" sz="2800">
                <a:solidFill>
                  <a:schemeClr val="bg1"/>
                </a:solidFill>
                <a:latin typeface="宋体" panose="02010600030101010101" pitchFamily="2" charset="-122"/>
                <a:ea typeface="宋体" panose="02010600030101010101" pitchFamily="2" charset="-122"/>
              </a:rPr>
              <a:t>个人原因</a:t>
            </a:r>
            <a:endParaRPr lang="zh-CN" altLang="en-US" sz="2800">
              <a:solidFill>
                <a:schemeClr val="bg1"/>
              </a:solidFill>
              <a:latin typeface="宋体" panose="02010600030101010101" pitchFamily="2" charset="-122"/>
              <a:ea typeface="宋体" panose="02010600030101010101" pitchFamily="2" charset="-122"/>
            </a:endParaRPr>
          </a:p>
        </p:txBody>
      </p:sp>
      <p:sp>
        <p:nvSpPr>
          <p:cNvPr id="22" name="文本框 21"/>
          <p:cNvSpPr txBox="1"/>
          <p:nvPr/>
        </p:nvSpPr>
        <p:spPr>
          <a:xfrm>
            <a:off x="8136255" y="3819525"/>
            <a:ext cx="3461385" cy="829945"/>
          </a:xfrm>
          <a:prstGeom prst="rect">
            <a:avLst/>
          </a:prstGeom>
          <a:noFill/>
        </p:spPr>
        <p:txBody>
          <a:bodyPr wrap="square" rtlCol="0">
            <a:spAutoFit/>
          </a:bodyPr>
          <a:lstStyle/>
          <a:p>
            <a:r>
              <a:rPr lang="zh-CN" altLang="en-US" sz="2400"/>
              <a:t>数代秦王励精图治，广纳贤才，吏治较为清明。</a:t>
            </a:r>
            <a:endParaRPr lang="zh-CN" altLang="en-US" sz="2400"/>
          </a:p>
        </p:txBody>
      </p:sp>
      <p:sp>
        <p:nvSpPr>
          <p:cNvPr id="23" name="下箭头 22"/>
          <p:cNvSpPr/>
          <p:nvPr/>
        </p:nvSpPr>
        <p:spPr>
          <a:xfrm>
            <a:off x="5408930" y="4940300"/>
            <a:ext cx="909320" cy="360680"/>
          </a:xfrm>
          <a:prstGeom prst="downArrow">
            <a:avLst/>
          </a:prstGeom>
          <a:noFill/>
          <a:ln>
            <a:solidFill>
              <a:schemeClr val="accent2"/>
            </a:solidFill>
          </a:ln>
          <a:extLst>
            <a:ext uri="{909E8E84-426E-40DD-AFC4-6F175D3DCCD1}">
              <a14:hiddenFill xmlns:a14="http://schemas.microsoft.com/office/drawing/2010/main">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3486150" y="5661025"/>
            <a:ext cx="4754880" cy="706755"/>
          </a:xfrm>
          <a:prstGeom prst="rect">
            <a:avLst/>
          </a:prstGeom>
          <a:noFill/>
        </p:spPr>
        <p:txBody>
          <a:bodyPr wrap="none" rtlCol="0">
            <a:spAutoFit/>
          </a:bodyPr>
          <a:lstStyle/>
          <a:p>
            <a:r>
              <a:rPr lang="zh-CN" altLang="en-US" sz="4000">
                <a:latin typeface="微软雅黑" panose="020B0503020204020204" charset="-122"/>
                <a:ea typeface="微软雅黑" panose="020B0503020204020204" charset="-122"/>
              </a:rPr>
              <a:t>秦大一统国家的建立</a:t>
            </a:r>
            <a:endParaRPr lang="zh-CN" altLang="en-US" sz="4000">
              <a:latin typeface="微软雅黑" panose="020B0503020204020204" charset="-122"/>
              <a:ea typeface="微软雅黑" panose="020B0503020204020204" charset="-122"/>
            </a:endParaRPr>
          </a:p>
        </p:txBody>
      </p:sp>
      <p:grpSp>
        <p:nvGrpSpPr>
          <p:cNvPr id="14" name="组合 13"/>
          <p:cNvGrpSpPr/>
          <p:nvPr/>
        </p:nvGrpSpPr>
        <p:grpSpPr>
          <a:xfrm>
            <a:off x="4055745" y="1577975"/>
            <a:ext cx="3557270" cy="2600960"/>
            <a:chOff x="7128" y="4351"/>
            <a:chExt cx="5810" cy="3923"/>
          </a:xfrm>
          <a:solidFill>
            <a:schemeClr val="accent2"/>
          </a:solidFill>
        </p:grpSpPr>
        <p:grpSp>
          <p:nvGrpSpPr>
            <p:cNvPr id="25" name="组合 249"/>
            <p:cNvGrpSpPr/>
            <p:nvPr/>
          </p:nvGrpSpPr>
          <p:grpSpPr>
            <a:xfrm>
              <a:off x="7954" y="4351"/>
              <a:ext cx="4019" cy="3923"/>
              <a:chOff x="4394819" y="2344552"/>
              <a:chExt cx="3402363" cy="3321353"/>
            </a:xfrm>
            <a:grpFill/>
          </p:grpSpPr>
          <p:sp>
            <p:nvSpPr>
              <p:cNvPr id="251" name="Freeform 5"/>
              <p:cNvSpPr/>
              <p:nvPr/>
            </p:nvSpPr>
            <p:spPr bwMode="auto">
              <a:xfrm>
                <a:off x="4455435" y="2344552"/>
                <a:ext cx="2644823" cy="2629649"/>
              </a:xfrm>
              <a:custGeom>
                <a:avLst/>
                <a:gdLst>
                  <a:gd name="T0" fmla="*/ 2100 w 2100"/>
                  <a:gd name="T1" fmla="*/ 630 h 2147"/>
                  <a:gd name="T2" fmla="*/ 634 w 2100"/>
                  <a:gd name="T3" fmla="*/ 510 h 2147"/>
                  <a:gd name="T4" fmla="*/ 1574 w 2100"/>
                  <a:gd name="T5" fmla="*/ 1621 h 2147"/>
                  <a:gd name="T6" fmla="*/ 991 w 2100"/>
                  <a:gd name="T7" fmla="*/ 1572 h 2147"/>
                  <a:gd name="T8" fmla="*/ 2100 w 2100"/>
                  <a:gd name="T9" fmla="*/ 630 h 2147"/>
                </a:gdLst>
                <a:ahLst/>
                <a:cxnLst>
                  <a:cxn ang="0">
                    <a:pos x="T0" y="T1"/>
                  </a:cxn>
                  <a:cxn ang="0">
                    <a:pos x="T2" y="T3"/>
                  </a:cxn>
                  <a:cxn ang="0">
                    <a:pos x="T4" y="T5"/>
                  </a:cxn>
                  <a:cxn ang="0">
                    <a:pos x="T6" y="T7"/>
                  </a:cxn>
                  <a:cxn ang="0">
                    <a:pos x="T8" y="T9"/>
                  </a:cxn>
                </a:cxnLst>
                <a:rect l="0" t="0" r="r" b="b"/>
                <a:pathLst>
                  <a:path w="2100" h="2147">
                    <a:moveTo>
                      <a:pt x="2100" y="630"/>
                    </a:moveTo>
                    <a:cubicBezTo>
                      <a:pt x="1728" y="193"/>
                      <a:pt x="1072" y="139"/>
                      <a:pt x="634" y="510"/>
                    </a:cubicBezTo>
                    <a:cubicBezTo>
                      <a:pt x="0" y="1047"/>
                      <a:pt x="953" y="2147"/>
                      <a:pt x="1574" y="1621"/>
                    </a:cubicBezTo>
                    <a:cubicBezTo>
                      <a:pt x="1400" y="1768"/>
                      <a:pt x="1139" y="1747"/>
                      <a:pt x="991" y="1572"/>
                    </a:cubicBezTo>
                    <a:cubicBezTo>
                      <a:pt x="466" y="952"/>
                      <a:pt x="1563" y="0"/>
                      <a:pt x="2100" y="630"/>
                    </a:cubicBezTo>
                    <a:close/>
                  </a:path>
                </a:pathLst>
              </a:custGeom>
              <a:solidFill>
                <a:schemeClr val="accent2">
                  <a:lumMod val="20000"/>
                  <a:lumOff val="80000"/>
                </a:schemeClr>
              </a:solidFill>
              <a:ln>
                <a:noFill/>
              </a:ln>
            </p:spPr>
            <p:txBody>
              <a:bodyPr vert="horz" wrap="square" lIns="91412" tIns="45706" rIns="91412" bIns="45706" numCol="1" anchor="t" anchorCtr="0" compatLnSpc="1"/>
              <a:lstStyle/>
              <a:p>
                <a:endParaRPr lang="en-US" sz="1800">
                  <a:cs typeface="+mn-ea"/>
                  <a:sym typeface="+mn-lt"/>
                </a:endParaRPr>
              </a:p>
            </p:txBody>
          </p:sp>
          <p:sp>
            <p:nvSpPr>
              <p:cNvPr id="252" name="Freeform 6"/>
              <p:cNvSpPr/>
              <p:nvPr/>
            </p:nvSpPr>
            <p:spPr bwMode="auto">
              <a:xfrm>
                <a:off x="5099786" y="2405315"/>
                <a:ext cx="2697396" cy="2568886"/>
              </a:xfrm>
              <a:custGeom>
                <a:avLst/>
                <a:gdLst>
                  <a:gd name="T0" fmla="*/ 1521 w 2142"/>
                  <a:gd name="T1" fmla="*/ 2097 h 2097"/>
                  <a:gd name="T2" fmla="*/ 1637 w 2142"/>
                  <a:gd name="T3" fmla="*/ 634 h 2097"/>
                  <a:gd name="T4" fmla="*/ 526 w 2142"/>
                  <a:gd name="T5" fmla="*/ 1574 h 2097"/>
                  <a:gd name="T6" fmla="*/ 575 w 2142"/>
                  <a:gd name="T7" fmla="*/ 991 h 2097"/>
                  <a:gd name="T8" fmla="*/ 1521 w 2142"/>
                  <a:gd name="T9" fmla="*/ 2097 h 2097"/>
                </a:gdLst>
                <a:ahLst/>
                <a:cxnLst>
                  <a:cxn ang="0">
                    <a:pos x="T0" y="T1"/>
                  </a:cxn>
                  <a:cxn ang="0">
                    <a:pos x="T2" y="T3"/>
                  </a:cxn>
                  <a:cxn ang="0">
                    <a:pos x="T4" y="T5"/>
                  </a:cxn>
                  <a:cxn ang="0">
                    <a:pos x="T6" y="T7"/>
                  </a:cxn>
                  <a:cxn ang="0">
                    <a:pos x="T8" y="T9"/>
                  </a:cxn>
                </a:cxnLst>
                <a:rect l="0" t="0" r="r" b="b"/>
                <a:pathLst>
                  <a:path w="2142" h="2097">
                    <a:moveTo>
                      <a:pt x="1521" y="2097"/>
                    </a:moveTo>
                    <a:cubicBezTo>
                      <a:pt x="1954" y="1724"/>
                      <a:pt x="2007" y="1071"/>
                      <a:pt x="1637" y="634"/>
                    </a:cubicBezTo>
                    <a:cubicBezTo>
                      <a:pt x="1100" y="0"/>
                      <a:pt x="0" y="953"/>
                      <a:pt x="526" y="1574"/>
                    </a:cubicBezTo>
                    <a:cubicBezTo>
                      <a:pt x="379" y="1400"/>
                      <a:pt x="400" y="1139"/>
                      <a:pt x="575" y="991"/>
                    </a:cubicBezTo>
                    <a:cubicBezTo>
                      <a:pt x="1194" y="467"/>
                      <a:pt x="2142" y="1558"/>
                      <a:pt x="1521" y="2097"/>
                    </a:cubicBezTo>
                    <a:close/>
                  </a:path>
                </a:pathLst>
              </a:custGeom>
              <a:solidFill>
                <a:schemeClr val="accent2">
                  <a:lumMod val="40000"/>
                  <a:lumOff val="60000"/>
                </a:schemeClr>
              </a:solidFill>
              <a:ln>
                <a:noFill/>
              </a:ln>
            </p:spPr>
            <p:txBody>
              <a:bodyPr vert="horz" wrap="square" lIns="91412" tIns="45706" rIns="91412" bIns="45706" numCol="1" anchor="t" anchorCtr="0" compatLnSpc="1"/>
              <a:lstStyle/>
              <a:p>
                <a:endParaRPr lang="en-US" sz="1800">
                  <a:cs typeface="+mn-ea"/>
                  <a:sym typeface="+mn-lt"/>
                </a:endParaRPr>
              </a:p>
            </p:txBody>
          </p:sp>
          <p:sp>
            <p:nvSpPr>
              <p:cNvPr id="253" name="Freeform 7"/>
              <p:cNvSpPr/>
              <p:nvPr/>
            </p:nvSpPr>
            <p:spPr bwMode="auto">
              <a:xfrm>
                <a:off x="4394819" y="3056411"/>
                <a:ext cx="2705438" cy="2573699"/>
              </a:xfrm>
              <a:custGeom>
                <a:avLst/>
                <a:gdLst>
                  <a:gd name="T0" fmla="*/ 633 w 2148"/>
                  <a:gd name="T1" fmla="*/ 0 h 2101"/>
                  <a:gd name="T2" fmla="*/ 512 w 2148"/>
                  <a:gd name="T3" fmla="*/ 1467 h 2101"/>
                  <a:gd name="T4" fmla="*/ 1623 w 2148"/>
                  <a:gd name="T5" fmla="*/ 527 h 2101"/>
                  <a:gd name="T6" fmla="*/ 1574 w 2148"/>
                  <a:gd name="T7" fmla="*/ 1110 h 2101"/>
                  <a:gd name="T8" fmla="*/ 633 w 2148"/>
                  <a:gd name="T9" fmla="*/ 0 h 2101"/>
                </a:gdLst>
                <a:ahLst/>
                <a:cxnLst>
                  <a:cxn ang="0">
                    <a:pos x="T0" y="T1"/>
                  </a:cxn>
                  <a:cxn ang="0">
                    <a:pos x="T2" y="T3"/>
                  </a:cxn>
                  <a:cxn ang="0">
                    <a:pos x="T4" y="T5"/>
                  </a:cxn>
                  <a:cxn ang="0">
                    <a:pos x="T6" y="T7"/>
                  </a:cxn>
                  <a:cxn ang="0">
                    <a:pos x="T8" y="T9"/>
                  </a:cxn>
                </a:cxnLst>
                <a:rect l="0" t="0" r="r" b="b"/>
                <a:pathLst>
                  <a:path w="2148" h="2101">
                    <a:moveTo>
                      <a:pt x="633" y="0"/>
                    </a:moveTo>
                    <a:cubicBezTo>
                      <a:pt x="195" y="371"/>
                      <a:pt x="140" y="1028"/>
                      <a:pt x="512" y="1467"/>
                    </a:cubicBezTo>
                    <a:cubicBezTo>
                      <a:pt x="1048" y="2101"/>
                      <a:pt x="2148" y="1148"/>
                      <a:pt x="1623" y="527"/>
                    </a:cubicBezTo>
                    <a:cubicBezTo>
                      <a:pt x="1770" y="701"/>
                      <a:pt x="1748" y="962"/>
                      <a:pt x="1574" y="1110"/>
                    </a:cubicBezTo>
                    <a:cubicBezTo>
                      <a:pt x="953" y="1636"/>
                      <a:pt x="0" y="536"/>
                      <a:pt x="633" y="0"/>
                    </a:cubicBezTo>
                    <a:close/>
                  </a:path>
                </a:pathLst>
              </a:custGeom>
              <a:solidFill>
                <a:schemeClr val="accent2">
                  <a:lumMod val="60000"/>
                  <a:lumOff val="40000"/>
                </a:schemeClr>
              </a:solidFill>
              <a:ln>
                <a:noFill/>
              </a:ln>
            </p:spPr>
            <p:txBody>
              <a:bodyPr vert="horz" wrap="square" lIns="91412" tIns="45706" rIns="91412" bIns="45706" numCol="1" anchor="t" anchorCtr="0" compatLnSpc="1"/>
              <a:lstStyle/>
              <a:p>
                <a:endParaRPr lang="en-US" sz="1800">
                  <a:cs typeface="+mn-ea"/>
                  <a:sym typeface="+mn-lt"/>
                </a:endParaRPr>
              </a:p>
            </p:txBody>
          </p:sp>
          <p:sp>
            <p:nvSpPr>
              <p:cNvPr id="254" name="Freeform 8"/>
              <p:cNvSpPr/>
              <p:nvPr/>
            </p:nvSpPr>
            <p:spPr bwMode="auto">
              <a:xfrm>
                <a:off x="5091744" y="3041671"/>
                <a:ext cx="2641111" cy="2624234"/>
              </a:xfrm>
              <a:custGeom>
                <a:avLst/>
                <a:gdLst>
                  <a:gd name="T0" fmla="*/ 0 w 2097"/>
                  <a:gd name="T1" fmla="*/ 1520 h 2142"/>
                  <a:gd name="T2" fmla="*/ 1463 w 2097"/>
                  <a:gd name="T3" fmla="*/ 1636 h 2142"/>
                  <a:gd name="T4" fmla="*/ 523 w 2097"/>
                  <a:gd name="T5" fmla="*/ 525 h 2142"/>
                  <a:gd name="T6" fmla="*/ 1106 w 2097"/>
                  <a:gd name="T7" fmla="*/ 574 h 2142"/>
                  <a:gd name="T8" fmla="*/ 0 w 2097"/>
                  <a:gd name="T9" fmla="*/ 1520 h 2142"/>
                </a:gdLst>
                <a:ahLst/>
                <a:cxnLst>
                  <a:cxn ang="0">
                    <a:pos x="T0" y="T1"/>
                  </a:cxn>
                  <a:cxn ang="0">
                    <a:pos x="T2" y="T3"/>
                  </a:cxn>
                  <a:cxn ang="0">
                    <a:pos x="T4" y="T5"/>
                  </a:cxn>
                  <a:cxn ang="0">
                    <a:pos x="T6" y="T7"/>
                  </a:cxn>
                  <a:cxn ang="0">
                    <a:pos x="T8" y="T9"/>
                  </a:cxn>
                </a:cxnLst>
                <a:rect l="0" t="0" r="r" b="b"/>
                <a:pathLst>
                  <a:path w="2097" h="2142">
                    <a:moveTo>
                      <a:pt x="0" y="1520"/>
                    </a:moveTo>
                    <a:cubicBezTo>
                      <a:pt x="373" y="1954"/>
                      <a:pt x="1026" y="2006"/>
                      <a:pt x="1463" y="1636"/>
                    </a:cubicBezTo>
                    <a:cubicBezTo>
                      <a:pt x="2097" y="1100"/>
                      <a:pt x="1144" y="0"/>
                      <a:pt x="523" y="525"/>
                    </a:cubicBezTo>
                    <a:cubicBezTo>
                      <a:pt x="697" y="378"/>
                      <a:pt x="958" y="400"/>
                      <a:pt x="1106" y="574"/>
                    </a:cubicBezTo>
                    <a:cubicBezTo>
                      <a:pt x="1630" y="1193"/>
                      <a:pt x="539" y="2142"/>
                      <a:pt x="0" y="1520"/>
                    </a:cubicBezTo>
                    <a:close/>
                  </a:path>
                </a:pathLst>
              </a:custGeom>
              <a:solidFill>
                <a:schemeClr val="accent2"/>
              </a:solidFill>
              <a:ln>
                <a:noFill/>
              </a:ln>
            </p:spPr>
            <p:txBody>
              <a:bodyPr vert="horz" wrap="square" lIns="91412" tIns="45706" rIns="91412" bIns="45706" numCol="1" anchor="t" anchorCtr="0" compatLnSpc="1"/>
              <a:lstStyle/>
              <a:p>
                <a:endParaRPr lang="en-US" sz="1800">
                  <a:cs typeface="+mn-ea"/>
                  <a:sym typeface="+mn-lt"/>
                </a:endParaRPr>
              </a:p>
            </p:txBody>
          </p:sp>
        </p:grpSp>
        <p:grpSp>
          <p:nvGrpSpPr>
            <p:cNvPr id="26" name="组合 305"/>
            <p:cNvGrpSpPr/>
            <p:nvPr/>
          </p:nvGrpSpPr>
          <p:grpSpPr>
            <a:xfrm>
              <a:off x="7128" y="5060"/>
              <a:ext cx="5810" cy="2863"/>
              <a:chOff x="3810179" y="3130249"/>
              <a:chExt cx="4918956" cy="2423390"/>
            </a:xfrm>
            <a:grpFill/>
          </p:grpSpPr>
          <p:sp>
            <p:nvSpPr>
              <p:cNvPr id="312" name="Rectangle 13"/>
              <p:cNvSpPr/>
              <p:nvPr/>
            </p:nvSpPr>
            <p:spPr>
              <a:xfrm>
                <a:off x="3810179" y="3130249"/>
                <a:ext cx="791751" cy="79171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cs typeface="+mn-ea"/>
                  <a:sym typeface="+mn-lt"/>
                </a:endParaRPr>
              </a:p>
            </p:txBody>
          </p:sp>
          <p:sp>
            <p:nvSpPr>
              <p:cNvPr id="314" name="Rectangle 26"/>
              <p:cNvSpPr/>
              <p:nvPr/>
            </p:nvSpPr>
            <p:spPr>
              <a:xfrm>
                <a:off x="7937384" y="4761927"/>
                <a:ext cx="791751" cy="7917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cs typeface="+mn-ea"/>
                  <a:sym typeface="+mn-lt"/>
                </a:endParaRPr>
              </a:p>
            </p:txBody>
          </p:sp>
          <p:sp>
            <p:nvSpPr>
              <p:cNvPr id="315" name="Rectangle 16"/>
              <p:cNvSpPr/>
              <p:nvPr/>
            </p:nvSpPr>
            <p:spPr>
              <a:xfrm>
                <a:off x="3810179" y="4761927"/>
                <a:ext cx="791751" cy="79171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cs typeface="+mn-ea"/>
                  <a:sym typeface="+mn-lt"/>
                </a:endParaRPr>
              </a:p>
            </p:txBody>
          </p:sp>
          <p:sp>
            <p:nvSpPr>
              <p:cNvPr id="316" name="Rectangle 22"/>
              <p:cNvSpPr/>
              <p:nvPr/>
            </p:nvSpPr>
            <p:spPr>
              <a:xfrm>
                <a:off x="7937384" y="3130249"/>
                <a:ext cx="791751" cy="79171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cs typeface="+mn-ea"/>
                  <a:sym typeface="+mn-lt"/>
                </a:endParaRPr>
              </a:p>
            </p:txBody>
          </p:sp>
        </p:grpSp>
      </p:grpSp>
      <p:pic>
        <p:nvPicPr>
          <p:cNvPr id="27" name="图片 26" descr="战马图片"/>
          <p:cNvPicPr>
            <a:picLocks noChangeAspect="1"/>
          </p:cNvPicPr>
          <p:nvPr/>
        </p:nvPicPr>
        <p:blipFill>
          <a:blip r:embed="rId1"/>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
        <p:nvSpPr>
          <p:cNvPr id="2" name="文本框 1"/>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史料实证</a:t>
            </a:r>
            <a:endParaRPr lang="zh-CN" altLang="en-US" b="1">
              <a:solidFill>
                <a:schemeClr val="accent2"/>
              </a:solidFill>
              <a:latin typeface="宋体" panose="02010600030101010101" pitchFamily="2" charset="-122"/>
              <a:ea typeface="宋体" panose="02010600030101010101" pitchFamily="2" charset="-122"/>
            </a:endParaRPr>
          </a:p>
        </p:txBody>
      </p:sp>
      <p:sp>
        <p:nvSpPr>
          <p:cNvPr id="4" name="文本框 3"/>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归纳能力</a:t>
            </a:r>
            <a:endParaRPr lang="zh-CN" altLang="en-US" b="1">
              <a:solidFill>
                <a:schemeClr val="accent2"/>
              </a:solidFill>
              <a:latin typeface="宋体" panose="02010600030101010101" pitchFamily="2" charset="-122"/>
              <a:ea typeface="宋体" panose="02010600030101010101" pitchFamily="2" charset="-122"/>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6" grpId="0" bldLvl="0" animBg="1"/>
      <p:bldP spid="17" grpId="0" animBg="1"/>
      <p:bldP spid="20" grpId="0"/>
      <p:bldP spid="21" grpId="0" animBg="1"/>
      <p:bldP spid="22"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定统一之制</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98830" y="1213485"/>
            <a:ext cx="10577830" cy="521970"/>
          </a:xfrm>
          <a:prstGeom prst="rect">
            <a:avLst/>
          </a:prstGeom>
          <a:noFill/>
        </p:spPr>
        <p:txBody>
          <a:bodyPr wrap="none" rtlCol="0">
            <a:spAutoFit/>
          </a:bodyPr>
          <a:lstStyle/>
          <a:p>
            <a:r>
              <a:rPr lang="zh-CN" altLang="en-US" sz="2800" b="1">
                <a:solidFill>
                  <a:schemeClr val="accent2"/>
                </a:solidFill>
                <a:latin typeface="微软雅黑" panose="020B0503020204020204" charset="-122"/>
                <a:ea typeface="微软雅黑" panose="020B0503020204020204" charset="-122"/>
              </a:rPr>
              <a:t>阅读教材15页内容，思考秦始皇为巩固中央集权采取了哪些措施？</a:t>
            </a:r>
            <a:endParaRPr lang="zh-CN" altLang="en-US" sz="2800" b="1">
              <a:solidFill>
                <a:schemeClr val="accent2"/>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1"/>
          <a:stretch>
            <a:fillRect/>
          </a:stretch>
        </p:blipFill>
        <p:spPr>
          <a:xfrm>
            <a:off x="7671435" y="2098040"/>
            <a:ext cx="4097020" cy="3046095"/>
          </a:xfrm>
          <a:prstGeom prst="rect">
            <a:avLst/>
          </a:prstGeom>
        </p:spPr>
      </p:pic>
      <p:sp>
        <p:nvSpPr>
          <p:cNvPr id="5" name="文本框 4"/>
          <p:cNvSpPr txBox="1"/>
          <p:nvPr/>
        </p:nvSpPr>
        <p:spPr>
          <a:xfrm>
            <a:off x="558800" y="2098040"/>
            <a:ext cx="6891655" cy="3415030"/>
          </a:xfrm>
          <a:prstGeom prst="rect">
            <a:avLst/>
          </a:prstGeom>
          <a:noFill/>
          <a:ln>
            <a:solidFill>
              <a:schemeClr val="accent2"/>
            </a:solidFill>
          </a:ln>
        </p:spPr>
        <p:txBody>
          <a:bodyPr wrap="square" rtlCol="0">
            <a:spAutoFit/>
          </a:bodyPr>
          <a:lstStyle/>
          <a:p>
            <a:r>
              <a:rPr lang="zh-CN" altLang="en-US" sz="2400" b="1">
                <a:latin typeface="宋体" panose="02010600030101010101" pitchFamily="2" charset="-122"/>
                <a:ea typeface="宋体" panose="02010600030101010101" pitchFamily="2" charset="-122"/>
              </a:rPr>
              <a:t>材料：</a:t>
            </a:r>
            <a:r>
              <a:rPr lang="zh-CN" altLang="en-US" sz="2400">
                <a:latin typeface="宋体" panose="02010600030101010101" pitchFamily="2" charset="-122"/>
                <a:ea typeface="宋体" panose="02010600030101010101" pitchFamily="2" charset="-122"/>
              </a:rPr>
              <a:t>平定天下，海内为郡县，法令由一统，自上古以来未尝有，五帝所不及。</a:t>
            </a:r>
            <a:endParaRPr lang="zh-CN" altLang="en-US" sz="2400">
              <a:latin typeface="宋体" panose="02010600030101010101" pitchFamily="2" charset="-122"/>
              <a:ea typeface="宋体" panose="02010600030101010101" pitchFamily="2" charset="-122"/>
            </a:endParaRPr>
          </a:p>
          <a:p>
            <a:pPr algn="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《史记</a:t>
            </a:r>
            <a:r>
              <a:rPr lang="en-US" altLang="zh-CN" sz="2400" noProof="0" dirty="0">
                <a:ln>
                  <a:noFill/>
                </a:ln>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rPr>
              <a:t>秦始皇本纪》</a:t>
            </a:r>
            <a:endParaRPr lang="zh-CN" altLang="en-US" sz="2400">
              <a:latin typeface="宋体" panose="02010600030101010101" pitchFamily="2" charset="-122"/>
              <a:ea typeface="宋体" panose="02010600030101010101" pitchFamily="2" charset="-122"/>
            </a:endParaRPr>
          </a:p>
          <a:p>
            <a:pPr algn="l"/>
            <a:r>
              <a:rPr lang="zh-CN" altLang="en-US" sz="2400" b="1">
                <a:latin typeface="宋体" panose="02010600030101010101" pitchFamily="2" charset="-122"/>
                <a:ea typeface="宋体" panose="02010600030101010101" pitchFamily="2" charset="-122"/>
                <a:sym typeface="+mn-ea"/>
              </a:rPr>
              <a:t>材料：</a:t>
            </a:r>
            <a:r>
              <a:rPr lang="zh-CN" altLang="en-US" sz="2400">
                <a:latin typeface="宋体" panose="02010600030101010101" pitchFamily="2" charset="-122"/>
                <a:ea typeface="宋体" panose="02010600030101010101" pitchFamily="2" charset="-122"/>
                <a:sym typeface="+mn-ea"/>
              </a:rPr>
              <a:t>皇帝自称“朕”，印称“玺”，命称“制”，令为“诏”。</a:t>
            </a:r>
            <a:endParaRPr lang="zh-CN" altLang="en-US" sz="2400">
              <a:latin typeface="宋体" panose="02010600030101010101" pitchFamily="2" charset="-122"/>
              <a:ea typeface="宋体" panose="02010600030101010101" pitchFamily="2" charset="-122"/>
            </a:endParaRPr>
          </a:p>
          <a:p>
            <a:pPr algn="r"/>
            <a:r>
              <a:rPr lang="zh-CN" altLang="en-US" sz="2400">
                <a:latin typeface="宋体" panose="02010600030101010101" pitchFamily="2" charset="-122"/>
                <a:ea typeface="宋体" panose="02010600030101010101" pitchFamily="2" charset="-122"/>
                <a:sym typeface="+mn-ea"/>
              </a:rPr>
              <a:t>——《史记</a:t>
            </a:r>
            <a:r>
              <a:rPr lang="en-US" altLang="zh-CN" sz="2400" noProof="0" dirty="0">
                <a:ln>
                  <a:noFill/>
                </a:ln>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sym typeface="+mn-ea"/>
              </a:rPr>
              <a:t>秦始皇本纪》</a:t>
            </a:r>
            <a:endParaRPr lang="zh-CN" altLang="en-US" sz="2400" b="1">
              <a:latin typeface="宋体" panose="02010600030101010101" pitchFamily="2" charset="-122"/>
              <a:ea typeface="宋体" panose="02010600030101010101" pitchFamily="2" charset="-122"/>
              <a:sym typeface="+mn-ea"/>
            </a:endParaRPr>
          </a:p>
          <a:p>
            <a:pPr algn="l"/>
            <a:r>
              <a:rPr lang="zh-CN" altLang="en-US" sz="2400" b="1">
                <a:latin typeface="宋体" panose="02010600030101010101" pitchFamily="2" charset="-122"/>
                <a:ea typeface="宋体" panose="02010600030101010101" pitchFamily="2" charset="-122"/>
                <a:sym typeface="+mn-ea"/>
              </a:rPr>
              <a:t>材料：</a:t>
            </a:r>
            <a:r>
              <a:rPr lang="zh-CN" altLang="en-US" sz="2400">
                <a:latin typeface="宋体" panose="02010600030101010101" pitchFamily="2" charset="-122"/>
                <a:ea typeface="宋体" panose="02010600030101010101" pitchFamily="2" charset="-122"/>
                <a:sym typeface="+mn-ea"/>
              </a:rPr>
              <a:t>后世以计数，二世三世至于万世，传之无穷。               </a:t>
            </a:r>
            <a:endParaRPr lang="zh-CN" altLang="en-US" sz="2400">
              <a:latin typeface="宋体" panose="02010600030101010101" pitchFamily="2" charset="-122"/>
              <a:ea typeface="宋体" panose="02010600030101010101" pitchFamily="2" charset="-122"/>
              <a:sym typeface="+mn-ea"/>
            </a:endParaRPr>
          </a:p>
          <a:p>
            <a:pPr algn="r"/>
            <a:r>
              <a:rPr lang="zh-CN" altLang="en-US" sz="2400">
                <a:latin typeface="宋体" panose="02010600030101010101" pitchFamily="2" charset="-122"/>
                <a:ea typeface="宋体" panose="02010600030101010101" pitchFamily="2" charset="-122"/>
                <a:sym typeface="+mn-ea"/>
              </a:rPr>
              <a:t>——《史记</a:t>
            </a:r>
            <a:r>
              <a:rPr lang="en-US" altLang="zh-CN" sz="2400" noProof="0" dirty="0">
                <a:ln>
                  <a:noFill/>
                </a:ln>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sym typeface="+mn-ea"/>
              </a:rPr>
              <a:t>秦始皇本纪》</a:t>
            </a:r>
            <a:endParaRPr lang="zh-CN" altLang="en-US" sz="2400">
              <a:latin typeface="宋体" panose="02010600030101010101" pitchFamily="2" charset="-122"/>
              <a:ea typeface="宋体" panose="02010600030101010101" pitchFamily="2" charset="-122"/>
            </a:endParaRPr>
          </a:p>
        </p:txBody>
      </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rcRect l="64010" b="41906"/>
          <a:stretch>
            <a:fillRect/>
          </a:stretch>
        </p:blipFill>
        <p:spPr>
          <a:xfrm flipH="1">
            <a:off x="10438765" y="4595495"/>
            <a:ext cx="1812925" cy="2926715"/>
          </a:xfrm>
          <a:prstGeom prst="rect">
            <a:avLst/>
          </a:prstGeom>
        </p:spPr>
      </p:pic>
      <p:sp>
        <p:nvSpPr>
          <p:cNvPr id="8" name="文本框 7"/>
          <p:cNvSpPr txBox="1"/>
          <p:nvPr/>
        </p:nvSpPr>
        <p:spPr>
          <a:xfrm>
            <a:off x="4396105" y="5490210"/>
            <a:ext cx="3383280" cy="521970"/>
          </a:xfrm>
          <a:prstGeom prst="rect">
            <a:avLst/>
          </a:prstGeom>
          <a:noFill/>
        </p:spPr>
        <p:txBody>
          <a:bodyPr wrap="none" rtlCol="0">
            <a:spAutoFit/>
          </a:bodyPr>
          <a:lstStyle/>
          <a:p>
            <a:r>
              <a:rPr lang="zh-CN" altLang="en-US" sz="2800">
                <a:solidFill>
                  <a:schemeClr val="accent2"/>
                </a:solidFill>
                <a:latin typeface="微软雅黑" panose="020B0503020204020204" charset="-122"/>
                <a:ea typeface="微软雅黑" panose="020B0503020204020204" charset="-122"/>
              </a:rPr>
              <a:t>皇帝制度有何特点？</a:t>
            </a:r>
            <a:endParaRPr lang="zh-CN" altLang="en-US" sz="2800">
              <a:solidFill>
                <a:schemeClr val="accent2"/>
              </a:solidFill>
              <a:latin typeface="微软雅黑" panose="020B0503020204020204" charset="-122"/>
              <a:ea typeface="微软雅黑" panose="020B0503020204020204" charset="-122"/>
            </a:endParaRPr>
          </a:p>
        </p:txBody>
      </p:sp>
      <p:sp>
        <p:nvSpPr>
          <p:cNvPr id="9" name="文本框 8"/>
          <p:cNvSpPr txBox="1"/>
          <p:nvPr/>
        </p:nvSpPr>
        <p:spPr>
          <a:xfrm>
            <a:off x="2819400" y="6121400"/>
            <a:ext cx="2106930" cy="521970"/>
          </a:xfrm>
          <a:prstGeom prst="rect">
            <a:avLst/>
          </a:prstGeom>
          <a:noFill/>
        </p:spPr>
        <p:txBody>
          <a:bodyPr wrap="square" rtlCol="0">
            <a:spAutoFit/>
          </a:bodyPr>
          <a:lstStyle/>
          <a:p>
            <a:r>
              <a:rPr lang="zh-CN" altLang="en-US" sz="2800"/>
              <a:t>皇权至上             </a:t>
            </a:r>
            <a:endParaRPr lang="zh-CN" altLang="en-US" sz="2800"/>
          </a:p>
        </p:txBody>
      </p:sp>
      <p:sp>
        <p:nvSpPr>
          <p:cNvPr id="10" name="文本框 9"/>
          <p:cNvSpPr txBox="1"/>
          <p:nvPr/>
        </p:nvSpPr>
        <p:spPr>
          <a:xfrm>
            <a:off x="4875530" y="6121400"/>
            <a:ext cx="2304415" cy="521970"/>
          </a:xfrm>
          <a:prstGeom prst="rect">
            <a:avLst/>
          </a:prstGeom>
          <a:noFill/>
        </p:spPr>
        <p:txBody>
          <a:bodyPr wrap="square" rtlCol="0">
            <a:spAutoFit/>
          </a:bodyPr>
          <a:lstStyle/>
          <a:p>
            <a:pPr algn="l"/>
            <a:r>
              <a:rPr lang="zh-CN" altLang="en-US" sz="2800">
                <a:sym typeface="+mn-ea"/>
              </a:rPr>
              <a:t>皇帝独尊             </a:t>
            </a:r>
            <a:endParaRPr lang="zh-CN" altLang="en-US" sz="2800"/>
          </a:p>
        </p:txBody>
      </p:sp>
      <p:sp>
        <p:nvSpPr>
          <p:cNvPr id="11" name="文本框 10"/>
          <p:cNvSpPr txBox="1"/>
          <p:nvPr/>
        </p:nvSpPr>
        <p:spPr>
          <a:xfrm>
            <a:off x="7020560" y="6121400"/>
            <a:ext cx="2082165" cy="521970"/>
          </a:xfrm>
          <a:prstGeom prst="rect">
            <a:avLst/>
          </a:prstGeom>
          <a:noFill/>
        </p:spPr>
        <p:txBody>
          <a:bodyPr wrap="square" rtlCol="0">
            <a:spAutoFit/>
          </a:bodyPr>
          <a:lstStyle/>
          <a:p>
            <a:pPr algn="l"/>
            <a:r>
              <a:rPr lang="zh-CN" altLang="en-US" sz="2800">
                <a:sym typeface="+mn-ea"/>
              </a:rPr>
              <a:t>皇位世袭</a:t>
            </a:r>
            <a:endParaRPr lang="zh-CN" altLang="en-US" sz="2800">
              <a:sym typeface="+mn-ea"/>
            </a:endParaRPr>
          </a:p>
        </p:txBody>
      </p:sp>
      <p:cxnSp>
        <p:nvCxnSpPr>
          <p:cNvPr id="4" name="直接连接符 3"/>
          <p:cNvCxnSpPr/>
          <p:nvPr/>
        </p:nvCxnSpPr>
        <p:spPr>
          <a:xfrm>
            <a:off x="7685405" y="5486400"/>
            <a:ext cx="377190" cy="5283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815715" y="5490210"/>
            <a:ext cx="377190" cy="5283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190" name="Picture 23" descr="a%20kneeling"/>
          <p:cNvPicPr>
            <a:picLocks noChangeAspect="1"/>
          </p:cNvPicPr>
          <p:nvPr/>
        </p:nvPicPr>
        <p:blipFill>
          <a:blip r:embed="rId3"/>
          <a:stretch>
            <a:fillRect/>
          </a:stretch>
        </p:blipFill>
        <p:spPr>
          <a:xfrm>
            <a:off x="745490" y="157480"/>
            <a:ext cx="455295" cy="757555"/>
          </a:xfrm>
          <a:prstGeom prst="rect">
            <a:avLst/>
          </a:prstGeom>
          <a:noFill/>
          <a:ln w="9525">
            <a:noFill/>
          </a:ln>
        </p:spPr>
      </p:pic>
      <p:sp>
        <p:nvSpPr>
          <p:cNvPr id="12" name="文本框 11"/>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史料实证</a:t>
            </a:r>
            <a:endParaRPr lang="zh-CN" altLang="en-US" b="1">
              <a:solidFill>
                <a:schemeClr val="accent2"/>
              </a:solidFill>
              <a:latin typeface="宋体" panose="02010600030101010101" pitchFamily="2" charset="-122"/>
              <a:ea typeface="宋体" panose="02010600030101010101" pitchFamily="2" charset="-122"/>
            </a:endParaRPr>
          </a:p>
        </p:txBody>
      </p:sp>
      <p:sp>
        <p:nvSpPr>
          <p:cNvPr id="14" name="文本框 13"/>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归纳能力</a:t>
            </a:r>
            <a:endParaRPr lang="zh-CN" altLang="en-US" b="1">
              <a:solidFill>
                <a:schemeClr val="accent2"/>
              </a:solidFill>
              <a:latin typeface="宋体" panose="02010600030101010101" pitchFamily="2" charset="-122"/>
              <a:ea typeface="宋体" panose="02010600030101010101" pitchFamily="2" charset="-122"/>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定统一之制</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744220" y="1906270"/>
            <a:ext cx="551815" cy="3862070"/>
          </a:xfrm>
          <a:prstGeom prst="rect">
            <a:avLst/>
          </a:prstGeom>
          <a:noFill/>
          <a:ln>
            <a:solidFill>
              <a:schemeClr val="tx1"/>
            </a:solidFill>
          </a:ln>
        </p:spPr>
        <p:txBody>
          <a:bodyPr vert="eaVert" wrap="square" rtlCol="0">
            <a:spAutoFit/>
          </a:bodyPr>
          <a:lstStyle/>
          <a:p>
            <a:r>
              <a:rPr lang="en-US" altLang="zh-CN" sz="2400"/>
              <a:t>     </a:t>
            </a:r>
            <a:r>
              <a:rPr lang="zh-CN" altLang="en-US" sz="2400"/>
              <a:t>君主专制           中央集权</a:t>
            </a:r>
            <a:endParaRPr lang="zh-CN" altLang="en-US" sz="2400"/>
          </a:p>
        </p:txBody>
      </p:sp>
      <p:cxnSp>
        <p:nvCxnSpPr>
          <p:cNvPr id="4" name="直接连接符 3"/>
          <p:cNvCxnSpPr/>
          <p:nvPr/>
        </p:nvCxnSpPr>
        <p:spPr>
          <a:xfrm>
            <a:off x="1307465" y="2133600"/>
            <a:ext cx="652145" cy="5715"/>
          </a:xfrm>
          <a:prstGeom prst="line">
            <a:avLst/>
          </a:prstGeom>
        </p:spPr>
        <p:style>
          <a:lnRef idx="3">
            <a:schemeClr val="dk1"/>
          </a:lnRef>
          <a:fillRef idx="0">
            <a:schemeClr val="dk1"/>
          </a:fillRef>
          <a:effectRef idx="2">
            <a:schemeClr val="dk1"/>
          </a:effectRef>
          <a:fontRef idx="minor">
            <a:schemeClr val="tx1"/>
          </a:fontRef>
        </p:style>
      </p:cxnSp>
      <p:cxnSp>
        <p:nvCxnSpPr>
          <p:cNvPr id="5" name="直接连接符 4"/>
          <p:cNvCxnSpPr>
            <a:endCxn id="9" idx="1"/>
          </p:cNvCxnSpPr>
          <p:nvPr/>
        </p:nvCxnSpPr>
        <p:spPr>
          <a:xfrm>
            <a:off x="1296670" y="3335655"/>
            <a:ext cx="663575" cy="6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959610" y="1906270"/>
            <a:ext cx="1729105" cy="460375"/>
          </a:xfrm>
          <a:prstGeom prst="rect">
            <a:avLst/>
          </a:prstGeom>
          <a:noFill/>
          <a:ln>
            <a:solidFill>
              <a:schemeClr val="tx1"/>
            </a:solidFill>
          </a:ln>
        </p:spPr>
        <p:txBody>
          <a:bodyPr wrap="square" rtlCol="0">
            <a:spAutoFit/>
          </a:bodyPr>
          <a:lstStyle/>
          <a:p>
            <a:r>
              <a:rPr lang="zh-CN" altLang="en-US" sz="2400"/>
              <a:t>最高统治者</a:t>
            </a:r>
            <a:endParaRPr lang="zh-CN" altLang="en-US" sz="2400"/>
          </a:p>
        </p:txBody>
      </p:sp>
      <p:sp>
        <p:nvSpPr>
          <p:cNvPr id="9" name="文本框 8"/>
          <p:cNvSpPr txBox="1"/>
          <p:nvPr/>
        </p:nvSpPr>
        <p:spPr>
          <a:xfrm>
            <a:off x="1960245" y="3112135"/>
            <a:ext cx="1729105" cy="460375"/>
          </a:xfrm>
          <a:prstGeom prst="rect">
            <a:avLst/>
          </a:prstGeom>
          <a:noFill/>
          <a:ln>
            <a:solidFill>
              <a:schemeClr val="tx1"/>
            </a:solidFill>
          </a:ln>
        </p:spPr>
        <p:txBody>
          <a:bodyPr wrap="square" rtlCol="0">
            <a:spAutoFit/>
          </a:bodyPr>
          <a:lstStyle/>
          <a:p>
            <a:pPr algn="ctr"/>
            <a:r>
              <a:rPr lang="zh-CN" altLang="en-US" sz="2400"/>
              <a:t>中央政府</a:t>
            </a:r>
            <a:endParaRPr lang="zh-CN" altLang="en-US" sz="2400"/>
          </a:p>
        </p:txBody>
      </p:sp>
      <p:sp>
        <p:nvSpPr>
          <p:cNvPr id="11" name="文本框 10"/>
          <p:cNvSpPr txBox="1"/>
          <p:nvPr/>
        </p:nvSpPr>
        <p:spPr>
          <a:xfrm>
            <a:off x="5240020" y="1797685"/>
            <a:ext cx="1370965" cy="460375"/>
          </a:xfrm>
          <a:prstGeom prst="rect">
            <a:avLst/>
          </a:prstGeom>
          <a:noFill/>
          <a:ln>
            <a:solidFill>
              <a:schemeClr val="tx1"/>
            </a:solidFill>
          </a:ln>
        </p:spPr>
        <p:txBody>
          <a:bodyPr wrap="square" rtlCol="0">
            <a:spAutoFit/>
          </a:bodyPr>
          <a:lstStyle/>
          <a:p>
            <a:pPr algn="ctr"/>
            <a:r>
              <a:rPr lang="zh-CN" altLang="en-US" sz="2400"/>
              <a:t>皇帝</a:t>
            </a:r>
            <a:endParaRPr lang="zh-CN" altLang="en-US" sz="2400"/>
          </a:p>
        </p:txBody>
      </p:sp>
      <p:sp>
        <p:nvSpPr>
          <p:cNvPr id="13" name="文本框 12"/>
          <p:cNvSpPr txBox="1"/>
          <p:nvPr/>
        </p:nvSpPr>
        <p:spPr>
          <a:xfrm>
            <a:off x="4495800" y="2719070"/>
            <a:ext cx="551815" cy="1308735"/>
          </a:xfrm>
          <a:prstGeom prst="rect">
            <a:avLst/>
          </a:prstGeom>
          <a:noFill/>
          <a:ln>
            <a:solidFill>
              <a:schemeClr val="tx1"/>
            </a:solidFill>
          </a:ln>
        </p:spPr>
        <p:txBody>
          <a:bodyPr vert="eaVert" wrap="square" rtlCol="0">
            <a:spAutoFit/>
          </a:bodyPr>
          <a:lstStyle/>
          <a:p>
            <a:pPr algn="ctr"/>
            <a:r>
              <a:rPr lang="zh-CN" altLang="en-US" sz="2400"/>
              <a:t>丞相</a:t>
            </a:r>
            <a:endParaRPr lang="zh-CN" altLang="en-US" sz="2400"/>
          </a:p>
        </p:txBody>
      </p:sp>
      <p:sp>
        <p:nvSpPr>
          <p:cNvPr id="14" name="文本框 13"/>
          <p:cNvSpPr txBox="1"/>
          <p:nvPr/>
        </p:nvSpPr>
        <p:spPr>
          <a:xfrm>
            <a:off x="5649595" y="2719070"/>
            <a:ext cx="551815" cy="1308735"/>
          </a:xfrm>
          <a:prstGeom prst="rect">
            <a:avLst/>
          </a:prstGeom>
          <a:noFill/>
          <a:ln>
            <a:solidFill>
              <a:schemeClr val="tx1"/>
            </a:solidFill>
          </a:ln>
        </p:spPr>
        <p:txBody>
          <a:bodyPr vert="eaVert" wrap="square" rtlCol="0">
            <a:spAutoFit/>
          </a:bodyPr>
          <a:lstStyle/>
          <a:p>
            <a:pPr algn="ctr"/>
            <a:r>
              <a:rPr lang="zh-CN" altLang="en-US" sz="2400"/>
              <a:t>太尉</a:t>
            </a:r>
            <a:endParaRPr lang="zh-CN" altLang="en-US" sz="2400"/>
          </a:p>
        </p:txBody>
      </p:sp>
      <p:sp>
        <p:nvSpPr>
          <p:cNvPr id="15" name="文本框 14"/>
          <p:cNvSpPr txBox="1"/>
          <p:nvPr/>
        </p:nvSpPr>
        <p:spPr>
          <a:xfrm>
            <a:off x="6713220" y="2663825"/>
            <a:ext cx="551815" cy="1418590"/>
          </a:xfrm>
          <a:prstGeom prst="rect">
            <a:avLst/>
          </a:prstGeom>
          <a:noFill/>
          <a:ln>
            <a:solidFill>
              <a:schemeClr val="tx1"/>
            </a:solidFill>
          </a:ln>
        </p:spPr>
        <p:txBody>
          <a:bodyPr vert="eaVert" wrap="square" rtlCol="0">
            <a:spAutoFit/>
          </a:bodyPr>
          <a:lstStyle/>
          <a:p>
            <a:pPr algn="ctr"/>
            <a:r>
              <a:rPr lang="zh-CN" altLang="en-US" sz="2400"/>
              <a:t>御使大夫</a:t>
            </a:r>
            <a:endParaRPr lang="zh-CN" altLang="en-US" sz="2400"/>
          </a:p>
        </p:txBody>
      </p:sp>
      <p:sp>
        <p:nvSpPr>
          <p:cNvPr id="32" name="文本框 31"/>
          <p:cNvSpPr txBox="1"/>
          <p:nvPr/>
        </p:nvSpPr>
        <p:spPr>
          <a:xfrm>
            <a:off x="5240020" y="4542790"/>
            <a:ext cx="1370330" cy="460375"/>
          </a:xfrm>
          <a:prstGeom prst="rect">
            <a:avLst/>
          </a:prstGeom>
          <a:noFill/>
          <a:ln>
            <a:solidFill>
              <a:schemeClr val="tx1"/>
            </a:solidFill>
          </a:ln>
        </p:spPr>
        <p:txBody>
          <a:bodyPr wrap="square" rtlCol="0">
            <a:spAutoFit/>
          </a:bodyPr>
          <a:lstStyle/>
          <a:p>
            <a:pPr algn="ctr"/>
            <a:r>
              <a:rPr lang="zh-CN" altLang="en-US" sz="2400"/>
              <a:t>郡守</a:t>
            </a:r>
            <a:endParaRPr lang="zh-CN" altLang="en-US" sz="2400"/>
          </a:p>
        </p:txBody>
      </p:sp>
      <p:sp>
        <p:nvSpPr>
          <p:cNvPr id="38" name="文本框 37"/>
          <p:cNvSpPr txBox="1"/>
          <p:nvPr/>
        </p:nvSpPr>
        <p:spPr>
          <a:xfrm>
            <a:off x="5247005" y="5722620"/>
            <a:ext cx="1376680" cy="460375"/>
          </a:xfrm>
          <a:prstGeom prst="rect">
            <a:avLst/>
          </a:prstGeom>
          <a:noFill/>
          <a:ln>
            <a:solidFill>
              <a:schemeClr val="tx1"/>
            </a:solidFill>
          </a:ln>
        </p:spPr>
        <p:txBody>
          <a:bodyPr wrap="square" rtlCol="0">
            <a:spAutoFit/>
          </a:bodyPr>
          <a:lstStyle/>
          <a:p>
            <a:pPr algn="ctr"/>
            <a:r>
              <a:rPr lang="zh-CN" altLang="en-US" sz="2400"/>
              <a:t>县令</a:t>
            </a:r>
            <a:endParaRPr lang="zh-CN" altLang="en-US" sz="2400"/>
          </a:p>
        </p:txBody>
      </p:sp>
      <p:cxnSp>
        <p:nvCxnSpPr>
          <p:cNvPr id="39" name="直接连接符 38"/>
          <p:cNvCxnSpPr>
            <a:endCxn id="40" idx="1"/>
          </p:cNvCxnSpPr>
          <p:nvPr/>
        </p:nvCxnSpPr>
        <p:spPr>
          <a:xfrm flipV="1">
            <a:off x="1296035" y="5461635"/>
            <a:ext cx="652145" cy="635"/>
          </a:xfrm>
          <a:prstGeom prst="line">
            <a:avLst/>
          </a:prstGeom>
        </p:spPr>
        <p:style>
          <a:lnRef idx="1">
            <a:schemeClr val="dk1"/>
          </a:lnRef>
          <a:fillRef idx="0">
            <a:schemeClr val="dk1"/>
          </a:fillRef>
          <a:effectRef idx="0">
            <a:schemeClr val="dk1"/>
          </a:effectRef>
          <a:fontRef idx="minor">
            <a:schemeClr val="tx1"/>
          </a:fontRef>
        </p:style>
      </p:cxnSp>
      <p:sp>
        <p:nvSpPr>
          <p:cNvPr id="40" name="文本框 39"/>
          <p:cNvSpPr txBox="1"/>
          <p:nvPr/>
        </p:nvSpPr>
        <p:spPr>
          <a:xfrm>
            <a:off x="1948180" y="5231130"/>
            <a:ext cx="1729105" cy="460375"/>
          </a:xfrm>
          <a:prstGeom prst="rect">
            <a:avLst/>
          </a:prstGeom>
          <a:noFill/>
          <a:ln>
            <a:solidFill>
              <a:schemeClr val="tx1"/>
            </a:solidFill>
          </a:ln>
        </p:spPr>
        <p:txBody>
          <a:bodyPr wrap="square" rtlCol="0">
            <a:spAutoFit/>
          </a:bodyPr>
          <a:lstStyle/>
          <a:p>
            <a:pPr algn="ctr"/>
            <a:r>
              <a:rPr lang="zh-CN" altLang="en-US" sz="2400"/>
              <a:t>地方政府</a:t>
            </a:r>
            <a:endParaRPr lang="zh-CN" altLang="en-US" sz="2400"/>
          </a:p>
        </p:txBody>
      </p:sp>
      <p:cxnSp>
        <p:nvCxnSpPr>
          <p:cNvPr id="45" name="直接连接符 44"/>
          <p:cNvCxnSpPr/>
          <p:nvPr/>
        </p:nvCxnSpPr>
        <p:spPr>
          <a:xfrm>
            <a:off x="3677285" y="5461000"/>
            <a:ext cx="1248410" cy="10160"/>
          </a:xfrm>
          <a:prstGeom prst="line">
            <a:avLst/>
          </a:prstGeom>
        </p:spPr>
        <p:style>
          <a:lnRef idx="1">
            <a:schemeClr val="dk1"/>
          </a:lnRef>
          <a:fillRef idx="0">
            <a:schemeClr val="dk1"/>
          </a:fillRef>
          <a:effectRef idx="0">
            <a:schemeClr val="dk1"/>
          </a:effectRef>
          <a:fontRef idx="minor">
            <a:schemeClr val="tx1"/>
          </a:fontRef>
        </p:style>
      </p:cxnSp>
      <p:cxnSp>
        <p:nvCxnSpPr>
          <p:cNvPr id="47" name="直接箭头连接符 46"/>
          <p:cNvCxnSpPr/>
          <p:nvPr/>
        </p:nvCxnSpPr>
        <p:spPr>
          <a:xfrm flipH="1">
            <a:off x="4841240" y="2265680"/>
            <a:ext cx="1073150" cy="39814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48" name="直接箭头连接符 47"/>
          <p:cNvCxnSpPr>
            <a:stCxn id="11" idx="2"/>
          </p:cNvCxnSpPr>
          <p:nvPr/>
        </p:nvCxnSpPr>
        <p:spPr>
          <a:xfrm>
            <a:off x="5936615" y="2258060"/>
            <a:ext cx="1003935" cy="3549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5928995" y="2340610"/>
            <a:ext cx="0" cy="3479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stCxn id="13" idx="2"/>
            <a:endCxn id="32" idx="0"/>
          </p:cNvCxnSpPr>
          <p:nvPr/>
        </p:nvCxnSpPr>
        <p:spPr>
          <a:xfrm>
            <a:off x="4782820" y="4027805"/>
            <a:ext cx="1153160" cy="51498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51" name="直接箭头连接符 50"/>
          <p:cNvCxnSpPr>
            <a:stCxn id="15" idx="2"/>
            <a:endCxn id="32" idx="0"/>
          </p:cNvCxnSpPr>
          <p:nvPr/>
        </p:nvCxnSpPr>
        <p:spPr>
          <a:xfrm flipH="1">
            <a:off x="5935980" y="4082415"/>
            <a:ext cx="1064260" cy="4603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a:off x="5925820" y="4073525"/>
            <a:ext cx="3175" cy="42291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53" name="直接箭头连接符 52"/>
          <p:cNvCxnSpPr>
            <a:stCxn id="32" idx="2"/>
            <a:endCxn id="38" idx="0"/>
          </p:cNvCxnSpPr>
          <p:nvPr/>
        </p:nvCxnSpPr>
        <p:spPr>
          <a:xfrm>
            <a:off x="5935980" y="5003165"/>
            <a:ext cx="10160" cy="71945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55" name="直接连接符 54"/>
          <p:cNvCxnSpPr>
            <a:endCxn id="32" idx="1"/>
          </p:cNvCxnSpPr>
          <p:nvPr/>
        </p:nvCxnSpPr>
        <p:spPr>
          <a:xfrm flipV="1">
            <a:off x="4928870" y="4773295"/>
            <a:ext cx="321945" cy="8890"/>
          </a:xfrm>
          <a:prstGeom prst="line">
            <a:avLst/>
          </a:prstGeom>
        </p:spPr>
        <p:style>
          <a:lnRef idx="1">
            <a:schemeClr val="dk1"/>
          </a:lnRef>
          <a:fillRef idx="0">
            <a:schemeClr val="dk1"/>
          </a:fillRef>
          <a:effectRef idx="0">
            <a:schemeClr val="dk1"/>
          </a:effectRef>
          <a:fontRef idx="minor">
            <a:schemeClr val="tx1"/>
          </a:fontRef>
        </p:style>
      </p:cxnSp>
      <p:cxnSp>
        <p:nvCxnSpPr>
          <p:cNvPr id="56" name="直接连接符 55"/>
          <p:cNvCxnSpPr/>
          <p:nvPr/>
        </p:nvCxnSpPr>
        <p:spPr>
          <a:xfrm>
            <a:off x="4941570" y="4798060"/>
            <a:ext cx="5715" cy="1115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7874635" y="2359025"/>
            <a:ext cx="3645535" cy="2306955"/>
          </a:xfrm>
          <a:prstGeom prst="rect">
            <a:avLst/>
          </a:prstGeom>
          <a:noFill/>
          <a:ln>
            <a:solidFill>
              <a:schemeClr val="accent2"/>
            </a:solidFill>
          </a:ln>
        </p:spPr>
        <p:txBody>
          <a:bodyPr wrap="square" rtlCol="0">
            <a:spAutoFit/>
          </a:bodyPr>
          <a:lstStyle/>
          <a:p>
            <a:pPr algn="l"/>
            <a:r>
              <a:rPr lang="zh-CN" altLang="en-US" sz="2400" b="1" dirty="0">
                <a:latin typeface="宋体" panose="02010600030101010101" pitchFamily="2" charset="-122"/>
                <a:ea typeface="宋体" panose="02010600030101010101" pitchFamily="2" charset="-122"/>
                <a:sym typeface="+mn-ea"/>
              </a:rPr>
              <a:t>材料：</a:t>
            </a:r>
            <a:r>
              <a:rPr lang="zh-CN" altLang="en-US" sz="2400" dirty="0">
                <a:latin typeface="宋体" panose="02010600030101010101" pitchFamily="2" charset="-122"/>
                <a:ea typeface="宋体" panose="02010600030101010101" pitchFamily="2" charset="-122"/>
                <a:sym typeface="+mn-ea"/>
              </a:rPr>
              <a:t>三公和九卿以及列卿等，都各有自己的府寺，以及处理日常事务。大事总汇于丞相，或最后请</a:t>
            </a:r>
            <a:r>
              <a:rPr lang="zh-CN" altLang="en-US" sz="2400" dirty="0">
                <a:solidFill>
                  <a:schemeClr val="accent2"/>
                </a:solidFill>
                <a:latin typeface="宋体" panose="02010600030101010101" pitchFamily="2" charset="-122"/>
                <a:ea typeface="宋体" panose="02010600030101010101" pitchFamily="2" charset="-122"/>
                <a:sym typeface="+mn-ea"/>
              </a:rPr>
              <a:t>皇帝裁决</a:t>
            </a:r>
            <a:r>
              <a:rPr lang="zh-CN" altLang="en-US" sz="2400" dirty="0">
                <a:latin typeface="宋体" panose="02010600030101010101" pitchFamily="2" charset="-122"/>
                <a:ea typeface="宋体" panose="02010600030101010101" pitchFamily="2" charset="-122"/>
                <a:sym typeface="+mn-ea"/>
              </a:rPr>
              <a:t>。</a:t>
            </a:r>
            <a:endParaRPr lang="zh-CN" altLang="en-US" sz="2400" dirty="0">
              <a:latin typeface="宋体" panose="02010600030101010101" pitchFamily="2" charset="-122"/>
              <a:ea typeface="宋体" panose="02010600030101010101" pitchFamily="2" charset="-122"/>
              <a:sym typeface="+mn-ea"/>
            </a:endParaRPr>
          </a:p>
          <a:p>
            <a:pPr algn="r"/>
            <a:r>
              <a:rPr lang="en-US" altLang="zh-CN" sz="2400" dirty="0">
                <a:latin typeface="宋体" panose="02010600030101010101" pitchFamily="2" charset="-122"/>
                <a:ea typeface="宋体" panose="02010600030101010101" pitchFamily="2" charset="-122"/>
                <a:sym typeface="+mn-ea"/>
              </a:rPr>
              <a:t>——</a:t>
            </a:r>
            <a:r>
              <a:rPr lang="zh-CN" altLang="en-US" sz="2400" dirty="0">
                <a:latin typeface="宋体" panose="02010600030101010101" pitchFamily="2" charset="-122"/>
                <a:ea typeface="宋体" panose="02010600030101010101" pitchFamily="2" charset="-122"/>
                <a:sym typeface="+mn-ea"/>
              </a:rPr>
              <a:t>《中华文明史》</a:t>
            </a:r>
            <a:endParaRPr lang="zh-CN" altLang="en-US" sz="2400" dirty="0">
              <a:latin typeface="宋体" panose="02010600030101010101" pitchFamily="2" charset="-122"/>
              <a:ea typeface="宋体" panose="02010600030101010101" pitchFamily="2" charset="-122"/>
              <a:sym typeface="+mn-ea"/>
            </a:endParaRPr>
          </a:p>
        </p:txBody>
      </p:sp>
      <p:sp>
        <p:nvSpPr>
          <p:cNvPr id="59" name="文本框 58"/>
          <p:cNvSpPr txBox="1"/>
          <p:nvPr/>
        </p:nvSpPr>
        <p:spPr>
          <a:xfrm>
            <a:off x="7863205" y="4669790"/>
            <a:ext cx="3690620" cy="829945"/>
          </a:xfrm>
          <a:prstGeom prst="rect">
            <a:avLst/>
          </a:prstGeom>
          <a:solidFill>
            <a:schemeClr val="accent2"/>
          </a:solidFill>
        </p:spPr>
        <p:txBody>
          <a:bodyPr wrap="square" rtlCol="0">
            <a:spAutoFit/>
          </a:bodyPr>
          <a:lstStyle/>
          <a:p>
            <a:r>
              <a:rPr lang="zh-CN" altLang="en-US" sz="2400">
                <a:solidFill>
                  <a:schemeClr val="bg1"/>
                </a:solidFill>
              </a:rPr>
              <a:t>特点：各官僚相互配合，相互制约；皇帝独揽大权。</a:t>
            </a:r>
            <a:endParaRPr lang="zh-CN" altLang="en-US" sz="2400">
              <a:solidFill>
                <a:schemeClr val="bg1"/>
              </a:solidFill>
            </a:endParaRPr>
          </a:p>
        </p:txBody>
      </p:sp>
      <p:sp>
        <p:nvSpPr>
          <p:cNvPr id="60" name="文本框 59"/>
          <p:cNvSpPr txBox="1"/>
          <p:nvPr/>
        </p:nvSpPr>
        <p:spPr>
          <a:xfrm>
            <a:off x="744220" y="1188085"/>
            <a:ext cx="1706880" cy="460375"/>
          </a:xfrm>
          <a:prstGeom prst="rect">
            <a:avLst/>
          </a:prstGeom>
          <a:solidFill>
            <a:schemeClr val="accent2"/>
          </a:solidFill>
        </p:spPr>
        <p:txBody>
          <a:bodyPr wrap="none" rtlCol="0">
            <a:spAutoFit/>
          </a:bodyPr>
          <a:lstStyle/>
          <a:p>
            <a:r>
              <a:rPr lang="zh-CN" altLang="en-US" sz="2400">
                <a:solidFill>
                  <a:schemeClr val="bg1"/>
                </a:solidFill>
              </a:rPr>
              <a:t>三公九卿制</a:t>
            </a:r>
            <a:endParaRPr lang="zh-CN" altLang="en-US" sz="2400">
              <a:solidFill>
                <a:schemeClr val="bg1"/>
              </a:solidFill>
            </a:endParaRPr>
          </a:p>
        </p:txBody>
      </p:sp>
      <p:sp>
        <p:nvSpPr>
          <p:cNvPr id="61" name="上箭头 60"/>
          <p:cNvSpPr/>
          <p:nvPr/>
        </p:nvSpPr>
        <p:spPr>
          <a:xfrm>
            <a:off x="2720340" y="3774440"/>
            <a:ext cx="184785" cy="1254125"/>
          </a:xfrm>
          <a:prstGeom prst="upArrow">
            <a:avLst/>
          </a:prstGeom>
          <a:noFill/>
          <a:ln>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上箭头 61"/>
          <p:cNvSpPr/>
          <p:nvPr/>
        </p:nvSpPr>
        <p:spPr>
          <a:xfrm>
            <a:off x="2720340" y="2494280"/>
            <a:ext cx="173990" cy="489585"/>
          </a:xfrm>
          <a:prstGeom prst="upArrow">
            <a:avLst/>
          </a:prstGeom>
          <a:noFill/>
          <a:ln>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战马图片"/>
          <p:cNvPicPr>
            <a:picLocks noChangeAspect="1"/>
          </p:cNvPicPr>
          <p:nvPr/>
        </p:nvPicPr>
        <p:blipFill>
          <a:blip r:embed="rId1"/>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cxnSp>
        <p:nvCxnSpPr>
          <p:cNvPr id="12" name="直接连接符 11"/>
          <p:cNvCxnSpPr/>
          <p:nvPr/>
        </p:nvCxnSpPr>
        <p:spPr>
          <a:xfrm flipV="1">
            <a:off x="4933950" y="5895975"/>
            <a:ext cx="321945" cy="8890"/>
          </a:xfrm>
          <a:prstGeom prst="line">
            <a:avLst/>
          </a:prstGeom>
        </p:spPr>
        <p:style>
          <a:lnRef idx="1">
            <a:schemeClr val="dk1"/>
          </a:lnRef>
          <a:fillRef idx="0">
            <a:schemeClr val="dk1"/>
          </a:fillRef>
          <a:effectRef idx="0">
            <a:schemeClr val="dk1"/>
          </a:effectRef>
          <a:fontRef idx="minor">
            <a:schemeClr val="tx1"/>
          </a:fontRef>
        </p:style>
      </p:cxnSp>
      <p:cxnSp>
        <p:nvCxnSpPr>
          <p:cNvPr id="16" name="直接连接符 15"/>
          <p:cNvCxnSpPr>
            <a:endCxn id="11" idx="1"/>
          </p:cNvCxnSpPr>
          <p:nvPr/>
        </p:nvCxnSpPr>
        <p:spPr>
          <a:xfrm>
            <a:off x="3707765" y="2021840"/>
            <a:ext cx="1532255" cy="6350"/>
          </a:xfrm>
          <a:prstGeom prst="line">
            <a:avLst/>
          </a:prstGeom>
        </p:spPr>
        <p:style>
          <a:lnRef idx="1">
            <a:schemeClr val="dk1"/>
          </a:lnRef>
          <a:fillRef idx="0">
            <a:schemeClr val="dk1"/>
          </a:fillRef>
          <a:effectRef idx="0">
            <a:schemeClr val="dk1"/>
          </a:effectRef>
          <a:fontRef idx="minor">
            <a:schemeClr val="tx1"/>
          </a:fontRef>
        </p:style>
      </p:cxnSp>
      <p:cxnSp>
        <p:nvCxnSpPr>
          <p:cNvPr id="21" name="直接连接符 20"/>
          <p:cNvCxnSpPr>
            <a:stCxn id="9" idx="3"/>
          </p:cNvCxnSpPr>
          <p:nvPr/>
        </p:nvCxnSpPr>
        <p:spPr>
          <a:xfrm flipV="1">
            <a:off x="3689350" y="3336925"/>
            <a:ext cx="794385" cy="5715"/>
          </a:xfrm>
          <a:prstGeom prst="line">
            <a:avLst/>
          </a:prstGeom>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历史思维</a:t>
            </a:r>
            <a:endParaRPr lang="zh-CN" altLang="en-US" b="1">
              <a:solidFill>
                <a:schemeClr val="accent2"/>
              </a:solidFill>
              <a:latin typeface="宋体" panose="02010600030101010101" pitchFamily="2" charset="-122"/>
              <a:ea typeface="宋体" panose="02010600030101010101" pitchFamily="2" charset="-122"/>
            </a:endParaRPr>
          </a:p>
        </p:txBody>
      </p:sp>
      <p:sp>
        <p:nvSpPr>
          <p:cNvPr id="17" name="文本框 16"/>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史料解读</a:t>
            </a:r>
            <a:endParaRPr lang="zh-CN" altLang="en-US" b="1">
              <a:solidFill>
                <a:schemeClr val="accent2"/>
              </a:solidFill>
              <a:latin typeface="宋体" panose="02010600030101010101" pitchFamily="2" charset="-122"/>
              <a:ea typeface="宋体" panose="02010600030101010101" pitchFamily="2" charset="-122"/>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 calcmode="lin" valueType="num">
                                      <p:cBhvr additive="base">
                                        <p:cTn id="49" dur="500" fill="hold"/>
                                        <p:tgtEl>
                                          <p:spTgt spid="61"/>
                                        </p:tgtEl>
                                        <p:attrNameLst>
                                          <p:attrName>ppt_x</p:attrName>
                                        </p:attrNameLst>
                                      </p:cBhvr>
                                      <p:tavLst>
                                        <p:tav tm="0">
                                          <p:val>
                                            <p:strVal val="#ppt_x"/>
                                          </p:val>
                                        </p:tav>
                                        <p:tav tm="100000">
                                          <p:val>
                                            <p:strVal val="#ppt_x"/>
                                          </p:val>
                                        </p:tav>
                                      </p:tavLst>
                                    </p:anim>
                                    <p:anim calcmode="lin" valueType="num">
                                      <p:cBhvr additive="base">
                                        <p:cTn id="5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anim calcmode="lin" valueType="num">
                                      <p:cBhvr additive="base">
                                        <p:cTn id="55" dur="500" fill="hold"/>
                                        <p:tgtEl>
                                          <p:spTgt spid="62"/>
                                        </p:tgtEl>
                                        <p:attrNameLst>
                                          <p:attrName>ppt_x</p:attrName>
                                        </p:attrNameLst>
                                      </p:cBhvr>
                                      <p:tavLst>
                                        <p:tav tm="0">
                                          <p:val>
                                            <p:strVal val="#ppt_x"/>
                                          </p:val>
                                        </p:tav>
                                        <p:tav tm="100000">
                                          <p:val>
                                            <p:strVal val="#ppt_x"/>
                                          </p:val>
                                        </p:tav>
                                      </p:tavLst>
                                    </p:anim>
                                    <p:anim calcmode="lin" valueType="num">
                                      <p:cBhvr additive="base">
                                        <p:cTn id="5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additive="base">
                                        <p:cTn id="77" dur="500" fill="hold"/>
                                        <p:tgtEl>
                                          <p:spTgt spid="47"/>
                                        </p:tgtEl>
                                        <p:attrNameLst>
                                          <p:attrName>ppt_x</p:attrName>
                                        </p:attrNameLst>
                                      </p:cBhvr>
                                      <p:tavLst>
                                        <p:tav tm="0">
                                          <p:val>
                                            <p:strVal val="#ppt_x"/>
                                          </p:val>
                                        </p:tav>
                                        <p:tav tm="100000">
                                          <p:val>
                                            <p:strVal val="#ppt_x"/>
                                          </p:val>
                                        </p:tav>
                                      </p:tavLst>
                                    </p:anim>
                                    <p:anim calcmode="lin" valueType="num">
                                      <p:cBhvr additive="base">
                                        <p:cTn id="78" dur="500" fill="hold"/>
                                        <p:tgtEl>
                                          <p:spTgt spid="47"/>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additive="base">
                                        <p:cTn id="81" dur="500" fill="hold"/>
                                        <p:tgtEl>
                                          <p:spTgt spid="49"/>
                                        </p:tgtEl>
                                        <p:attrNameLst>
                                          <p:attrName>ppt_x</p:attrName>
                                        </p:attrNameLst>
                                      </p:cBhvr>
                                      <p:tavLst>
                                        <p:tav tm="0">
                                          <p:val>
                                            <p:strVal val="#ppt_x"/>
                                          </p:val>
                                        </p:tav>
                                        <p:tav tm="100000">
                                          <p:val>
                                            <p:strVal val="#ppt_x"/>
                                          </p:val>
                                        </p:tav>
                                      </p:tavLst>
                                    </p:anim>
                                    <p:anim calcmode="lin" valueType="num">
                                      <p:cBhvr additive="base">
                                        <p:cTn id="82" dur="500" fill="hold"/>
                                        <p:tgtEl>
                                          <p:spTgt spid="49"/>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fill="hold"/>
                                        <p:tgtEl>
                                          <p:spTgt spid="48"/>
                                        </p:tgtEl>
                                        <p:attrNameLst>
                                          <p:attrName>ppt_x</p:attrName>
                                        </p:attrNameLst>
                                      </p:cBhvr>
                                      <p:tavLst>
                                        <p:tav tm="0">
                                          <p:val>
                                            <p:strVal val="#ppt_x"/>
                                          </p:val>
                                        </p:tav>
                                        <p:tav tm="100000">
                                          <p:val>
                                            <p:strVal val="#ppt_x"/>
                                          </p:val>
                                        </p:tav>
                                      </p:tavLst>
                                    </p:anim>
                                    <p:anim calcmode="lin" valueType="num">
                                      <p:cBhvr additive="base">
                                        <p:cTn id="86" dur="500" fill="hold"/>
                                        <p:tgtEl>
                                          <p:spTgt spid="4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ppt_x"/>
                                          </p:val>
                                        </p:tav>
                                        <p:tav tm="100000">
                                          <p:val>
                                            <p:strVal val="#ppt_x"/>
                                          </p:val>
                                        </p:tav>
                                      </p:tavLst>
                                    </p:anim>
                                    <p:anim calcmode="lin" valueType="num">
                                      <p:cBhvr additive="base">
                                        <p:cTn id="90" dur="500" fill="hold"/>
                                        <p:tgtEl>
                                          <p:spTgt spid="1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additive="base">
                                        <p:cTn id="97" dur="500" fill="hold"/>
                                        <p:tgtEl>
                                          <p:spTgt spid="15"/>
                                        </p:tgtEl>
                                        <p:attrNameLst>
                                          <p:attrName>ppt_x</p:attrName>
                                        </p:attrNameLst>
                                      </p:cBhvr>
                                      <p:tavLst>
                                        <p:tav tm="0">
                                          <p:val>
                                            <p:strVal val="#ppt_x"/>
                                          </p:val>
                                        </p:tav>
                                        <p:tav tm="100000">
                                          <p:val>
                                            <p:strVal val="#ppt_x"/>
                                          </p:val>
                                        </p:tav>
                                      </p:tavLst>
                                    </p:anim>
                                    <p:anim calcmode="lin" valueType="num">
                                      <p:cBhvr additive="base">
                                        <p:cTn id="9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additive="base">
                                        <p:cTn id="107" dur="500" fill="hold"/>
                                        <p:tgtEl>
                                          <p:spTgt spid="52"/>
                                        </p:tgtEl>
                                        <p:attrNameLst>
                                          <p:attrName>ppt_x</p:attrName>
                                        </p:attrNameLst>
                                      </p:cBhvr>
                                      <p:tavLst>
                                        <p:tav tm="0">
                                          <p:val>
                                            <p:strVal val="#ppt_x"/>
                                          </p:val>
                                        </p:tav>
                                        <p:tav tm="100000">
                                          <p:val>
                                            <p:strVal val="#ppt_x"/>
                                          </p:val>
                                        </p:tav>
                                      </p:tavLst>
                                    </p:anim>
                                    <p:anim calcmode="lin" valueType="num">
                                      <p:cBhvr additive="base">
                                        <p:cTn id="108" dur="500" fill="hold"/>
                                        <p:tgtEl>
                                          <p:spTgt spid="52"/>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51"/>
                                        </p:tgtEl>
                                        <p:attrNameLst>
                                          <p:attrName>style.visibility</p:attrName>
                                        </p:attrNameLst>
                                      </p:cBhvr>
                                      <p:to>
                                        <p:strVal val="visible"/>
                                      </p:to>
                                    </p:set>
                                    <p:anim calcmode="lin" valueType="num">
                                      <p:cBhvr additive="base">
                                        <p:cTn id="111" dur="500" fill="hold"/>
                                        <p:tgtEl>
                                          <p:spTgt spid="51"/>
                                        </p:tgtEl>
                                        <p:attrNameLst>
                                          <p:attrName>ppt_x</p:attrName>
                                        </p:attrNameLst>
                                      </p:cBhvr>
                                      <p:tavLst>
                                        <p:tav tm="0">
                                          <p:val>
                                            <p:strVal val="#ppt_x"/>
                                          </p:val>
                                        </p:tav>
                                        <p:tav tm="100000">
                                          <p:val>
                                            <p:strVal val="#ppt_x"/>
                                          </p:val>
                                        </p:tav>
                                      </p:tavLst>
                                    </p:anim>
                                    <p:anim calcmode="lin" valueType="num">
                                      <p:cBhvr additive="base">
                                        <p:cTn id="112" dur="500" fill="hold"/>
                                        <p:tgtEl>
                                          <p:spTgt spid="51"/>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additive="base">
                                        <p:cTn id="115" dur="500" fill="hold"/>
                                        <p:tgtEl>
                                          <p:spTgt spid="32"/>
                                        </p:tgtEl>
                                        <p:attrNameLst>
                                          <p:attrName>ppt_x</p:attrName>
                                        </p:attrNameLst>
                                      </p:cBhvr>
                                      <p:tavLst>
                                        <p:tav tm="0">
                                          <p:val>
                                            <p:strVal val="#ppt_x"/>
                                          </p:val>
                                        </p:tav>
                                        <p:tav tm="100000">
                                          <p:val>
                                            <p:strVal val="#ppt_x"/>
                                          </p:val>
                                        </p:tav>
                                      </p:tavLst>
                                    </p:anim>
                                    <p:anim calcmode="lin" valueType="num">
                                      <p:cBhvr additive="base">
                                        <p:cTn id="1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53"/>
                                        </p:tgtEl>
                                        <p:attrNameLst>
                                          <p:attrName>style.visibility</p:attrName>
                                        </p:attrNameLst>
                                      </p:cBhvr>
                                      <p:to>
                                        <p:strVal val="visible"/>
                                      </p:to>
                                    </p:set>
                                    <p:anim calcmode="lin" valueType="num">
                                      <p:cBhvr additive="base">
                                        <p:cTn id="121" dur="500" fill="hold"/>
                                        <p:tgtEl>
                                          <p:spTgt spid="53"/>
                                        </p:tgtEl>
                                        <p:attrNameLst>
                                          <p:attrName>ppt_x</p:attrName>
                                        </p:attrNameLst>
                                      </p:cBhvr>
                                      <p:tavLst>
                                        <p:tav tm="0">
                                          <p:val>
                                            <p:strVal val="#ppt_x"/>
                                          </p:val>
                                        </p:tav>
                                        <p:tav tm="100000">
                                          <p:val>
                                            <p:strVal val="#ppt_x"/>
                                          </p:val>
                                        </p:tav>
                                      </p:tavLst>
                                    </p:anim>
                                    <p:anim calcmode="lin" valueType="num">
                                      <p:cBhvr additive="base">
                                        <p:cTn id="12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additive="base">
                                        <p:cTn id="127" dur="500" fill="hold"/>
                                        <p:tgtEl>
                                          <p:spTgt spid="38"/>
                                        </p:tgtEl>
                                        <p:attrNameLst>
                                          <p:attrName>ppt_x</p:attrName>
                                        </p:attrNameLst>
                                      </p:cBhvr>
                                      <p:tavLst>
                                        <p:tav tm="0">
                                          <p:val>
                                            <p:strVal val="#ppt_x"/>
                                          </p:val>
                                        </p:tav>
                                        <p:tav tm="100000">
                                          <p:val>
                                            <p:strVal val="#ppt_x"/>
                                          </p:val>
                                        </p:tav>
                                      </p:tavLst>
                                    </p:anim>
                                    <p:anim calcmode="lin" valueType="num">
                                      <p:cBhvr additive="base">
                                        <p:cTn id="1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56"/>
                                        </p:tgtEl>
                                        <p:attrNameLst>
                                          <p:attrName>style.visibility</p:attrName>
                                        </p:attrNameLst>
                                      </p:cBhvr>
                                      <p:to>
                                        <p:strVal val="visible"/>
                                      </p:to>
                                    </p:set>
                                    <p:anim calcmode="lin" valueType="num">
                                      <p:cBhvr additive="base">
                                        <p:cTn id="133" dur="500" fill="hold"/>
                                        <p:tgtEl>
                                          <p:spTgt spid="56"/>
                                        </p:tgtEl>
                                        <p:attrNameLst>
                                          <p:attrName>ppt_x</p:attrName>
                                        </p:attrNameLst>
                                      </p:cBhvr>
                                      <p:tavLst>
                                        <p:tav tm="0">
                                          <p:val>
                                            <p:strVal val="#ppt_x"/>
                                          </p:val>
                                        </p:tav>
                                        <p:tav tm="100000">
                                          <p:val>
                                            <p:strVal val="#ppt_x"/>
                                          </p:val>
                                        </p:tav>
                                      </p:tavLst>
                                    </p:anim>
                                    <p:anim calcmode="lin" valueType="num">
                                      <p:cBhvr additive="base">
                                        <p:cTn id="134" dur="500" fill="hold"/>
                                        <p:tgtEl>
                                          <p:spTgt spid="56"/>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5"/>
                                        </p:tgtEl>
                                        <p:attrNameLst>
                                          <p:attrName>style.visibility</p:attrName>
                                        </p:attrNameLst>
                                      </p:cBhvr>
                                      <p:to>
                                        <p:strVal val="visible"/>
                                      </p:to>
                                    </p:set>
                                    <p:anim calcmode="lin" valueType="num">
                                      <p:cBhvr additive="base">
                                        <p:cTn id="137" dur="500" fill="hold"/>
                                        <p:tgtEl>
                                          <p:spTgt spid="55"/>
                                        </p:tgtEl>
                                        <p:attrNameLst>
                                          <p:attrName>ppt_x</p:attrName>
                                        </p:attrNameLst>
                                      </p:cBhvr>
                                      <p:tavLst>
                                        <p:tav tm="0">
                                          <p:val>
                                            <p:strVal val="#ppt_x"/>
                                          </p:val>
                                        </p:tav>
                                        <p:tav tm="100000">
                                          <p:val>
                                            <p:strVal val="#ppt_x"/>
                                          </p:val>
                                        </p:tav>
                                      </p:tavLst>
                                    </p:anim>
                                    <p:anim calcmode="lin" valueType="num">
                                      <p:cBhvr additive="base">
                                        <p:cTn id="138" dur="500" fill="hold"/>
                                        <p:tgtEl>
                                          <p:spTgt spid="5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5"/>
                                        </p:tgtEl>
                                        <p:attrNameLst>
                                          <p:attrName>style.visibility</p:attrName>
                                        </p:attrNameLst>
                                      </p:cBhvr>
                                      <p:to>
                                        <p:strVal val="visible"/>
                                      </p:to>
                                    </p:set>
                                    <p:anim calcmode="lin" valueType="num">
                                      <p:cBhvr additive="base">
                                        <p:cTn id="141" dur="500" fill="hold"/>
                                        <p:tgtEl>
                                          <p:spTgt spid="45"/>
                                        </p:tgtEl>
                                        <p:attrNameLst>
                                          <p:attrName>ppt_x</p:attrName>
                                        </p:attrNameLst>
                                      </p:cBhvr>
                                      <p:tavLst>
                                        <p:tav tm="0">
                                          <p:val>
                                            <p:strVal val="#ppt_x"/>
                                          </p:val>
                                        </p:tav>
                                        <p:tav tm="100000">
                                          <p:val>
                                            <p:strVal val="#ppt_x"/>
                                          </p:val>
                                        </p:tav>
                                      </p:tavLst>
                                    </p:anim>
                                    <p:anim calcmode="lin" valueType="num">
                                      <p:cBhvr additive="base">
                                        <p:cTn id="142" dur="500" fill="hold"/>
                                        <p:tgtEl>
                                          <p:spTgt spid="45"/>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12"/>
                                        </p:tgtEl>
                                        <p:attrNameLst>
                                          <p:attrName>style.visibility</p:attrName>
                                        </p:attrNameLst>
                                      </p:cBhvr>
                                      <p:to>
                                        <p:strVal val="visible"/>
                                      </p:to>
                                    </p:set>
                                    <p:anim calcmode="lin" valueType="num">
                                      <p:cBhvr additive="base">
                                        <p:cTn id="145" dur="500" fill="hold"/>
                                        <p:tgtEl>
                                          <p:spTgt spid="12"/>
                                        </p:tgtEl>
                                        <p:attrNameLst>
                                          <p:attrName>ppt_x</p:attrName>
                                        </p:attrNameLst>
                                      </p:cBhvr>
                                      <p:tavLst>
                                        <p:tav tm="0">
                                          <p:val>
                                            <p:strVal val="#ppt_x"/>
                                          </p:val>
                                        </p:tav>
                                        <p:tav tm="100000">
                                          <p:val>
                                            <p:strVal val="#ppt_x"/>
                                          </p:val>
                                        </p:tav>
                                      </p:tavLst>
                                    </p:anim>
                                    <p:anim calcmode="lin" valueType="num">
                                      <p:cBhvr additive="base">
                                        <p:cTn id="1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58"/>
                                        </p:tgtEl>
                                        <p:attrNameLst>
                                          <p:attrName>style.visibility</p:attrName>
                                        </p:attrNameLst>
                                      </p:cBhvr>
                                      <p:to>
                                        <p:strVal val="visible"/>
                                      </p:to>
                                    </p:set>
                                    <p:anim calcmode="lin" valueType="num">
                                      <p:cBhvr additive="base">
                                        <p:cTn id="151" dur="500" fill="hold"/>
                                        <p:tgtEl>
                                          <p:spTgt spid="58"/>
                                        </p:tgtEl>
                                        <p:attrNameLst>
                                          <p:attrName>ppt_x</p:attrName>
                                        </p:attrNameLst>
                                      </p:cBhvr>
                                      <p:tavLst>
                                        <p:tav tm="0">
                                          <p:val>
                                            <p:strVal val="#ppt_x"/>
                                          </p:val>
                                        </p:tav>
                                        <p:tav tm="100000">
                                          <p:val>
                                            <p:strVal val="#ppt_x"/>
                                          </p:val>
                                        </p:tav>
                                      </p:tavLst>
                                    </p:anim>
                                    <p:anim calcmode="lin" valueType="num">
                                      <p:cBhvr additive="base">
                                        <p:cTn id="15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59"/>
                                        </p:tgtEl>
                                        <p:attrNameLst>
                                          <p:attrName>style.visibility</p:attrName>
                                        </p:attrNameLst>
                                      </p:cBhvr>
                                      <p:to>
                                        <p:strVal val="visible"/>
                                      </p:to>
                                    </p:set>
                                    <p:anim calcmode="lin" valueType="num">
                                      <p:cBhvr additive="base">
                                        <p:cTn id="157" dur="500" fill="hold"/>
                                        <p:tgtEl>
                                          <p:spTgt spid="59"/>
                                        </p:tgtEl>
                                        <p:attrNameLst>
                                          <p:attrName>ppt_x</p:attrName>
                                        </p:attrNameLst>
                                      </p:cBhvr>
                                      <p:tavLst>
                                        <p:tav tm="0">
                                          <p:val>
                                            <p:strVal val="#ppt_x"/>
                                          </p:val>
                                        </p:tav>
                                        <p:tav tm="100000">
                                          <p:val>
                                            <p:strVal val="#ppt_x"/>
                                          </p:val>
                                        </p:tav>
                                      </p:tavLst>
                                    </p:anim>
                                    <p:anim calcmode="lin" valueType="num">
                                      <p:cBhvr additive="base">
                                        <p:cTn id="15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3" grpId="0" animBg="1"/>
      <p:bldP spid="14" grpId="0" animBg="1"/>
      <p:bldP spid="15" grpId="0" animBg="1"/>
      <p:bldP spid="32" grpId="0" animBg="1"/>
      <p:bldP spid="38" grpId="0" animBg="1"/>
      <p:bldP spid="40" grpId="0" animBg="1"/>
      <p:bldP spid="58" grpId="0" animBg="1"/>
      <p:bldP spid="59" grpId="0" animBg="1"/>
      <p:bldP spid="60" grpId="0" bldLvl="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319087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分封与郡县之争</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5" name="图片 4" descr="王绾"/>
          <p:cNvPicPr>
            <a:picLocks noChangeAspect="1"/>
          </p:cNvPicPr>
          <p:nvPr/>
        </p:nvPicPr>
        <p:blipFill>
          <a:blip r:embed="rId1"/>
          <a:srcRect l="8216" t="9874" r="18780" b="56031"/>
          <a:stretch>
            <a:fillRect/>
          </a:stretch>
        </p:blipFill>
        <p:spPr>
          <a:xfrm>
            <a:off x="2247900" y="1233805"/>
            <a:ext cx="1652905" cy="1605280"/>
          </a:xfrm>
          <a:prstGeom prst="ellipse">
            <a:avLst/>
          </a:prstGeom>
        </p:spPr>
      </p:pic>
      <p:sp>
        <p:nvSpPr>
          <p:cNvPr id="6" name="文本框 5"/>
          <p:cNvSpPr txBox="1"/>
          <p:nvPr/>
        </p:nvSpPr>
        <p:spPr>
          <a:xfrm>
            <a:off x="1085850" y="3082290"/>
            <a:ext cx="3778885" cy="1568450"/>
          </a:xfrm>
          <a:prstGeom prst="rect">
            <a:avLst/>
          </a:prstGeom>
          <a:noFill/>
        </p:spPr>
        <p:txBody>
          <a:bodyPr wrap="square" rtlCol="0">
            <a:spAutoFit/>
          </a:bodyPr>
          <a:lstStyle/>
          <a:p>
            <a:r>
              <a:rPr lang="zh-CN" altLang="en-US" sz="2400" b="1">
                <a:solidFill>
                  <a:srgbClr val="000000"/>
                </a:solidFill>
                <a:latin typeface="宋体" panose="02010600030101010101" pitchFamily="2" charset="-122"/>
                <a:ea typeface="宋体" panose="02010600030101010101" pitchFamily="2" charset="-122"/>
                <a:sym typeface="+mn-ea"/>
              </a:rPr>
              <a:t>诸侯初破，燕、齐、荆地远，不为置王，毋以填之。请立诸子，唯上幸许。      </a:t>
            </a:r>
            <a:endParaRPr lang="zh-CN" altLang="en-US" sz="2400" b="1">
              <a:solidFill>
                <a:srgbClr val="000000"/>
              </a:solidFill>
              <a:latin typeface="宋体" panose="02010600030101010101" pitchFamily="2" charset="-122"/>
              <a:ea typeface="宋体" panose="02010600030101010101" pitchFamily="2" charset="-122"/>
              <a:sym typeface="+mn-ea"/>
            </a:endParaRPr>
          </a:p>
          <a:p>
            <a:r>
              <a:rPr lang="en-US" altLang="zh-CN" sz="2400" b="1">
                <a:solidFill>
                  <a:srgbClr val="000000"/>
                </a:solidFill>
                <a:latin typeface="宋体" panose="02010600030101010101" pitchFamily="2" charset="-122"/>
                <a:ea typeface="宋体" panose="02010600030101010101" pitchFamily="2" charset="-122"/>
                <a:sym typeface="+mn-ea"/>
              </a:rPr>
              <a:t>          ——</a:t>
            </a:r>
            <a:r>
              <a:rPr lang="zh-CN" altLang="en-US" sz="2400" b="1">
                <a:solidFill>
                  <a:srgbClr val="000000"/>
                </a:solidFill>
                <a:latin typeface="宋体" panose="02010600030101010101" pitchFamily="2" charset="-122"/>
                <a:ea typeface="宋体" panose="02010600030101010101" pitchFamily="2" charset="-122"/>
                <a:sym typeface="+mn-ea"/>
              </a:rPr>
              <a:t>王绾</a:t>
            </a:r>
            <a:endParaRPr lang="zh-CN" altLang="en-US" sz="2400" b="1">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6158230" y="3082290"/>
            <a:ext cx="5097780" cy="1938020"/>
          </a:xfrm>
          <a:prstGeom prst="rect">
            <a:avLst/>
          </a:prstGeom>
          <a:noFill/>
        </p:spPr>
        <p:txBody>
          <a:bodyPr wrap="square" rtlCol="0">
            <a:spAutoFit/>
          </a:bodyPr>
          <a:lstStyle/>
          <a:p>
            <a:pPr algn="l"/>
            <a:r>
              <a:rPr lang="zh-CN" altLang="en-US" sz="2400" b="1">
                <a:solidFill>
                  <a:srgbClr val="000000"/>
                </a:solidFill>
                <a:latin typeface="宋体" panose="02010600030101010101" pitchFamily="2" charset="-122"/>
                <a:ea typeface="宋体" panose="02010600030101010101" pitchFamily="2" charset="-122"/>
                <a:sym typeface="+mn-ea"/>
              </a:rPr>
              <a:t>周文武所封子弟同姓甚众，然后属疏远，相攻击如仇雠，诸侯更相诛伐，周天子弗能禁止。今海内赖陛下神灵一统，皆为郡县，……置诸侯不便。</a:t>
            </a:r>
            <a:endParaRPr lang="zh-CN" altLang="en-US" sz="2400" b="1">
              <a:solidFill>
                <a:srgbClr val="000000"/>
              </a:solidFill>
              <a:latin typeface="宋体" panose="02010600030101010101" pitchFamily="2" charset="-122"/>
              <a:ea typeface="宋体" panose="02010600030101010101" pitchFamily="2" charset="-122"/>
              <a:sym typeface="+mn-ea"/>
            </a:endParaRPr>
          </a:p>
          <a:p>
            <a:pPr algn="l"/>
            <a:r>
              <a:rPr lang="zh-CN" altLang="en-US" sz="2400" b="1">
                <a:solidFill>
                  <a:srgbClr val="000000"/>
                </a:solidFill>
                <a:latin typeface="宋体" panose="02010600030101010101" pitchFamily="2" charset="-122"/>
                <a:ea typeface="宋体" panose="02010600030101010101" pitchFamily="2" charset="-122"/>
                <a:sym typeface="+mn-ea"/>
              </a:rPr>
              <a:t>                       ——李斯</a:t>
            </a:r>
            <a:endParaRPr lang="zh-CN" altLang="en-US" sz="2400" b="1">
              <a:solidFill>
                <a:srgbClr val="000000"/>
              </a:solidFill>
              <a:latin typeface="宋体" panose="02010600030101010101" pitchFamily="2" charset="-122"/>
              <a:ea typeface="宋体" panose="02010600030101010101" pitchFamily="2" charset="-122"/>
              <a:sym typeface="+mn-ea"/>
            </a:endParaRPr>
          </a:p>
        </p:txBody>
      </p:sp>
      <p:sp>
        <p:nvSpPr>
          <p:cNvPr id="8" name="文本框 7"/>
          <p:cNvSpPr txBox="1"/>
          <p:nvPr/>
        </p:nvSpPr>
        <p:spPr>
          <a:xfrm>
            <a:off x="2289175" y="5237480"/>
            <a:ext cx="1607185" cy="521970"/>
          </a:xfrm>
          <a:prstGeom prst="rect">
            <a:avLst/>
          </a:prstGeom>
          <a:solidFill>
            <a:schemeClr val="accent2"/>
          </a:solidFill>
        </p:spPr>
        <p:txBody>
          <a:bodyPr wrap="square" rtlCol="0">
            <a:spAutoFit/>
          </a:bodyPr>
          <a:lstStyle/>
          <a:p>
            <a:pPr algn="ctr"/>
            <a:r>
              <a:rPr lang="zh-CN" altLang="en-US" sz="2800">
                <a:solidFill>
                  <a:schemeClr val="bg1"/>
                </a:solidFill>
              </a:rPr>
              <a:t>分封制</a:t>
            </a:r>
            <a:endParaRPr lang="zh-CN" altLang="en-US" sz="2800">
              <a:solidFill>
                <a:schemeClr val="bg1"/>
              </a:solidFill>
            </a:endParaRPr>
          </a:p>
        </p:txBody>
      </p:sp>
      <p:sp>
        <p:nvSpPr>
          <p:cNvPr id="9" name="下箭头 8"/>
          <p:cNvSpPr/>
          <p:nvPr/>
        </p:nvSpPr>
        <p:spPr>
          <a:xfrm>
            <a:off x="2783205" y="4857115"/>
            <a:ext cx="619125" cy="23939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7997190" y="5278120"/>
            <a:ext cx="1607185" cy="521970"/>
          </a:xfrm>
          <a:prstGeom prst="rect">
            <a:avLst/>
          </a:prstGeom>
          <a:solidFill>
            <a:schemeClr val="accent2"/>
          </a:solidFill>
        </p:spPr>
        <p:txBody>
          <a:bodyPr wrap="square" rtlCol="0">
            <a:spAutoFit/>
          </a:bodyPr>
          <a:lstStyle/>
          <a:p>
            <a:pPr algn="ctr"/>
            <a:r>
              <a:rPr lang="zh-CN" altLang="en-US" sz="2800">
                <a:solidFill>
                  <a:schemeClr val="bg1"/>
                </a:solidFill>
              </a:rPr>
              <a:t>郡县制</a:t>
            </a:r>
            <a:endParaRPr lang="zh-CN" altLang="en-US" sz="2800">
              <a:solidFill>
                <a:schemeClr val="bg1"/>
              </a:solidFill>
            </a:endParaRPr>
          </a:p>
        </p:txBody>
      </p:sp>
      <p:sp>
        <p:nvSpPr>
          <p:cNvPr id="11" name="下箭头 10"/>
          <p:cNvSpPr/>
          <p:nvPr/>
        </p:nvSpPr>
        <p:spPr>
          <a:xfrm>
            <a:off x="8491220" y="4897755"/>
            <a:ext cx="619125" cy="23939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李斯"/>
          <p:cNvPicPr>
            <a:picLocks noChangeAspect="1"/>
          </p:cNvPicPr>
          <p:nvPr/>
        </p:nvPicPr>
        <p:blipFill>
          <a:blip r:embed="rId2"/>
          <a:srcRect t="670" b="16140"/>
          <a:stretch>
            <a:fillRect/>
          </a:stretch>
        </p:blipFill>
        <p:spPr>
          <a:xfrm>
            <a:off x="7870190" y="1165225"/>
            <a:ext cx="1673225" cy="1673860"/>
          </a:xfrm>
          <a:prstGeom prst="ellipse">
            <a:avLst/>
          </a:prstGeom>
        </p:spPr>
      </p:pic>
      <p:pic>
        <p:nvPicPr>
          <p:cNvPr id="22" name="图片 21" descr="战马图片"/>
          <p:cNvPicPr>
            <a:picLocks noChangeAspect="1"/>
          </p:cNvPicPr>
          <p:nvPr/>
        </p:nvPicPr>
        <p:blipFill>
          <a:blip r:embed="rId3"/>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4"/>
          <a:stretch>
            <a:fillRect/>
          </a:stretch>
        </p:blipFill>
        <p:spPr>
          <a:xfrm>
            <a:off x="745490" y="157480"/>
            <a:ext cx="455295" cy="757555"/>
          </a:xfrm>
          <a:prstGeom prst="rect">
            <a:avLst/>
          </a:prstGeom>
          <a:noFill/>
          <a:ln w="9525">
            <a:noFill/>
          </a:ln>
        </p:spPr>
      </p:pic>
      <p:sp>
        <p:nvSpPr>
          <p:cNvPr id="13" name="文本框 12"/>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辩证思维</a:t>
            </a:r>
            <a:endParaRPr lang="zh-CN" altLang="en-US" b="1">
              <a:solidFill>
                <a:schemeClr val="accent2"/>
              </a:solidFill>
              <a:latin typeface="宋体" panose="02010600030101010101" pitchFamily="2" charset="-122"/>
              <a:ea typeface="宋体" panose="02010600030101010101" pitchFamily="2" charset="-122"/>
            </a:endParaRPr>
          </a:p>
        </p:txBody>
      </p:sp>
      <p:sp>
        <p:nvSpPr>
          <p:cNvPr id="14" name="文本框 13"/>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史料实证</a:t>
            </a:r>
            <a:endParaRPr lang="zh-CN" altLang="en-US" b="1">
              <a:solidFill>
                <a:schemeClr val="accent2"/>
              </a:solidFill>
              <a:latin typeface="宋体" panose="02010600030101010101" pitchFamily="2" charset="-122"/>
              <a:ea typeface="宋体" panose="02010600030101010101" pitchFamily="2" charset="-122"/>
            </a:endParaRPr>
          </a:p>
        </p:txBody>
      </p:sp>
      <p:sp>
        <p:nvSpPr>
          <p:cNvPr id="2" name="文本框 1"/>
          <p:cNvSpPr txBox="1"/>
          <p:nvPr/>
        </p:nvSpPr>
        <p:spPr>
          <a:xfrm>
            <a:off x="2289175" y="6070600"/>
            <a:ext cx="7438390" cy="521970"/>
          </a:xfrm>
          <a:prstGeom prst="rect">
            <a:avLst/>
          </a:prstGeom>
          <a:noFill/>
        </p:spPr>
        <p:txBody>
          <a:bodyPr wrap="square" rtlCol="0">
            <a:spAutoFit/>
          </a:bodyPr>
          <a:lstStyle/>
          <a:p>
            <a:r>
              <a:rPr lang="zh-CN" altLang="en-US" sz="2800">
                <a:solidFill>
                  <a:schemeClr val="accent2"/>
                </a:solidFill>
                <a:latin typeface="微软雅黑" panose="020B0503020204020204" charset="-122"/>
                <a:ea typeface="微软雅黑" panose="020B0503020204020204" charset="-122"/>
              </a:rPr>
              <a:t>如果你是秦始皇，此时你会听取谁的意见呢？</a:t>
            </a:r>
            <a:endParaRPr lang="zh-CN" altLang="en-US" sz="2800">
              <a:solidFill>
                <a:schemeClr val="accent2"/>
              </a:solidFill>
              <a:latin typeface="微软雅黑" panose="020B0503020204020204" charset="-122"/>
              <a:ea typeface="微软雅黑" panose="020B0503020204020204" charset="-122"/>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ldLvl="0" animBg="1"/>
      <p:bldP spid="9" grpId="0" bldLvl="0" animBg="1"/>
      <p:bldP spid="10" grpId="0" bldLvl="0" animBg="1"/>
      <p:bldP spid="11" grpId="0" bldLvl="0" animBg="1"/>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矩形 11"/>
          <p:cNvSpPr/>
          <p:nvPr>
            <p:custDataLst>
              <p:tags r:id="rId1"/>
            </p:custDataLst>
          </p:nvPr>
        </p:nvSpPr>
        <p:spPr>
          <a:xfrm>
            <a:off x="572135" y="1561465"/>
            <a:ext cx="11036300" cy="2682240"/>
          </a:xfrm>
          <a:prstGeom prst="rect">
            <a:avLst/>
          </a:prstGeom>
          <a:solidFill>
            <a:schemeClr val="accent2"/>
          </a:solidFill>
          <a:ln w="12700" cap="flat" cmpd="sng" algn="ctr">
            <a:noFill/>
            <a:prstDash val="solid"/>
            <a:miter lim="800000"/>
          </a:ln>
        </p:spPr>
        <p:style>
          <a:lnRef idx="2">
            <a:srgbClr val="1E6BC5">
              <a:shade val="50000"/>
            </a:srgbClr>
          </a:lnRef>
          <a:fillRef idx="1">
            <a:srgbClr val="1E6BC5"/>
          </a:fillRef>
          <a:effectRef idx="0">
            <a:srgbClr val="1E6BC5"/>
          </a:effectRef>
          <a:fontRef idx="minor">
            <a:srgbClr val="FFFFFF"/>
          </a:fontRef>
        </p:style>
        <p:txBody>
          <a:bodyPr rot="0" vert="horz" wrap="square" lIns="91440" tIns="45720" rIns="91440" bIns="45720" numCol="1" spcCol="0" rtlCol="0" fromWordArt="0" anchor="ctr" anchorCtr="0" forceAA="0" compatLnSpc="1">
            <a:noAutofit/>
          </a:bodyPr>
          <a:lstStyle/>
          <a:p>
            <a:pPr algn="ctr"/>
            <a:endParaRPr lang="zh-CN" altLang="en-US"/>
          </a:p>
        </p:txBody>
      </p:sp>
      <p:pic>
        <p:nvPicPr>
          <p:cNvPr id="2" name="图片 1"/>
          <p:cNvPicPr preferRelativeResize="0">
            <a:picLocks noChangeAspect="1"/>
          </p:cNvPicPr>
          <p:nvPr>
            <p:custDataLst>
              <p:tags r:id="rId2"/>
            </p:custDataLst>
          </p:nvPr>
        </p:nvPicPr>
        <p:blipFill>
          <a:blip r:embed="rId3"/>
          <a:srcRect l="32921" t="9065" r="12763" b="30208"/>
          <a:stretch>
            <a:fillRect/>
          </a:stretch>
        </p:blipFill>
        <p:spPr>
          <a:xfrm>
            <a:off x="572135" y="1561465"/>
            <a:ext cx="3575050" cy="2681605"/>
          </a:xfrm>
          <a:prstGeom prst="rect">
            <a:avLst/>
          </a:prstGeom>
          <a:noFill/>
        </p:spPr>
      </p:pic>
      <p:sp>
        <p:nvSpPr>
          <p:cNvPr id="4" name="文本框 3"/>
          <p:cNvSpPr txBox="1"/>
          <p:nvPr>
            <p:custDataLst>
              <p:tags r:id="rId4"/>
            </p:custDataLst>
          </p:nvPr>
        </p:nvSpPr>
        <p:spPr>
          <a:xfrm>
            <a:off x="1160780" y="4662170"/>
            <a:ext cx="10107930" cy="128270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buNone/>
            </a:pPr>
            <a:r>
              <a:rPr lang="zh-CN" altLang="en-US" sz="2000" b="1" spc="0">
                <a:solidFill>
                  <a:schemeClr val="tx1"/>
                </a:solidFill>
                <a:latin typeface="宋体" panose="02010600030101010101" pitchFamily="2" charset="-122"/>
                <a:ea typeface="宋体" panose="02010600030101010101" pitchFamily="2" charset="-122"/>
                <a:cs typeface="宋体" panose="02010600030101010101" pitchFamily="2" charset="-122"/>
              </a:rPr>
              <a:t>材料：</a:t>
            </a:r>
            <a:r>
              <a:rPr lang="zh-CN" altLang="en-US" sz="2000" spc="0">
                <a:solidFill>
                  <a:schemeClr val="tx1"/>
                </a:solidFill>
                <a:latin typeface="宋体" panose="02010600030101010101" pitchFamily="2" charset="-122"/>
                <a:ea typeface="宋体" panose="02010600030101010101" pitchFamily="2" charset="-122"/>
                <a:cs typeface="宋体" panose="02010600030101010101" pitchFamily="2" charset="-122"/>
              </a:rPr>
              <a:t>郡县之制垂二千年而弗能改矣，合古今上下皆安之……秦之所灭都六国耳，非尽灭三代之所封也。则分之为郡，分之为县，俾才可长民者皆居民上……为天下计，则（郡县制）害不如封建之滋也多矣。                        ——王夫之《读通鉴论•秦史》</a:t>
            </a:r>
            <a:endParaRPr lang="zh-CN" altLang="en-US" sz="2000" spc="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custDataLst>
              <p:tags r:id="rId5"/>
            </p:custDataLst>
          </p:nvPr>
        </p:nvSpPr>
        <p:spPr>
          <a:xfrm>
            <a:off x="4971420" y="1842770"/>
            <a:ext cx="5518150" cy="2155952"/>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lvl="0" indent="0" algn="l" fontAlgn="ctr">
              <a:lnSpc>
                <a:spcPct val="130000"/>
              </a:lnSpc>
              <a:spcBef>
                <a:spcPts val="1000"/>
              </a:spcBef>
              <a:spcAft>
                <a:spcPts val="0"/>
              </a:spcAft>
              <a:buSzPct val="100000"/>
              <a:buFont typeface="Wingdings" panose="05000000000000000000" charset="0"/>
              <a:buNone/>
            </a:pPr>
            <a:r>
              <a:rPr lang="zh-CN" altLang="en-US" sz="2400" spc="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天下初定，又复立国，是树兵也，而求其宁息，岂不难哉！                        </a:t>
            </a:r>
            <a:endParaRPr lang="zh-CN" altLang="en-US" sz="2400" spc="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a:p>
            <a:pPr marL="285750" lvl="1" indent="0" algn="r">
              <a:lnSpc>
                <a:spcPct val="130000"/>
              </a:lnSpc>
              <a:spcBef>
                <a:spcPts val="0"/>
              </a:spcBef>
              <a:spcAft>
                <a:spcPts val="1000"/>
              </a:spcAft>
              <a:buSzPct val="100000"/>
              <a:buNone/>
            </a:pPr>
            <a:r>
              <a:rPr lang="en-US" altLang="zh-CN" sz="2400" spc="0">
                <a:solidFill>
                  <a:schemeClr val="bg1"/>
                </a:solidFill>
                <a:latin typeface="宋体" panose="02010600030101010101" pitchFamily="2" charset="-122"/>
                <a:ea typeface="宋体" panose="02010600030101010101" pitchFamily="2" charset="-122"/>
                <a:cs typeface="宋体" panose="02010600030101010101" pitchFamily="2" charset="-122"/>
                <a:sym typeface="+mn-ea"/>
              </a:rPr>
              <a:t>——秦始皇</a:t>
            </a:r>
            <a:endParaRPr lang="en-US" altLang="zh-CN" sz="2400" spc="0">
              <a:solidFill>
                <a:schemeClr val="bg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custDataLst>
              <p:tags r:id="rId6"/>
            </p:custDataLst>
          </p:nvPr>
        </p:nvSpPr>
        <p:spPr>
          <a:xfrm>
            <a:off x="5835650" y="3463925"/>
            <a:ext cx="3451860" cy="624840"/>
          </a:xfrm>
          <a:prstGeom prst="rect">
            <a:avLst/>
          </a:prstGeom>
          <a:noFill/>
        </p:spPr>
        <p:txBody>
          <a:bodyPr wrap="square" lIns="101600" tIns="38100" rIns="63500" bIns="38100" rtlCol="0">
            <a:noAutofit/>
          </a:bodyPr>
          <a:lstStyle/>
          <a:p>
            <a:pPr marL="0" indent="0" algn="l">
              <a:lnSpc>
                <a:spcPct val="100000"/>
              </a:lnSpc>
              <a:spcBef>
                <a:spcPts val="0"/>
              </a:spcBef>
              <a:spcAft>
                <a:spcPts val="0"/>
              </a:spcAft>
              <a:buSzPct val="100000"/>
              <a:buNone/>
            </a:pPr>
            <a:r>
              <a:rPr lang="zh-CN" altLang="en-US" sz="3600" b="1">
                <a:solidFill>
                  <a:srgbClr val="000000">
                    <a:lumMod val="85000"/>
                    <a:lumOff val="15000"/>
                  </a:srgbClr>
                </a:solidFill>
                <a:latin typeface="Arial" panose="020B0604020202020204" pitchFamily="34" charset="0"/>
                <a:ea typeface="微软雅黑" panose="020B0503020204020204" charset="-122"/>
                <a:sym typeface="+mn-ea"/>
              </a:rPr>
              <a:t>行郡县制</a:t>
            </a:r>
            <a:endParaRPr lang="zh-CN" altLang="en-US" sz="3600" b="1">
              <a:solidFill>
                <a:srgbClr val="000000">
                  <a:lumMod val="85000"/>
                  <a:lumOff val="15000"/>
                </a:srgbClr>
              </a:solidFill>
              <a:latin typeface="Arial" panose="020B0604020202020204" pitchFamily="34" charset="0"/>
              <a:ea typeface="微软雅黑" panose="020B0503020204020204" charset="-122"/>
              <a:sym typeface="+mn-ea"/>
            </a:endParaRPr>
          </a:p>
        </p:txBody>
      </p:sp>
      <p:sp>
        <p:nvSpPr>
          <p:cNvPr id="18" name="矩形 17"/>
          <p:cNvSpPr/>
          <p:nvPr>
            <p:custDataLst>
              <p:tags r:id="rId7"/>
            </p:custDataLst>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定统一之制</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8"/>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9"/>
          <a:stretch>
            <a:fillRect/>
          </a:stretch>
        </p:blipFill>
        <p:spPr>
          <a:xfrm>
            <a:off x="745490" y="157480"/>
            <a:ext cx="455295" cy="757555"/>
          </a:xfrm>
          <a:prstGeom prst="rect">
            <a:avLst/>
          </a:prstGeom>
          <a:noFill/>
          <a:ln w="9525">
            <a:noFill/>
          </a:ln>
        </p:spPr>
      </p:pic>
    </p:spTree>
    <p:custDataLst>
      <p:tags r:id="rId10"/>
    </p:custData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定统一之制</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14344" name="图片 12296" descr="05001007"/>
          <p:cNvPicPr>
            <a:picLocks noChangeAspect="1"/>
          </p:cNvPicPr>
          <p:nvPr/>
        </p:nvPicPr>
        <p:blipFill>
          <a:blip r:embed="rId1">
            <a:clrChange>
              <a:clrFrom>
                <a:srgbClr val="FFFFFF"/>
              </a:clrFrom>
              <a:clrTo>
                <a:srgbClr val="FFFFFF">
                  <a:alpha val="0"/>
                </a:srgbClr>
              </a:clrTo>
            </a:clrChange>
          </a:blip>
          <a:stretch>
            <a:fillRect/>
          </a:stretch>
        </p:blipFill>
        <p:spPr>
          <a:xfrm>
            <a:off x="1091565" y="1143000"/>
            <a:ext cx="2657475" cy="2447925"/>
          </a:xfrm>
          <a:prstGeom prst="rect">
            <a:avLst/>
          </a:prstGeom>
          <a:noFill/>
          <a:ln w="9525">
            <a:noFill/>
          </a:ln>
        </p:spPr>
      </p:pic>
      <p:pic>
        <p:nvPicPr>
          <p:cNvPr id="13314" name="Picture 10" descr="3-6 秦统一文字"/>
          <p:cNvPicPr>
            <a:picLocks noChangeAspect="1"/>
          </p:cNvPicPr>
          <p:nvPr/>
        </p:nvPicPr>
        <p:blipFill>
          <a:blip r:embed="rId2"/>
          <a:stretch>
            <a:fillRect/>
          </a:stretch>
        </p:blipFill>
        <p:spPr>
          <a:xfrm>
            <a:off x="6639560" y="1383030"/>
            <a:ext cx="3601720" cy="1815465"/>
          </a:xfrm>
          <a:prstGeom prst="rect">
            <a:avLst/>
          </a:prstGeom>
          <a:noFill/>
          <a:ln w="9525">
            <a:noFill/>
          </a:ln>
        </p:spPr>
      </p:pic>
      <p:pic>
        <p:nvPicPr>
          <p:cNvPr id="3" name="图片 2" descr="量器"/>
          <p:cNvPicPr>
            <a:picLocks noChangeAspect="1"/>
          </p:cNvPicPr>
          <p:nvPr/>
        </p:nvPicPr>
        <p:blipFill>
          <a:blip r:embed="rId3"/>
          <a:stretch>
            <a:fillRect/>
          </a:stretch>
        </p:blipFill>
        <p:spPr>
          <a:xfrm>
            <a:off x="828040" y="4765675"/>
            <a:ext cx="1950720" cy="1266190"/>
          </a:xfrm>
          <a:prstGeom prst="rect">
            <a:avLst/>
          </a:prstGeom>
        </p:spPr>
      </p:pic>
      <p:pic>
        <p:nvPicPr>
          <p:cNvPr id="4" name="图片 3" descr="量器2"/>
          <p:cNvPicPr>
            <a:picLocks noChangeAspect="1"/>
          </p:cNvPicPr>
          <p:nvPr/>
        </p:nvPicPr>
        <p:blipFill>
          <a:blip r:embed="rId4"/>
          <a:stretch>
            <a:fillRect/>
          </a:stretch>
        </p:blipFill>
        <p:spPr>
          <a:xfrm>
            <a:off x="3299460" y="4866005"/>
            <a:ext cx="1160145" cy="1022350"/>
          </a:xfrm>
          <a:prstGeom prst="rect">
            <a:avLst/>
          </a:prstGeom>
        </p:spPr>
      </p:pic>
      <p:pic>
        <p:nvPicPr>
          <p:cNvPr id="16386" name="图片 14344" descr="_24}Y5P5X1W[G[Y{RSF~RYR"/>
          <p:cNvPicPr>
            <a:picLocks noChangeAspect="1"/>
          </p:cNvPicPr>
          <p:nvPr/>
        </p:nvPicPr>
        <p:blipFill>
          <a:blip r:embed="rId5"/>
          <a:srcRect t="2150"/>
          <a:stretch>
            <a:fillRect/>
          </a:stretch>
        </p:blipFill>
        <p:spPr>
          <a:xfrm>
            <a:off x="6639560" y="4366895"/>
            <a:ext cx="3601720" cy="1932940"/>
          </a:xfrm>
          <a:prstGeom prst="rect">
            <a:avLst/>
          </a:prstGeom>
          <a:noFill/>
          <a:ln w="25400" cap="flat" cmpd="sng">
            <a:solidFill>
              <a:schemeClr val="tx1"/>
            </a:solidFill>
            <a:prstDash val="solid"/>
            <a:miter/>
            <a:headEnd type="none" w="med" len="med"/>
            <a:tailEnd type="none" w="med" len="med"/>
          </a:ln>
        </p:spPr>
      </p:pic>
      <p:sp>
        <p:nvSpPr>
          <p:cNvPr id="8" name="文本框 7"/>
          <p:cNvSpPr txBox="1"/>
          <p:nvPr/>
        </p:nvSpPr>
        <p:spPr>
          <a:xfrm>
            <a:off x="10676890" y="1635760"/>
            <a:ext cx="551815" cy="1310640"/>
          </a:xfrm>
          <a:prstGeom prst="rect">
            <a:avLst/>
          </a:prstGeom>
          <a:solidFill>
            <a:schemeClr val="accent2"/>
          </a:solidFill>
        </p:spPr>
        <p:txBody>
          <a:bodyPr vert="eaVert" wrap="none" rtlCol="0">
            <a:spAutoFit/>
          </a:bodyPr>
          <a:lstStyle/>
          <a:p>
            <a:pPr algn="l"/>
            <a:r>
              <a:rPr lang="zh-CN" altLang="en-US" sz="2400">
                <a:solidFill>
                  <a:schemeClr val="bg1"/>
                </a:solidFill>
                <a:sym typeface="+mn-ea"/>
              </a:rPr>
              <a:t>统一文字</a:t>
            </a:r>
            <a:endParaRPr lang="zh-CN" altLang="en-US" sz="2400"/>
          </a:p>
        </p:txBody>
      </p:sp>
      <p:sp>
        <p:nvSpPr>
          <p:cNvPr id="9" name="文本框 8"/>
          <p:cNvSpPr txBox="1"/>
          <p:nvPr/>
        </p:nvSpPr>
        <p:spPr>
          <a:xfrm>
            <a:off x="672465" y="6181090"/>
            <a:ext cx="2251710" cy="368300"/>
          </a:xfrm>
          <a:prstGeom prst="rect">
            <a:avLst/>
          </a:prstGeom>
          <a:noFill/>
        </p:spPr>
        <p:txBody>
          <a:bodyPr wrap="none" rtlCol="0">
            <a:spAutoFit/>
          </a:bodyPr>
          <a:lstStyle/>
          <a:p>
            <a:pPr algn="l"/>
            <a:r>
              <a:rPr lang="zh-CN" altLang="en-US" b="1" dirty="0">
                <a:latin typeface="Arial" panose="020B0604020202020204" pitchFamily="34" charset="0"/>
                <a:ea typeface="宋体" panose="02010600030101010101" pitchFamily="2" charset="-122"/>
                <a:sym typeface="+mn-ea"/>
              </a:rPr>
              <a:t>秦量（量的标准器）</a:t>
            </a:r>
            <a:endParaRPr lang="zh-CN" altLang="en-US"/>
          </a:p>
        </p:txBody>
      </p:sp>
      <p:sp>
        <p:nvSpPr>
          <p:cNvPr id="10" name="文本框 9"/>
          <p:cNvSpPr txBox="1"/>
          <p:nvPr/>
        </p:nvSpPr>
        <p:spPr>
          <a:xfrm>
            <a:off x="2778760" y="6181090"/>
            <a:ext cx="2251710" cy="368300"/>
          </a:xfrm>
          <a:prstGeom prst="rect">
            <a:avLst/>
          </a:prstGeom>
          <a:noFill/>
        </p:spPr>
        <p:txBody>
          <a:bodyPr wrap="none" rtlCol="0">
            <a:spAutoFit/>
          </a:bodyPr>
          <a:lstStyle/>
          <a:p>
            <a:pPr algn="l"/>
            <a:r>
              <a:rPr lang="zh-CN" altLang="en-US" b="1" dirty="0">
                <a:latin typeface="Arial" panose="020B0604020202020204" pitchFamily="34" charset="0"/>
                <a:ea typeface="宋体" panose="02010600030101010101" pitchFamily="2" charset="-122"/>
                <a:sym typeface="+mn-ea"/>
              </a:rPr>
              <a:t>秦权（衡的标准器）</a:t>
            </a:r>
            <a:endParaRPr lang="zh-CN" altLang="en-US"/>
          </a:p>
        </p:txBody>
      </p:sp>
      <p:sp>
        <p:nvSpPr>
          <p:cNvPr id="12" name="文本框 11"/>
          <p:cNvSpPr txBox="1"/>
          <p:nvPr/>
        </p:nvSpPr>
        <p:spPr>
          <a:xfrm>
            <a:off x="10676890" y="4402455"/>
            <a:ext cx="551815" cy="1778635"/>
          </a:xfrm>
          <a:prstGeom prst="rect">
            <a:avLst/>
          </a:prstGeom>
          <a:solidFill>
            <a:schemeClr val="accent2"/>
          </a:solidFill>
        </p:spPr>
        <p:txBody>
          <a:bodyPr vert="eaVert" wrap="square" rtlCol="0">
            <a:spAutoFit/>
          </a:bodyPr>
          <a:lstStyle/>
          <a:p>
            <a:pPr algn="ctr"/>
            <a:r>
              <a:rPr lang="zh-CN" altLang="en-US" sz="2400">
                <a:solidFill>
                  <a:schemeClr val="bg1"/>
                </a:solidFill>
                <a:sym typeface="+mn-ea"/>
              </a:rPr>
              <a:t>统一车轨</a:t>
            </a:r>
            <a:endParaRPr lang="zh-CN" altLang="en-US" sz="2400"/>
          </a:p>
        </p:txBody>
      </p:sp>
      <p:sp>
        <p:nvSpPr>
          <p:cNvPr id="13" name="文本框 12"/>
          <p:cNvSpPr txBox="1"/>
          <p:nvPr/>
        </p:nvSpPr>
        <p:spPr>
          <a:xfrm>
            <a:off x="1381125" y="3689350"/>
            <a:ext cx="1332230" cy="368300"/>
          </a:xfrm>
          <a:prstGeom prst="rect">
            <a:avLst/>
          </a:prstGeom>
          <a:noFill/>
        </p:spPr>
        <p:txBody>
          <a:bodyPr wrap="none" rtlCol="0">
            <a:spAutoFit/>
          </a:bodyPr>
          <a:lstStyle/>
          <a:p>
            <a:r>
              <a:rPr lang="zh-CN" altLang="en-US" b="1"/>
              <a:t>圆形方孔钱</a:t>
            </a:r>
            <a:endParaRPr lang="zh-CN" altLang="en-US" b="1"/>
          </a:p>
        </p:txBody>
      </p:sp>
      <p:sp>
        <p:nvSpPr>
          <p:cNvPr id="14" name="文本框 13"/>
          <p:cNvSpPr txBox="1"/>
          <p:nvPr/>
        </p:nvSpPr>
        <p:spPr>
          <a:xfrm>
            <a:off x="8046085" y="3417570"/>
            <a:ext cx="642620" cy="368300"/>
          </a:xfrm>
          <a:prstGeom prst="rect">
            <a:avLst/>
          </a:prstGeom>
          <a:noFill/>
        </p:spPr>
        <p:txBody>
          <a:bodyPr wrap="none" rtlCol="0">
            <a:spAutoFit/>
          </a:bodyPr>
          <a:lstStyle/>
          <a:p>
            <a:r>
              <a:rPr lang="zh-CN" altLang="en-US" b="1"/>
              <a:t>小篆</a:t>
            </a:r>
            <a:endParaRPr lang="zh-CN" altLang="en-US" b="1"/>
          </a:p>
        </p:txBody>
      </p:sp>
      <p:sp>
        <p:nvSpPr>
          <p:cNvPr id="15" name="文本框 14"/>
          <p:cNvSpPr txBox="1"/>
          <p:nvPr/>
        </p:nvSpPr>
        <p:spPr>
          <a:xfrm>
            <a:off x="7544435" y="6385560"/>
            <a:ext cx="1791970" cy="368300"/>
          </a:xfrm>
          <a:prstGeom prst="rect">
            <a:avLst/>
          </a:prstGeom>
          <a:noFill/>
        </p:spPr>
        <p:txBody>
          <a:bodyPr wrap="none" rtlCol="0">
            <a:spAutoFit/>
          </a:bodyPr>
          <a:lstStyle/>
          <a:p>
            <a:r>
              <a:rPr lang="zh-CN" altLang="en-US" b="1"/>
              <a:t>秦主要交通干线</a:t>
            </a:r>
            <a:endParaRPr lang="zh-CN" altLang="en-US" b="1"/>
          </a:p>
        </p:txBody>
      </p:sp>
      <p:sp>
        <p:nvSpPr>
          <p:cNvPr id="5" name="文本框 4"/>
          <p:cNvSpPr txBox="1"/>
          <p:nvPr/>
        </p:nvSpPr>
        <p:spPr>
          <a:xfrm>
            <a:off x="4982210" y="1635125"/>
            <a:ext cx="551815" cy="1310640"/>
          </a:xfrm>
          <a:prstGeom prst="rect">
            <a:avLst/>
          </a:prstGeom>
          <a:solidFill>
            <a:schemeClr val="accent2"/>
          </a:solidFill>
        </p:spPr>
        <p:txBody>
          <a:bodyPr vert="eaVert" wrap="none" rtlCol="0">
            <a:spAutoFit/>
          </a:bodyPr>
          <a:lstStyle/>
          <a:p>
            <a:pPr algn="l"/>
            <a:r>
              <a:rPr lang="zh-CN" altLang="en-US" sz="2400">
                <a:solidFill>
                  <a:schemeClr val="bg1"/>
                </a:solidFill>
                <a:sym typeface="+mn-ea"/>
              </a:rPr>
              <a:t>统一钱币</a:t>
            </a:r>
            <a:endParaRPr lang="zh-CN" altLang="en-US" sz="2400"/>
          </a:p>
        </p:txBody>
      </p:sp>
      <p:sp>
        <p:nvSpPr>
          <p:cNvPr id="6" name="文本框 5"/>
          <p:cNvSpPr txBox="1"/>
          <p:nvPr/>
        </p:nvSpPr>
        <p:spPr>
          <a:xfrm>
            <a:off x="5111750" y="4366895"/>
            <a:ext cx="551815" cy="1814830"/>
          </a:xfrm>
          <a:prstGeom prst="rect">
            <a:avLst/>
          </a:prstGeom>
          <a:solidFill>
            <a:schemeClr val="accent2"/>
          </a:solidFill>
        </p:spPr>
        <p:txBody>
          <a:bodyPr vert="eaVert" wrap="square" rtlCol="0">
            <a:spAutoFit/>
          </a:bodyPr>
          <a:lstStyle/>
          <a:p>
            <a:pPr algn="ctr"/>
            <a:r>
              <a:rPr lang="zh-CN" altLang="en-US" sz="2400">
                <a:solidFill>
                  <a:schemeClr val="bg1"/>
                </a:solidFill>
                <a:sym typeface="+mn-ea"/>
              </a:rPr>
              <a:t>统一度量衡</a:t>
            </a:r>
            <a:endParaRPr lang="zh-CN" altLang="en-US" sz="2400"/>
          </a:p>
        </p:txBody>
      </p:sp>
      <p:pic>
        <p:nvPicPr>
          <p:cNvPr id="22" name="图片 21" descr="战马图片"/>
          <p:cNvPicPr>
            <a:picLocks noChangeAspect="1"/>
          </p:cNvPicPr>
          <p:nvPr/>
        </p:nvPicPr>
        <p:blipFill>
          <a:blip r:embed="rId6"/>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7"/>
          <a:stretch>
            <a:fillRect/>
          </a:stretch>
        </p:blipFill>
        <p:spPr>
          <a:xfrm>
            <a:off x="745490" y="157480"/>
            <a:ext cx="455295" cy="757555"/>
          </a:xfrm>
          <a:prstGeom prst="rect">
            <a:avLst/>
          </a:prstGeom>
          <a:noFill/>
          <a:ln w="9525">
            <a:noFill/>
          </a:ln>
        </p:spPr>
      </p:pic>
    </p:spTree>
  </p:cSld>
  <p:clrMapOvr>
    <a:masterClrMapping/>
  </p:clrMapOvr>
  <p:transition>
    <p:split orient="vert" dir="in"/>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190875" y="1322705"/>
            <a:ext cx="7436485" cy="18618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3" tIns="45720" rIns="91443"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mn-cs"/>
            </a:endParaRPr>
          </a:p>
        </p:txBody>
      </p:sp>
      <p:sp>
        <p:nvSpPr>
          <p:cNvPr id="5" name="矩形 4"/>
          <p:cNvSpPr/>
          <p:nvPr/>
        </p:nvSpPr>
        <p:spPr>
          <a:xfrm>
            <a:off x="4780359" y="1087626"/>
            <a:ext cx="4686301" cy="436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3" tIns="45720" rIns="91443"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政治</a:t>
            </a:r>
            <a:endParaRPr kumimoji="0" lang="zh-CN" altLang="en-US" sz="2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7" name="TextBox 15"/>
          <p:cNvSpPr txBox="1"/>
          <p:nvPr/>
        </p:nvSpPr>
        <p:spPr>
          <a:xfrm>
            <a:off x="3478530" y="1524635"/>
            <a:ext cx="7289165" cy="1476375"/>
          </a:xfrm>
          <a:prstGeom prst="rect">
            <a:avLst/>
          </a:prstGeom>
          <a:noFill/>
        </p:spPr>
        <p:txBody>
          <a:bodyPr wrap="square" lIns="91443" tIns="45720" rIns="91443" bIns="45720"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中央：最早确立</a:t>
            </a:r>
            <a:r>
              <a:rPr kumimoji="1" lang="zh-CN" altLang="en-US" sz="20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panose="020B0604020202020204"/>
              </a:rPr>
              <a:t>皇帝制度</a:t>
            </a:r>
            <a:r>
              <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。皇帝之下设</a:t>
            </a:r>
            <a:r>
              <a:rPr kumimoji="1" lang="zh-CN" altLang="en-US" sz="20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panose="020B0604020202020204"/>
              </a:rPr>
              <a:t>三公九卿</a:t>
            </a:r>
            <a:r>
              <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，组成中央政府。在地方：在地方彻底废除分封制，设立</a:t>
            </a:r>
            <a:r>
              <a:rPr kumimoji="1" lang="zh-CN" altLang="en-US" sz="20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panose="020B0604020202020204"/>
              </a:rPr>
              <a:t>郡、县</a:t>
            </a:r>
            <a:r>
              <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两级行政机构其主要官员由中央任免考核。</a:t>
            </a:r>
            <a:endPar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endParaRPr>
          </a:p>
        </p:txBody>
      </p:sp>
      <p:sp>
        <p:nvSpPr>
          <p:cNvPr id="8" name="矩形 7"/>
          <p:cNvSpPr/>
          <p:nvPr/>
        </p:nvSpPr>
        <p:spPr>
          <a:xfrm>
            <a:off x="3191510" y="3524885"/>
            <a:ext cx="7435850" cy="12763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3" tIns="45720" rIns="91443"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mn-cs"/>
            </a:endParaRPr>
          </a:p>
        </p:txBody>
      </p:sp>
      <p:sp>
        <p:nvSpPr>
          <p:cNvPr id="9" name="矩形 8"/>
          <p:cNvSpPr/>
          <p:nvPr/>
        </p:nvSpPr>
        <p:spPr>
          <a:xfrm>
            <a:off x="4780359" y="3297663"/>
            <a:ext cx="4686301" cy="436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3" tIns="45720" rIns="91443"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经济、文化</a:t>
            </a:r>
            <a:endParaRPr kumimoji="0" lang="zh-CN" altLang="en-US" sz="1800" b="0" i="0" u="none" strike="noStrike" kern="1200" cap="none" spc="0" normalizeH="0" baseline="0" noProof="0" dirty="0">
              <a:ln>
                <a:noFill/>
              </a:ln>
              <a:solidFill>
                <a:prstClr val="white"/>
              </a:solidFill>
              <a:effectLst/>
              <a:uLnTx/>
              <a:uFillTx/>
              <a:latin typeface="楷体" panose="02010609060101010101" charset="-122"/>
              <a:ea typeface="楷体" panose="02010609060101010101" charset="-122"/>
              <a:cs typeface="+mn-cs"/>
            </a:endParaRPr>
          </a:p>
        </p:txBody>
      </p:sp>
      <p:sp>
        <p:nvSpPr>
          <p:cNvPr id="11" name="矩形 10"/>
          <p:cNvSpPr/>
          <p:nvPr/>
        </p:nvSpPr>
        <p:spPr>
          <a:xfrm>
            <a:off x="3191510" y="5203825"/>
            <a:ext cx="7435850" cy="12922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3" tIns="45720" rIns="91443"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楷体" panose="02010609060101010101" charset="-122"/>
              <a:ea typeface="楷体" panose="02010609060101010101" charset="-122"/>
              <a:cs typeface="+mn-cs"/>
            </a:endParaRPr>
          </a:p>
        </p:txBody>
      </p:sp>
      <p:sp>
        <p:nvSpPr>
          <p:cNvPr id="12" name="矩形 11"/>
          <p:cNvSpPr/>
          <p:nvPr/>
        </p:nvSpPr>
        <p:spPr>
          <a:xfrm>
            <a:off x="4779724" y="4941817"/>
            <a:ext cx="4686301" cy="4367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3" tIns="45720" rIns="91443"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rPr>
              <a:t>社会其他</a:t>
            </a:r>
            <a:endParaRPr kumimoji="0" lang="zh-CN" altLang="en-US" sz="2000" b="0"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3" name="文本框21"/>
          <p:cNvSpPr txBox="1"/>
          <p:nvPr/>
        </p:nvSpPr>
        <p:spPr>
          <a:xfrm>
            <a:off x="3478530" y="5378450"/>
            <a:ext cx="7049135" cy="1014730"/>
          </a:xfrm>
          <a:prstGeom prst="rect">
            <a:avLst/>
          </a:prstGeom>
          <a:noFill/>
        </p:spPr>
        <p:txBody>
          <a:bodyPr wrap="square" lIns="91443" tIns="45720" rIns="91443" bIns="45720"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统一</a:t>
            </a:r>
            <a:r>
              <a:rPr kumimoji="1" lang="zh-CN" altLang="en-US" sz="20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panose="020B0604020202020204"/>
              </a:rPr>
              <a:t>车轨</a:t>
            </a:r>
            <a:r>
              <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，修弛道、直道；颁布法律；颁布</a:t>
            </a:r>
            <a:r>
              <a:rPr kumimoji="1" lang="zh-CN" altLang="en-US" sz="20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panose="020B0604020202020204"/>
              </a:rPr>
              <a:t>法律</a:t>
            </a:r>
            <a:r>
              <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；编制户籍；迁徙六国贵族豪强到关中、巴蜀等地，整顿</a:t>
            </a:r>
            <a:r>
              <a:rPr kumimoji="1" lang="zh-CN" altLang="en-US" sz="20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panose="020B0604020202020204"/>
              </a:rPr>
              <a:t>社会风俗</a:t>
            </a:r>
            <a:r>
              <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等。</a:t>
            </a:r>
            <a:endParaRPr kumimoji="1"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endParaRPr>
          </a:p>
        </p:txBody>
      </p:sp>
      <p:cxnSp>
        <p:nvCxnSpPr>
          <p:cNvPr id="16" name="直接连接符 15"/>
          <p:cNvCxnSpPr/>
          <p:nvPr/>
        </p:nvCxnSpPr>
        <p:spPr>
          <a:xfrm flipH="1">
            <a:off x="2531110" y="1722120"/>
            <a:ext cx="271780" cy="10795"/>
          </a:xfrm>
          <a:prstGeom prst="line">
            <a:avLst/>
          </a:prstGeom>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a:off x="2520315" y="1722120"/>
            <a:ext cx="20955" cy="4129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531110" y="5838190"/>
            <a:ext cx="260985" cy="10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图片 14" descr="秦始皇2"/>
          <p:cNvPicPr>
            <a:picLocks noChangeAspect="1"/>
          </p:cNvPicPr>
          <p:nvPr/>
        </p:nvPicPr>
        <p:blipFill>
          <a:blip r:embed="rId1"/>
          <a:stretch>
            <a:fillRect/>
          </a:stretch>
        </p:blipFill>
        <p:spPr>
          <a:xfrm>
            <a:off x="172720" y="1087755"/>
            <a:ext cx="2477770" cy="4043680"/>
          </a:xfrm>
          <a:prstGeom prst="rect">
            <a:avLst/>
          </a:prstGeom>
        </p:spPr>
      </p:pic>
      <p:sp>
        <p:nvSpPr>
          <p:cNvPr id="20" name="文本框 19"/>
          <p:cNvSpPr txBox="1"/>
          <p:nvPr/>
        </p:nvSpPr>
        <p:spPr>
          <a:xfrm>
            <a:off x="939165" y="5203825"/>
            <a:ext cx="944880" cy="398780"/>
          </a:xfrm>
          <a:prstGeom prst="rect">
            <a:avLst/>
          </a:prstGeom>
          <a:noFill/>
        </p:spPr>
        <p:txBody>
          <a:bodyPr wrap="none" rtlCol="0">
            <a:spAutoFit/>
          </a:bodyPr>
          <a:lstStyle/>
          <a:p>
            <a:r>
              <a:rPr lang="zh-CN" altLang="en-US" sz="2000"/>
              <a:t>秦始皇</a:t>
            </a:r>
            <a:endParaRPr lang="zh-CN" altLang="en-US" sz="2000"/>
          </a:p>
        </p:txBody>
      </p:sp>
      <p:sp>
        <p:nvSpPr>
          <p:cNvPr id="21" name="矩形 20"/>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定统一之制</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sp>
        <p:nvSpPr>
          <p:cNvPr id="3" name="文本框 2"/>
          <p:cNvSpPr txBox="1"/>
          <p:nvPr/>
        </p:nvSpPr>
        <p:spPr>
          <a:xfrm>
            <a:off x="5594985" y="4053205"/>
            <a:ext cx="3230880" cy="398780"/>
          </a:xfrm>
          <a:prstGeom prst="rect">
            <a:avLst/>
          </a:prstGeom>
          <a:noFill/>
        </p:spPr>
        <p:txBody>
          <a:bodyPr wrap="none" rtlCol="0">
            <a:spAutoFit/>
          </a:bodyPr>
          <a:lstStyle/>
          <a:p>
            <a:r>
              <a:rPr kumimoji="1" lang="zh-CN" altLang="en-US" sz="200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统一</a:t>
            </a:r>
            <a:r>
              <a:rPr kumimoji="1" lang="zh-CN" altLang="en-US" sz="2000" noProof="0" dirty="0">
                <a:ln>
                  <a:noFill/>
                </a:ln>
                <a:solidFill>
                  <a:srgbClr val="FF0000"/>
                </a:solidFill>
                <a:effectLst/>
                <a:uLnTx/>
                <a:uFillTx/>
                <a:latin typeface="宋体" panose="02010600030101010101" pitchFamily="2" charset="-122"/>
                <a:ea typeface="宋体" panose="02010600030101010101" pitchFamily="2" charset="-122"/>
                <a:cs typeface="Arial" panose="020B0604020202020204"/>
              </a:rPr>
              <a:t>文字</a:t>
            </a:r>
            <a:r>
              <a:rPr kumimoji="1" lang="zh-CN" altLang="en-US" sz="200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a:t>
            </a:r>
            <a:r>
              <a:rPr kumimoji="1" lang="zh-CN" altLang="en-US" sz="2000" noProof="0" dirty="0">
                <a:ln>
                  <a:noFill/>
                </a:ln>
                <a:solidFill>
                  <a:srgbClr val="FF0000"/>
                </a:solidFill>
                <a:effectLst/>
                <a:uLnTx/>
                <a:uFillTx/>
                <a:latin typeface="宋体" panose="02010600030101010101" pitchFamily="2" charset="-122"/>
                <a:ea typeface="宋体" panose="02010600030101010101" pitchFamily="2" charset="-122"/>
                <a:cs typeface="Arial" panose="020B0604020202020204"/>
              </a:rPr>
              <a:t>货币</a:t>
            </a:r>
            <a:r>
              <a:rPr kumimoji="1" lang="zh-CN" altLang="en-US" sz="200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和</a:t>
            </a:r>
            <a:r>
              <a:rPr kumimoji="1" lang="zh-CN" altLang="en-US" sz="2000" noProof="0" dirty="0">
                <a:ln>
                  <a:noFill/>
                </a:ln>
                <a:solidFill>
                  <a:srgbClr val="FF0000"/>
                </a:solidFill>
                <a:effectLst/>
                <a:uLnTx/>
                <a:uFillTx/>
                <a:latin typeface="宋体" panose="02010600030101010101" pitchFamily="2" charset="-122"/>
                <a:ea typeface="宋体" panose="02010600030101010101" pitchFamily="2" charset="-122"/>
                <a:cs typeface="Arial" panose="020B0604020202020204"/>
              </a:rPr>
              <a:t>度量衡</a:t>
            </a:r>
            <a:r>
              <a:rPr kumimoji="1" lang="zh-CN" altLang="en-US" sz="200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a:t>
            </a:r>
            <a:endParaRPr kumimoji="1" lang="zh-CN" altLang="en-US" sz="2000" noProof="0" dirty="0">
              <a:ln>
                <a:noFill/>
              </a:ln>
              <a:solidFill>
                <a:prstClr val="black"/>
              </a:solidFill>
              <a:effectLst/>
              <a:uLnTx/>
              <a:uFillTx/>
              <a:latin typeface="宋体" panose="02010600030101010101" pitchFamily="2" charset="-122"/>
              <a:ea typeface="宋体" panose="02010600030101010101" pitchFamily="2" charset="-122"/>
              <a:cs typeface="Arial" panose="020B0604020202020204"/>
            </a:endParaRPr>
          </a:p>
        </p:txBody>
      </p:sp>
      <p:pic>
        <p:nvPicPr>
          <p:cNvPr id="22" name="图片 21" descr="战马图片"/>
          <p:cNvPicPr>
            <a:picLocks noChangeAspect="1"/>
          </p:cNvPicPr>
          <p:nvPr/>
        </p:nvPicPr>
        <p:blipFill>
          <a:blip r:embed="rId2"/>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3"/>
          <a:stretch>
            <a:fillRect/>
          </a:stretch>
        </p:blipFill>
        <p:spPr>
          <a:xfrm>
            <a:off x="745490" y="157480"/>
            <a:ext cx="455295" cy="757555"/>
          </a:xfrm>
          <a:prstGeom prst="rect">
            <a:avLst/>
          </a:prstGeom>
          <a:noFill/>
          <a:ln w="9525">
            <a:noFill/>
          </a:ln>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等腰三角形 8"/>
          <p:cNvSpPr/>
          <p:nvPr>
            <p:custDataLst>
              <p:tags r:id="rId1"/>
            </p:custDataLst>
          </p:nvPr>
        </p:nvSpPr>
        <p:spPr>
          <a:xfrm rot="5400000">
            <a:off x="346998" y="1154706"/>
            <a:ext cx="102484" cy="88348"/>
          </a:xfrm>
          <a:prstGeom prst="triangle">
            <a:avLst/>
          </a:prstGeom>
          <a:solidFill>
            <a:sysClr val="window" lastClr="FFFFFF"/>
          </a:solidFill>
          <a:ln>
            <a:noFill/>
          </a:ln>
        </p:spPr>
        <p:style>
          <a:lnRef idx="2">
            <a:srgbClr val="1497FC">
              <a:shade val="50000"/>
            </a:srgbClr>
          </a:lnRef>
          <a:fillRef idx="1">
            <a:srgbClr val="1497FC"/>
          </a:fillRef>
          <a:effectRef idx="0">
            <a:srgbClr val="1497FC"/>
          </a:effectRef>
          <a:fontRef idx="minor">
            <a:sysClr val="window" lastClr="FFFFFF"/>
          </a:fontRef>
        </p:style>
        <p:txBody>
          <a:bodyPr rtlCol="0" anchor="ctr"/>
          <a:lstStyle/>
          <a:p>
            <a:pPr algn="ctr"/>
            <a:endParaRPr lang="zh-CN" altLang="en-US"/>
          </a:p>
        </p:txBody>
      </p:sp>
      <p:sp>
        <p:nvSpPr>
          <p:cNvPr id="36" name="文本框 35"/>
          <p:cNvSpPr txBox="1"/>
          <p:nvPr>
            <p:custDataLst>
              <p:tags r:id="rId2"/>
            </p:custDataLst>
          </p:nvPr>
        </p:nvSpPr>
        <p:spPr>
          <a:xfrm>
            <a:off x="1244600" y="3724275"/>
            <a:ext cx="613410" cy="2303145"/>
          </a:xfrm>
          <a:prstGeom prst="rect">
            <a:avLst/>
          </a:prstGeom>
          <a:noFill/>
        </p:spPr>
        <p:txBody>
          <a:bodyPr vert="eaVert" wrap="square" rtlCol="0">
            <a:spAutoFit/>
          </a:bodyPr>
          <a:lstStyle/>
          <a:p>
            <a:pPr marL="0" indent="0" algn="r">
              <a:lnSpc>
                <a:spcPct val="100000"/>
              </a:lnSpc>
              <a:spcBef>
                <a:spcPts val="0"/>
              </a:spcBef>
              <a:spcAft>
                <a:spcPts val="0"/>
              </a:spcAft>
              <a:buSzPct val="100000"/>
              <a:buNone/>
            </a:pPr>
            <a:r>
              <a:rPr lang="zh-CN" altLang="en-US" sz="2800" b="1" spc="300">
                <a:solidFill>
                  <a:srgbClr val="1C1E22">
                    <a:lumMod val="90000"/>
                    <a:lumOff val="10000"/>
                  </a:srgbClr>
                </a:solidFill>
                <a:latin typeface="Arial" panose="020B0604020202020204" pitchFamily="34" charset="0"/>
                <a:ea typeface="微软雅黑" panose="020B0503020204020204" charset="-122"/>
                <a:cs typeface="Arial" panose="020B0604020202020204" pitchFamily="34" charset="0"/>
              </a:rPr>
              <a:t>秦朝疆域图</a:t>
            </a:r>
            <a:endParaRPr lang="zh-CN" altLang="en-US" sz="2800" b="1" spc="300">
              <a:solidFill>
                <a:srgbClr val="1C1E22">
                  <a:lumMod val="90000"/>
                  <a:lumOff val="10000"/>
                </a:srgbClr>
              </a:solidFill>
              <a:latin typeface="Arial" panose="020B0604020202020204" pitchFamily="34" charset="0"/>
              <a:ea typeface="微软雅黑" panose="020B0503020204020204" charset="-122"/>
              <a:cs typeface="Arial" panose="020B0604020202020204" pitchFamily="34" charset="0"/>
            </a:endParaRPr>
          </a:p>
        </p:txBody>
      </p:sp>
      <p:sp>
        <p:nvSpPr>
          <p:cNvPr id="39" name="矩形 38"/>
          <p:cNvSpPr/>
          <p:nvPr>
            <p:custDataLst>
              <p:tags r:id="rId3"/>
            </p:custDataLst>
          </p:nvPr>
        </p:nvSpPr>
        <p:spPr>
          <a:xfrm>
            <a:off x="11388920" y="5408004"/>
            <a:ext cx="36000" cy="304456"/>
          </a:xfrm>
          <a:prstGeom prst="rect">
            <a:avLst/>
          </a:prstGeom>
          <a:noFill/>
          <a:ln>
            <a:solidFill>
              <a:schemeClr val="accent2"/>
            </a:solidFill>
          </a:ln>
          <a:extLst>
            <a:ext uri="{909E8E84-426E-40DD-AFC4-6F175D3DCCD1}">
              <a14:hiddenFill xmlns:a14="http://schemas.microsoft.com/office/drawing/2010/main">
                <a:solidFill>
                  <a:sysClr val="window" lastClr="FFFFFF">
                    <a:lumMod val="85000"/>
                  </a:sysClr>
                </a:solidFill>
              </a14:hiddenFill>
            </a:ext>
          </a:extLst>
        </p:spPr>
        <p:style>
          <a:lnRef idx="2">
            <a:srgbClr val="1497FC">
              <a:shade val="50000"/>
            </a:srgbClr>
          </a:lnRef>
          <a:fillRef idx="1">
            <a:srgbClr val="1497FC"/>
          </a:fillRef>
          <a:effectRef idx="0">
            <a:srgbClr val="1497FC"/>
          </a:effectRef>
          <a:fontRef idx="minor">
            <a:sysClr val="window" lastClr="FFFFFF"/>
          </a:fontRef>
        </p:style>
        <p:txBody>
          <a:bodyPr rtlCol="0" anchor="ctr"/>
          <a:lstStyle/>
          <a:p>
            <a:pPr algn="ctr"/>
            <a:endParaRPr lang="zh-CN" altLang="en-US"/>
          </a:p>
        </p:txBody>
      </p:sp>
      <p:sp>
        <p:nvSpPr>
          <p:cNvPr id="40" name="矩形 39"/>
          <p:cNvSpPr/>
          <p:nvPr>
            <p:custDataLst>
              <p:tags r:id="rId4"/>
            </p:custDataLst>
          </p:nvPr>
        </p:nvSpPr>
        <p:spPr>
          <a:xfrm>
            <a:off x="11388920" y="1553210"/>
            <a:ext cx="36000" cy="304456"/>
          </a:xfrm>
          <a:prstGeom prst="rect">
            <a:avLst/>
          </a:prstGeom>
          <a:noFill/>
          <a:ln>
            <a:solidFill>
              <a:schemeClr val="accent2"/>
            </a:solidFill>
          </a:ln>
          <a:extLst>
            <a:ext uri="{909E8E84-426E-40DD-AFC4-6F175D3DCCD1}">
              <a14:hiddenFill xmlns:a14="http://schemas.microsoft.com/office/drawing/2010/main">
                <a:solidFill>
                  <a:sysClr val="window" lastClr="FFFFFF">
                    <a:lumMod val="85000"/>
                  </a:sysClr>
                </a:solidFill>
              </a14:hiddenFill>
            </a:ext>
          </a:extLst>
        </p:spPr>
        <p:style>
          <a:lnRef idx="2">
            <a:srgbClr val="1497FC">
              <a:shade val="50000"/>
            </a:srgbClr>
          </a:lnRef>
          <a:fillRef idx="1">
            <a:srgbClr val="1497FC"/>
          </a:fillRef>
          <a:effectRef idx="0">
            <a:srgbClr val="1497FC"/>
          </a:effectRef>
          <a:fontRef idx="minor">
            <a:sysClr val="window" lastClr="FFFFFF"/>
          </a:fontRef>
        </p:style>
        <p:txBody>
          <a:bodyPr rtlCol="0" anchor="ctr"/>
          <a:lstStyle/>
          <a:p>
            <a:pPr algn="ctr"/>
            <a:endParaRPr lang="zh-CN" altLang="en-US"/>
          </a:p>
        </p:txBody>
      </p:sp>
      <p:sp>
        <p:nvSpPr>
          <p:cNvPr id="45" name="矩形 44"/>
          <p:cNvSpPr/>
          <p:nvPr>
            <p:custDataLst>
              <p:tags r:id="rId5"/>
            </p:custDataLst>
          </p:nvPr>
        </p:nvSpPr>
        <p:spPr>
          <a:xfrm>
            <a:off x="380145" y="3276772"/>
            <a:ext cx="36000" cy="304456"/>
          </a:xfrm>
          <a:prstGeom prst="rect">
            <a:avLst/>
          </a:prstGeom>
          <a:noFill/>
          <a:ln>
            <a:solidFill>
              <a:schemeClr val="accent2"/>
            </a:solidFill>
          </a:ln>
          <a:extLst>
            <a:ext uri="{909E8E84-426E-40DD-AFC4-6F175D3DCCD1}">
              <a14:hiddenFill xmlns:a14="http://schemas.microsoft.com/office/drawing/2010/main">
                <a:solidFill>
                  <a:sysClr val="window" lastClr="FFFFFF">
                    <a:lumMod val="95000"/>
                  </a:sysClr>
                </a:solidFill>
              </a14:hiddenFill>
            </a:ext>
          </a:extLst>
        </p:spPr>
        <p:style>
          <a:lnRef idx="2">
            <a:srgbClr val="1497FC">
              <a:shade val="50000"/>
            </a:srgbClr>
          </a:lnRef>
          <a:fillRef idx="1">
            <a:srgbClr val="1497FC"/>
          </a:fillRef>
          <a:effectRef idx="0">
            <a:srgbClr val="1497FC"/>
          </a:effectRef>
          <a:fontRef idx="minor">
            <a:sysClr val="window" lastClr="FFFFFF"/>
          </a:fontRef>
        </p:style>
        <p:txBody>
          <a:bodyPr rtlCol="0" anchor="ctr"/>
          <a:lstStyle/>
          <a:p>
            <a:pPr algn="ctr"/>
            <a:endParaRPr lang="zh-CN" altLang="en-US"/>
          </a:p>
        </p:txBody>
      </p:sp>
      <p:pic>
        <p:nvPicPr>
          <p:cNvPr id="35" name="图片 34"/>
          <p:cNvPicPr>
            <a:picLocks noChangeAspect="1"/>
          </p:cNvPicPr>
          <p:nvPr>
            <p:custDataLst>
              <p:tags r:id="rId6"/>
            </p:custDataLst>
          </p:nvPr>
        </p:nvPicPr>
        <p:blipFill rotWithShape="1">
          <a:blip r:embed="rId7"/>
          <a:srcRect l="3470" t="2289" r="3967" b="7903"/>
          <a:stretch>
            <a:fillRect/>
          </a:stretch>
        </p:blipFill>
        <p:spPr>
          <a:xfrm>
            <a:off x="2020570" y="1553210"/>
            <a:ext cx="4566920" cy="454406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6" name="文本框 15"/>
          <p:cNvSpPr txBox="1"/>
          <p:nvPr>
            <p:custDataLst>
              <p:tags r:id="rId8"/>
            </p:custDataLst>
          </p:nvPr>
        </p:nvSpPr>
        <p:spPr>
          <a:xfrm>
            <a:off x="7395210" y="2783205"/>
            <a:ext cx="3796665" cy="2084070"/>
          </a:xfrm>
          <a:prstGeom prst="rect">
            <a:avLst/>
          </a:prstGeom>
          <a:noFill/>
        </p:spPr>
        <p:txBody>
          <a:bodyPr vert="horz" wrap="square" rtlCol="0">
            <a:noAutofit/>
          </a:bodyPr>
          <a:lstStyle/>
          <a:p>
            <a:pPr lvl="0" indent="0" algn="l" fontAlgn="ctr">
              <a:lnSpc>
                <a:spcPct val="100000"/>
              </a:lnSpc>
              <a:spcBef>
                <a:spcPts val="1000"/>
              </a:spcBef>
              <a:spcAft>
                <a:spcPts val="0"/>
              </a:spcAft>
              <a:buSzPct val="100000"/>
              <a:buFont typeface="Wingdings" panose="05000000000000000000" charset="0"/>
              <a:buNone/>
            </a:pPr>
            <a:r>
              <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rPr>
              <a:t>材料：</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东至海暨朝鲜，西至临兆、羌中，南至北向户，北据河为塞，并阴山至辽东。</a:t>
            </a:r>
            <a:endPar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endParaRPr>
          </a:p>
          <a:p>
            <a:pPr lvl="0" indent="0" algn="l" fontAlgn="ctr">
              <a:lnSpc>
                <a:spcPct val="100000"/>
              </a:lnSpc>
              <a:spcBef>
                <a:spcPts val="1000"/>
              </a:spcBef>
              <a:spcAft>
                <a:spcPts val="0"/>
              </a:spcAft>
              <a:buSzPct val="100000"/>
              <a:buFont typeface="Wingdings" panose="05000000000000000000" charset="0"/>
              <a:buNone/>
            </a:pP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——《史记</a:t>
            </a:r>
            <a:r>
              <a:rPr lang="en-US" altLang="zh-CN" sz="2400" noProof="0" dirty="0">
                <a:ln>
                  <a:noFill/>
                </a:ln>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秦始皇本纪》</a:t>
            </a:r>
            <a:endParaRPr lang="en-US" altLang="zh-CN" sz="24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cxnSp>
        <p:nvCxnSpPr>
          <p:cNvPr id="5" name="直接连接符 4"/>
          <p:cNvCxnSpPr/>
          <p:nvPr>
            <p:custDataLst>
              <p:tags r:id="rId9"/>
            </p:custDataLst>
          </p:nvPr>
        </p:nvCxnSpPr>
        <p:spPr>
          <a:xfrm>
            <a:off x="7561578" y="2251710"/>
            <a:ext cx="1239525" cy="0"/>
          </a:xfrm>
          <a:prstGeom prst="line">
            <a:avLst/>
          </a:prstGeom>
          <a:ln w="12700">
            <a:solidFill>
              <a:schemeClr val="accent2"/>
            </a:solidFill>
          </a:ln>
        </p:spPr>
        <p:style>
          <a:lnRef idx="1">
            <a:srgbClr val="1497FC"/>
          </a:lnRef>
          <a:fillRef idx="0">
            <a:srgbClr val="1497FC"/>
          </a:fillRef>
          <a:effectRef idx="0">
            <a:srgbClr val="1497FC"/>
          </a:effectRef>
          <a:fontRef idx="minor">
            <a:srgbClr val="1C1E22"/>
          </a:fontRef>
        </p:style>
      </p:cxnSp>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成统一之势</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0"/>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11"/>
          <a:stretch>
            <a:fillRect/>
          </a:stretch>
        </p:blipFill>
        <p:spPr>
          <a:xfrm>
            <a:off x="745490" y="157480"/>
            <a:ext cx="455295" cy="757555"/>
          </a:xfrm>
          <a:prstGeom prst="rect">
            <a:avLst/>
          </a:prstGeom>
          <a:noFill/>
          <a:ln w="9525">
            <a:noFill/>
          </a:ln>
        </p:spPr>
      </p:pic>
      <p:sp>
        <p:nvSpPr>
          <p:cNvPr id="3" name="文本框 2"/>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时空观念</a:t>
            </a:r>
            <a:endParaRPr lang="zh-CN" altLang="en-US" b="1">
              <a:solidFill>
                <a:schemeClr val="accent2"/>
              </a:solidFill>
              <a:latin typeface="宋体" panose="02010600030101010101" pitchFamily="2" charset="-122"/>
              <a:ea typeface="宋体" panose="02010600030101010101" pitchFamily="2" charset="-122"/>
            </a:endParaRPr>
          </a:p>
        </p:txBody>
      </p:sp>
      <p:sp>
        <p:nvSpPr>
          <p:cNvPr id="4" name="文本框 3"/>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史料实证</a:t>
            </a:r>
            <a:endParaRPr lang="zh-CN" altLang="en-US" b="1">
              <a:solidFill>
                <a:schemeClr val="accent2"/>
              </a:solidFill>
              <a:latin typeface="宋体" panose="02010600030101010101" pitchFamily="2" charset="-122"/>
              <a:ea typeface="宋体" panose="02010600030101010101" pitchFamily="2" charset="-122"/>
            </a:endParaRPr>
          </a:p>
        </p:txBody>
      </p:sp>
    </p:spTree>
    <p:custDataLst>
      <p:tags r:id="rId12"/>
    </p:custDataLst>
  </p:cSld>
  <p:clrMapOvr>
    <a:masterClrMapping/>
  </p:clrMapOvr>
  <p:transition>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custDataLst>
              <p:tags r:id="rId1"/>
            </p:custDataLst>
          </p:nvPr>
        </p:nvSpPr>
        <p:spPr>
          <a:xfrm>
            <a:off x="6396388" y="1777131"/>
            <a:ext cx="5336460" cy="4804262"/>
          </a:xfrm>
          <a:prstGeom prst="rect">
            <a:avLst/>
          </a:prstGeom>
        </p:spPr>
        <p:txBody>
          <a:bodyPr lIns="91440" tIns="45720" rIns="91440" bIns="45720" anchor="ctr">
            <a:norm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marL="0" marR="0" lvl="0" indent="0" algn="l" defTabSz="914400" rtl="0" fontAlgn="base">
              <a:lnSpc>
                <a:spcPct val="130000"/>
              </a:lnSpc>
              <a:spcBef>
                <a:spcPct val="0"/>
              </a:spcBef>
              <a:spcAft>
                <a:spcPct val="0"/>
              </a:spcAft>
              <a:buClrTx/>
              <a:buSzTx/>
              <a:buFont typeface="Arial" panose="020B0604020202020204" pitchFamily="34" charset="0"/>
              <a:buNone/>
              <a:defRPr/>
            </a:pPr>
            <a:r>
              <a:rPr lang="zh-CN" altLang="zh-CN" sz="2200" b="1"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材料：</a:t>
            </a: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全国大一统的局面能够为</a:t>
            </a:r>
            <a:r>
              <a:rPr lang="zh-CN" altLang="zh-CN" sz="2200" b="1" noProof="0" dirty="0">
                <a:ln>
                  <a:noFill/>
                </a:ln>
                <a:solidFill>
                  <a:schemeClr val="accent2"/>
                </a:solidFill>
                <a:effectLst/>
                <a:uLnTx/>
                <a:uFillTx/>
                <a:latin typeface="宋体" panose="02010600030101010101" pitchFamily="2" charset="-122"/>
                <a:ea typeface="宋体" panose="02010600030101010101" pitchFamily="2" charset="-122"/>
                <a:cs typeface="宋体" panose="02010600030101010101" pitchFamily="2" charset="-122"/>
                <a:sym typeface="+mn-ea"/>
              </a:rPr>
              <a:t>经济发展</a:t>
            </a: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提供有利的</a:t>
            </a:r>
            <a:r>
              <a:rPr lang="zh-CN" altLang="zh-CN" sz="2200" b="1" noProof="0" dirty="0">
                <a:ln>
                  <a:noFill/>
                </a:ln>
                <a:solidFill>
                  <a:schemeClr val="accent2"/>
                </a:solidFill>
                <a:effectLst/>
                <a:uLnTx/>
                <a:uFillTx/>
                <a:latin typeface="宋体" panose="02010600030101010101" pitchFamily="2" charset="-122"/>
                <a:ea typeface="宋体" panose="02010600030101010101" pitchFamily="2" charset="-122"/>
                <a:cs typeface="宋体" panose="02010600030101010101" pitchFamily="2" charset="-122"/>
                <a:sym typeface="+mn-ea"/>
              </a:rPr>
              <a:t>政治环境</a:t>
            </a: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，即可以避免一些纷争和割据，可以减少某些统治阶级内部的有害战争。……统一集权的政治环境还有利于全国范围内的</a:t>
            </a:r>
            <a:r>
              <a:rPr lang="zh-CN" altLang="zh-CN" sz="2200" b="1" noProof="0" dirty="0">
                <a:ln>
                  <a:noFill/>
                </a:ln>
                <a:solidFill>
                  <a:schemeClr val="accent2"/>
                </a:solidFill>
                <a:effectLst/>
                <a:uLnTx/>
                <a:uFillTx/>
                <a:latin typeface="宋体" panose="02010600030101010101" pitchFamily="2" charset="-122"/>
                <a:ea typeface="宋体" panose="02010600030101010101" pitchFamily="2" charset="-122"/>
                <a:cs typeface="宋体" panose="02010600030101010101" pitchFamily="2" charset="-122"/>
                <a:sym typeface="+mn-ea"/>
              </a:rPr>
              <a:t>经济交流</a:t>
            </a: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和</a:t>
            </a:r>
            <a:r>
              <a:rPr lang="zh-CN" altLang="zh-CN" sz="2200" b="1" noProof="0" dirty="0">
                <a:ln>
                  <a:noFill/>
                </a:ln>
                <a:solidFill>
                  <a:schemeClr val="accent2"/>
                </a:solidFill>
                <a:effectLst/>
                <a:uLnTx/>
                <a:uFillTx/>
                <a:latin typeface="宋体" panose="02010600030101010101" pitchFamily="2" charset="-122"/>
                <a:ea typeface="宋体" panose="02010600030101010101" pitchFamily="2" charset="-122"/>
                <a:cs typeface="宋体" panose="02010600030101010101" pitchFamily="2" charset="-122"/>
                <a:sym typeface="+mn-ea"/>
              </a:rPr>
              <a:t>商品流通</a:t>
            </a: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。……全国大一统的政治形势还有利于在非常广泛的范围内</a:t>
            </a:r>
            <a:r>
              <a:rPr lang="zh-CN" altLang="zh-CN" sz="2200" b="1" noProof="0" dirty="0">
                <a:ln>
                  <a:noFill/>
                </a:ln>
                <a:solidFill>
                  <a:schemeClr val="accent2"/>
                </a:solidFill>
                <a:effectLst/>
                <a:uLnTx/>
                <a:uFillTx/>
                <a:latin typeface="宋体" panose="02010600030101010101" pitchFamily="2" charset="-122"/>
                <a:ea typeface="宋体" panose="02010600030101010101" pitchFamily="2" charset="-122"/>
                <a:cs typeface="宋体" panose="02010600030101010101" pitchFamily="2" charset="-122"/>
                <a:sym typeface="+mn-ea"/>
              </a:rPr>
              <a:t>交流</a:t>
            </a: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劳动人民的</a:t>
            </a:r>
            <a:r>
              <a:rPr lang="zh-CN" altLang="zh-CN" sz="2200" b="1" noProof="0" dirty="0">
                <a:ln>
                  <a:noFill/>
                </a:ln>
                <a:solidFill>
                  <a:schemeClr val="accent2"/>
                </a:solidFill>
                <a:effectLst/>
                <a:uLnTx/>
                <a:uFillTx/>
                <a:latin typeface="宋体" panose="02010600030101010101" pitchFamily="2" charset="-122"/>
                <a:ea typeface="宋体" panose="02010600030101010101" pitchFamily="2" charset="-122"/>
                <a:cs typeface="宋体" panose="02010600030101010101" pitchFamily="2" charset="-122"/>
                <a:sym typeface="+mn-ea"/>
              </a:rPr>
              <a:t>生产经验</a:t>
            </a: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endParaRPr kumimoji="0" lang="zh-CN" altLang="zh-CN" sz="2200"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fontAlgn="base">
              <a:lnSpc>
                <a:spcPct val="130000"/>
              </a:lnSpc>
              <a:spcBef>
                <a:spcPct val="0"/>
              </a:spcBef>
              <a:spcAft>
                <a:spcPct val="0"/>
              </a:spcAft>
              <a:buClrTx/>
              <a:buSzTx/>
              <a:buFont typeface="Arial" panose="020B0604020202020204" pitchFamily="34" charset="0"/>
              <a:buNone/>
              <a:defRPr/>
            </a:pP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   ——胡如雷《中国封建社会形态研究</a:t>
            </a:r>
            <a:r>
              <a:rPr lang="en-US"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200" spc="15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endParaRPr>
          </a:p>
        </p:txBody>
      </p:sp>
      <p:sp>
        <p:nvSpPr>
          <p:cNvPr id="7" name="矩形 6"/>
          <p:cNvSpPr/>
          <p:nvPr>
            <p:custDataLst>
              <p:tags r:id="rId2"/>
            </p:custDataLst>
          </p:nvPr>
        </p:nvSpPr>
        <p:spPr>
          <a:xfrm>
            <a:off x="600710" y="1960245"/>
            <a:ext cx="5336540" cy="4438650"/>
          </a:xfrm>
          <a:prstGeom prst="rect">
            <a:avLst/>
          </a:prstGeom>
        </p:spPr>
        <p:txBody>
          <a:bodyPr lIns="91440" tIns="45720" rIns="91440" bIns="45720" anchor="ctr">
            <a:norm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marL="0" indent="0" fontAlgn="base">
              <a:lnSpc>
                <a:spcPct val="130000"/>
              </a:lnSpc>
              <a:spcBef>
                <a:spcPct val="0"/>
              </a:spcBef>
              <a:buNone/>
            </a:pPr>
            <a:r>
              <a:rPr lang="zh-CN" altLang="zh-CN" sz="2200" b="1"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材料：</a:t>
            </a: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在中国长达数千年的历史中，曾有过三次从根本上改变了中国政治和社会结构的大革命。第一次发生在公元前221年，它</a:t>
            </a:r>
            <a:r>
              <a:rPr lang="zh-CN" altLang="zh-CN" sz="2200" b="1" noProof="0" dirty="0">
                <a:ln>
                  <a:noFill/>
                </a:ln>
                <a:solidFill>
                  <a:schemeClr val="accent2"/>
                </a:solidFill>
                <a:effectLst/>
                <a:uLnTx/>
                <a:uFillTx/>
                <a:latin typeface="宋体" panose="02010600030101010101" pitchFamily="2" charset="-122"/>
                <a:ea typeface="宋体" panose="02010600030101010101" pitchFamily="2" charset="-122"/>
                <a:cs typeface="宋体" panose="02010600030101010101" pitchFamily="2" charset="-122"/>
                <a:sym typeface="+mn-ea"/>
              </a:rPr>
              <a:t>结束了封建领主制</a:t>
            </a: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，创立了中央集权制的帝国；第二次发生在1911年，它结束了帝国，建立了民国；第三次则发生在1949年，建立了共产党领导的政权。</a:t>
            </a:r>
            <a:endPar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0" indent="0" fontAlgn="base">
              <a:lnSpc>
                <a:spcPct val="130000"/>
              </a:lnSpc>
              <a:spcBef>
                <a:spcPct val="0"/>
              </a:spcBef>
              <a:buNone/>
            </a:pPr>
            <a:endParaRPr lang="zh-CN" altLang="zh-CN" sz="2200" strike="noStrike"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indent="0" algn="r" fontAlgn="base">
              <a:lnSpc>
                <a:spcPct val="130000"/>
              </a:lnSpc>
              <a:spcBef>
                <a:spcPct val="0"/>
              </a:spcBef>
              <a:buNone/>
            </a:pPr>
            <a:r>
              <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sym typeface="+mn-ea"/>
              </a:rPr>
              <a:t>——斯塔夫里阿诺斯《全球通史》</a:t>
            </a:r>
            <a:endParaRPr lang="zh-CN" altLang="zh-CN" sz="2200" noProof="0" dirty="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cxnSp>
        <p:nvCxnSpPr>
          <p:cNvPr id="2" name="直接连接符 1"/>
          <p:cNvCxnSpPr/>
          <p:nvPr>
            <p:custDataLst>
              <p:tags r:id="rId3"/>
            </p:custDataLst>
          </p:nvPr>
        </p:nvCxnSpPr>
        <p:spPr>
          <a:xfrm>
            <a:off x="6096000" y="2462229"/>
            <a:ext cx="0" cy="3359888"/>
          </a:xfrm>
          <a:prstGeom prst="line">
            <a:avLst/>
          </a:prstGeom>
          <a:ln>
            <a:solidFill>
              <a:schemeClr val="accent2"/>
            </a:solidFill>
            <a:prstDash val="lgDash"/>
          </a:ln>
        </p:spPr>
        <p:style>
          <a:lnRef idx="1">
            <a:srgbClr val="5B9BD5"/>
          </a:lnRef>
          <a:fillRef idx="0">
            <a:srgbClr val="5B9BD5"/>
          </a:fillRef>
          <a:effectRef idx="0">
            <a:srgbClr val="5B9BD5"/>
          </a:effectRef>
          <a:fontRef idx="minor">
            <a:sysClr val="windowText" lastClr="000000"/>
          </a:fontRef>
        </p:style>
      </p:cxn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4"/>
          <a:stretch>
            <a:fillRect/>
          </a:stretch>
        </p:blipFill>
        <p:spPr>
          <a:xfrm>
            <a:off x="10480675" y="5805170"/>
            <a:ext cx="1776095" cy="1052830"/>
          </a:xfrm>
          <a:prstGeom prst="rect">
            <a:avLst/>
          </a:prstGeom>
        </p:spPr>
      </p:pic>
      <p:sp>
        <p:nvSpPr>
          <p:cNvPr id="6" name="矩形 5"/>
          <p:cNvSpPr/>
          <p:nvPr/>
        </p:nvSpPr>
        <p:spPr>
          <a:xfrm>
            <a:off x="1329055" y="39306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评统一之功</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nvSpPr>
        <p:spPr>
          <a:xfrm>
            <a:off x="1430020" y="1146810"/>
            <a:ext cx="9233535" cy="645160"/>
          </a:xfrm>
          <a:prstGeom prst="rect">
            <a:avLst/>
          </a:prstGeom>
          <a:noFill/>
        </p:spPr>
        <p:txBody>
          <a:bodyPr wrap="square" rtlCol="0">
            <a:spAutoFit/>
          </a:bodyPr>
          <a:lstStyle/>
          <a:p>
            <a:r>
              <a:rPr lang="zh-CN" altLang="en-US" sz="2800" b="1">
                <a:solidFill>
                  <a:schemeClr val="accent2"/>
                </a:solidFill>
                <a:latin typeface="微软雅黑" panose="020B0503020204020204" charset="-122"/>
                <a:ea typeface="微软雅黑" panose="020B0503020204020204" charset="-122"/>
              </a:rPr>
              <a:t>秦</a:t>
            </a:r>
            <a:r>
              <a:rPr lang="zh-CN" altLang="en-US" sz="3600" b="1">
                <a:solidFill>
                  <a:schemeClr val="accent2"/>
                </a:solidFill>
                <a:latin typeface="微软雅黑" panose="020B0503020204020204" charset="-122"/>
                <a:ea typeface="微软雅黑" panose="020B0503020204020204" charset="-122"/>
              </a:rPr>
              <a:t>统一多民族</a:t>
            </a:r>
            <a:r>
              <a:rPr lang="zh-CN" altLang="en-US" sz="2800" b="1">
                <a:solidFill>
                  <a:schemeClr val="accent2"/>
                </a:solidFill>
                <a:latin typeface="微软雅黑" panose="020B0503020204020204" charset="-122"/>
                <a:ea typeface="微软雅黑" panose="020B0503020204020204" charset="-122"/>
              </a:rPr>
              <a:t>封建国家的建立在中国历史上有何意义呢？</a:t>
            </a:r>
            <a:endParaRPr lang="zh-CN" altLang="en-US" sz="2800" b="1">
              <a:solidFill>
                <a:schemeClr val="accent2"/>
              </a:solidFill>
              <a:latin typeface="微软雅黑" panose="020B0503020204020204" charset="-122"/>
              <a:ea typeface="微软雅黑" panose="020B0503020204020204" charset="-122"/>
            </a:endParaRPr>
          </a:p>
        </p:txBody>
      </p:sp>
      <p:pic>
        <p:nvPicPr>
          <p:cNvPr id="7190" name="Picture 23" descr="a%20kneeling"/>
          <p:cNvPicPr>
            <a:picLocks noChangeAspect="1"/>
          </p:cNvPicPr>
          <p:nvPr/>
        </p:nvPicPr>
        <p:blipFill>
          <a:blip r:embed="rId5"/>
          <a:stretch>
            <a:fillRect/>
          </a:stretch>
        </p:blipFill>
        <p:spPr>
          <a:xfrm>
            <a:off x="745490" y="157480"/>
            <a:ext cx="455295" cy="757555"/>
          </a:xfrm>
          <a:prstGeom prst="rect">
            <a:avLst/>
          </a:prstGeom>
          <a:noFill/>
          <a:ln w="9525">
            <a:noFill/>
          </a:ln>
        </p:spPr>
      </p:pic>
    </p:spTree>
    <p:custDataLst>
      <p:tags r:id="rId6"/>
    </p:custDataLst>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1196340" y="376555"/>
            <a:ext cx="1605280" cy="521970"/>
          </a:xfrm>
          <a:prstGeom prst="rect">
            <a:avLst/>
          </a:prstGeom>
          <a:noFill/>
        </p:spPr>
        <p:txBody>
          <a:bodyPr wrap="none" rtlCol="0">
            <a:spAutoFit/>
          </a:bodyPr>
          <a:lstStyle/>
          <a:p>
            <a:r>
              <a:rPr lang="zh-CN" altLang="en-US" sz="2800" b="1" dirty="0">
                <a:solidFill>
                  <a:srgbClr val="7D7555"/>
                </a:solidFill>
                <a:latin typeface="Arial" panose="020B0604020202020204" pitchFamily="34" charset="0"/>
                <a:ea typeface="微软雅黑" panose="020B0503020204020204" charset="-122"/>
              </a:rPr>
              <a:t>学习目标</a:t>
            </a:r>
            <a:endParaRPr lang="zh-CN" altLang="en-US" sz="2400">
              <a:latin typeface="宋体" panose="02010600030101010101" pitchFamily="2" charset="-122"/>
              <a:ea typeface="宋体" panose="02010600030101010101" pitchFamily="2" charset="-122"/>
            </a:endParaRPr>
          </a:p>
        </p:txBody>
      </p:sp>
      <p:sp>
        <p:nvSpPr>
          <p:cNvPr id="3" name="文本框 2"/>
          <p:cNvSpPr txBox="1"/>
          <p:nvPr/>
        </p:nvSpPr>
        <p:spPr>
          <a:xfrm>
            <a:off x="897255" y="1231900"/>
            <a:ext cx="10329545" cy="5077460"/>
          </a:xfrm>
          <a:prstGeom prst="rect">
            <a:avLst/>
          </a:prstGeom>
          <a:noFill/>
        </p:spPr>
        <p:txBody>
          <a:bodyPr wrap="square" rtlCol="0">
            <a:spAutoFit/>
          </a:bodyPr>
          <a:lstStyle/>
          <a:p>
            <a:pPr marL="285750" indent="-285750" fontAlgn="auto">
              <a:lnSpc>
                <a:spcPct val="150000"/>
              </a:lnSpc>
              <a:buFont typeface="Wingdings" panose="05000000000000000000" charset="0"/>
              <a:buChar char="Ø"/>
            </a:pPr>
            <a:r>
              <a:rPr lang="zh-CN" altLang="en-US" sz="2400"/>
              <a:t>通过</a:t>
            </a:r>
            <a:r>
              <a:rPr lang="zh-CN" altLang="en-US" sz="2400" b="1">
                <a:solidFill>
                  <a:schemeClr val="accent2"/>
                </a:solidFill>
              </a:rPr>
              <a:t>时空定位</a:t>
            </a:r>
            <a:r>
              <a:rPr lang="zh-CN" altLang="en-US" sz="2400"/>
              <a:t>和</a:t>
            </a:r>
            <a:r>
              <a:rPr lang="zh-CN" altLang="en-US" sz="2400" b="1">
                <a:solidFill>
                  <a:schemeClr val="accent2"/>
                </a:solidFill>
              </a:rPr>
              <a:t>史料解读</a:t>
            </a:r>
            <a:r>
              <a:rPr lang="zh-CN" altLang="en-US" sz="2400"/>
              <a:t>引导学生了解秦朝统一后在政治、经济、文化以及社会其他方面采取的措施，认识统一多民族封建国家的建立在中国历史上的意义。</a:t>
            </a:r>
            <a:endParaRPr lang="zh-CN" altLang="en-US" sz="2400"/>
          </a:p>
          <a:p>
            <a:pPr marL="285750" indent="-285750" fontAlgn="auto">
              <a:lnSpc>
                <a:spcPct val="150000"/>
              </a:lnSpc>
              <a:buFont typeface="Wingdings" panose="05000000000000000000" charset="0"/>
              <a:buChar char="Ø"/>
            </a:pPr>
            <a:r>
              <a:rPr lang="zh-CN" altLang="en-US" sz="2400"/>
              <a:t>通过史料、史实的分析与整理，带领学生梳理秦建立后所实行的暴政，引导学生分析秦末社会矛盾，</a:t>
            </a:r>
            <a:r>
              <a:rPr lang="zh-CN" altLang="en-US" sz="2400" b="1">
                <a:solidFill>
                  <a:schemeClr val="accent2"/>
                </a:solidFill>
              </a:rPr>
              <a:t>客观认识</a:t>
            </a:r>
            <a:r>
              <a:rPr lang="zh-CN" altLang="en-US" sz="2400"/>
              <a:t>秦朝灭亡具有</a:t>
            </a:r>
            <a:r>
              <a:rPr lang="zh-CN" altLang="en-US" sz="2400" b="1">
                <a:solidFill>
                  <a:schemeClr val="accent2"/>
                </a:solidFill>
              </a:rPr>
              <a:t>历史必然性</a:t>
            </a:r>
            <a:r>
              <a:rPr lang="zh-CN" altLang="en-US" sz="2400"/>
              <a:t>。</a:t>
            </a:r>
            <a:endParaRPr lang="zh-CN" altLang="en-US" sz="2400"/>
          </a:p>
          <a:p>
            <a:pPr marL="285750" indent="-285750" fontAlgn="auto">
              <a:lnSpc>
                <a:spcPct val="150000"/>
              </a:lnSpc>
              <a:buFont typeface="Wingdings" panose="05000000000000000000" charset="0"/>
              <a:buChar char="Ø"/>
            </a:pPr>
            <a:r>
              <a:rPr lang="zh-CN" altLang="en-US" sz="2400"/>
              <a:t>通过</a:t>
            </a:r>
            <a:r>
              <a:rPr lang="zh-CN" sz="2400"/>
              <a:t>秦朝灭亡以及楚汉之争的最终结果</a:t>
            </a:r>
            <a:r>
              <a:rPr lang="zh-CN" altLang="en-US" sz="2400"/>
              <a:t>，引导学生正确认识</a:t>
            </a:r>
            <a:r>
              <a:rPr lang="zh-CN" altLang="en-US" sz="2400" b="1">
                <a:solidFill>
                  <a:schemeClr val="accent2"/>
                </a:solidFill>
              </a:rPr>
              <a:t>人民群众</a:t>
            </a:r>
            <a:r>
              <a:rPr lang="zh-CN" altLang="en-US" sz="2400"/>
              <a:t>的力量，得民心者的天下。</a:t>
            </a:r>
            <a:endParaRPr lang="zh-CN" altLang="en-US" sz="2400"/>
          </a:p>
          <a:p>
            <a:pPr marL="285750" indent="-285750" fontAlgn="auto">
              <a:lnSpc>
                <a:spcPct val="150000"/>
              </a:lnSpc>
              <a:buFont typeface="Wingdings" panose="05000000000000000000" charset="0"/>
              <a:buChar char="Ø"/>
            </a:pPr>
            <a:r>
              <a:rPr lang="zh-CN" altLang="en-US" sz="2400">
                <a:sym typeface="+mn-ea"/>
              </a:rPr>
              <a:t>基于</a:t>
            </a:r>
            <a:r>
              <a:rPr lang="zh-CN" altLang="en-US" sz="2400" b="1">
                <a:solidFill>
                  <a:schemeClr val="accent2"/>
                </a:solidFill>
                <a:sym typeface="+mn-ea"/>
              </a:rPr>
              <a:t>家国情怀</a:t>
            </a:r>
            <a:r>
              <a:rPr lang="zh-CN" altLang="en-US" sz="2400">
                <a:sym typeface="+mn-ea"/>
              </a:rPr>
              <a:t>认知国家统一是历史发展的潮流，通过秦朝大一统国家的建立增强民族自豪感。</a:t>
            </a:r>
            <a:endParaRPr lang="zh-CN" altLang="en-US" sz="2400">
              <a:sym typeface="+mn-ea"/>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rotWithShape="1">
          <a:blip r:embed="rId1" cstate="screen"/>
          <a:srcRect l="15588" t="70238"/>
          <a:stretch>
            <a:fillRect/>
          </a:stretch>
        </p:blipFill>
        <p:spPr>
          <a:xfrm>
            <a:off x="2273300" y="5583001"/>
            <a:ext cx="9918700" cy="1274999"/>
          </a:xfrm>
          <a:prstGeom prst="rect">
            <a:avLst/>
          </a:prstGeom>
        </p:spPr>
      </p:pic>
      <p:pic>
        <p:nvPicPr>
          <p:cNvPr id="4"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custDataLst>
              <p:tags r:id="rId1"/>
            </p:custDataLst>
          </p:nvPr>
        </p:nvSpPr>
        <p:spPr>
          <a:xfrm>
            <a:off x="6384958" y="1298341"/>
            <a:ext cx="5336460" cy="4804262"/>
          </a:xfrm>
          <a:prstGeom prst="rect">
            <a:avLst/>
          </a:prstGeom>
        </p:spPr>
        <p:txBody>
          <a:bodyPr lIns="91440" tIns="45720" rIns="91440" bIns="45720" anchor="ctr">
            <a:norm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400" spc="15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rPr>
              <a:t>秦朝结束了长期以来诸侯割据称雄的局面，</a:t>
            </a:r>
            <a:r>
              <a:rPr lang="zh-CN" altLang="en-US" sz="2400" b="1" u="sng" spc="15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有利于发展经济和各族人民的安定生活与交往，</a:t>
            </a:r>
            <a:r>
              <a:rPr lang="zh-CN" altLang="en-US" sz="2400" spc="15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rPr>
              <a:t>符合各族人民的愿望。</a:t>
            </a:r>
            <a:endParaRPr lang="zh-CN" altLang="en-US" sz="2400" spc="15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400" b="1" u="sng" spc="150">
                <a:solidFill>
                  <a:srgbClr val="FF0000"/>
                </a:solidFill>
                <a:latin typeface="宋体" panose="02010600030101010101" pitchFamily="2" charset="-122"/>
                <a:ea typeface="宋体" panose="02010600030101010101" pitchFamily="2" charset="-122"/>
                <a:cs typeface="宋体" panose="02010600030101010101" pitchFamily="2" charset="-122"/>
              </a:rPr>
              <a:t>秦的统一成为中国历史上第一个统一多民族的封建中央集权国家</a:t>
            </a:r>
            <a:r>
              <a:rPr lang="zh-CN" altLang="en-US" sz="2400" spc="15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rPr>
              <a:t>，结束了中国奴隶制的历史,</a:t>
            </a:r>
            <a:r>
              <a:rPr lang="zh-CN" altLang="en-US" sz="2400" b="1" u="sng" spc="150">
                <a:solidFill>
                  <a:srgbClr val="FF0000"/>
                </a:solidFill>
                <a:latin typeface="宋体" panose="02010600030101010101" pitchFamily="2" charset="-122"/>
                <a:ea typeface="宋体" panose="02010600030101010101" pitchFamily="2" charset="-122"/>
                <a:cs typeface="宋体" panose="02010600030101010101" pitchFamily="2" charset="-122"/>
              </a:rPr>
              <a:t>从此中国进入封建制时期。</a:t>
            </a:r>
            <a:endParaRPr lang="zh-CN" altLang="en-US" sz="2400" b="1" u="sng" spc="15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矩形 6"/>
          <p:cNvSpPr/>
          <p:nvPr>
            <p:custDataLst>
              <p:tags r:id="rId2"/>
            </p:custDataLst>
          </p:nvPr>
        </p:nvSpPr>
        <p:spPr>
          <a:xfrm>
            <a:off x="459153" y="1462171"/>
            <a:ext cx="5336461" cy="4804263"/>
          </a:xfrm>
          <a:prstGeom prst="rect">
            <a:avLst/>
          </a:prstGeom>
        </p:spPr>
        <p:txBody>
          <a:bodyPr lIns="91440" tIns="45720" rIns="91440" bIns="45720" anchor="ctr">
            <a:norm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lvl="0" indent="0" algn="l" fontAlgn="ctr">
              <a:lnSpc>
                <a:spcPct val="130000"/>
              </a:lnSpc>
              <a:spcBef>
                <a:spcPts val="1000"/>
              </a:spcBef>
              <a:spcAft>
                <a:spcPts val="0"/>
              </a:spcAft>
              <a:buSzPct val="100000"/>
              <a:buFont typeface="Wingdings" panose="05000000000000000000" charset="0"/>
              <a:buNone/>
            </a:pPr>
            <a:r>
              <a:rPr lang="zh-CN" altLang="en-US" sz="2000" b="1" spc="150" dirty="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rPr>
              <a:t>材料：</a:t>
            </a:r>
            <a:r>
              <a:rPr lang="zh-CN" altLang="en-US" sz="2000" spc="150" dirty="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rPr>
              <a:t>秦统一以后,人民可以有一个比较</a:t>
            </a:r>
            <a:r>
              <a:rPr lang="zh-CN" altLang="en-US" sz="2000" b="1" spc="150" dirty="0">
                <a:solidFill>
                  <a:schemeClr val="accent2"/>
                </a:solidFill>
                <a:latin typeface="宋体" panose="02010600030101010101" pitchFamily="2" charset="-122"/>
                <a:ea typeface="宋体" panose="02010600030101010101" pitchFamily="2" charset="-122"/>
                <a:cs typeface="宋体" panose="02010600030101010101" pitchFamily="2" charset="-122"/>
              </a:rPr>
              <a:t>安定的环境</a:t>
            </a:r>
            <a:r>
              <a:rPr lang="zh-CN" altLang="en-US" sz="2000" spc="150" dirty="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rPr>
              <a:t>从事生产。秦王朝推动了许多消除分裂因素的措施，加强了各地区的</a:t>
            </a:r>
            <a:r>
              <a:rPr lang="zh-CN" altLang="en-US" sz="2000" b="1" spc="150" dirty="0">
                <a:solidFill>
                  <a:schemeClr val="accent2"/>
                </a:solidFill>
                <a:latin typeface="宋体" panose="02010600030101010101" pitchFamily="2" charset="-122"/>
                <a:ea typeface="宋体" panose="02010600030101010101" pitchFamily="2" charset="-122"/>
                <a:cs typeface="宋体" panose="02010600030101010101" pitchFamily="2" charset="-122"/>
              </a:rPr>
              <a:t>经济</a:t>
            </a:r>
            <a:r>
              <a:rPr lang="zh-CN" altLang="en-US" sz="2000" spc="150" dirty="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rPr>
              <a:t>、</a:t>
            </a:r>
            <a:r>
              <a:rPr lang="zh-CN" altLang="en-US" sz="2000" b="1" spc="150" dirty="0">
                <a:solidFill>
                  <a:schemeClr val="accent2"/>
                </a:solidFill>
                <a:latin typeface="宋体" panose="02010600030101010101" pitchFamily="2" charset="-122"/>
                <a:ea typeface="宋体" panose="02010600030101010101" pitchFamily="2" charset="-122"/>
                <a:cs typeface="宋体" panose="02010600030101010101" pitchFamily="2" charset="-122"/>
              </a:rPr>
              <a:t>文化</a:t>
            </a:r>
            <a:r>
              <a:rPr lang="zh-CN" altLang="en-US" sz="2000" spc="150" dirty="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rPr>
              <a:t>联系、为我国长期的统一奠定了基础。这对我国历史的发展，有着巨大的影响。……长期以来，我国封建社会，以高度发展的经济和文化，屹立在世界文明的前列，而且能有效地抵抗外来侵略，保持国家的独立，这与公元前三世纪秦统一的开创之功，有着不可分割的历史联系。</a:t>
            </a:r>
            <a:endParaRPr lang="zh-CN" altLang="en-US" sz="2000" spc="150" dirty="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endParaRPr>
          </a:p>
          <a:p>
            <a:pPr marL="285750" lvl="1" indent="0" algn="r">
              <a:lnSpc>
                <a:spcPct val="130000"/>
              </a:lnSpc>
              <a:spcBef>
                <a:spcPts val="0"/>
              </a:spcBef>
              <a:spcAft>
                <a:spcPts val="200"/>
              </a:spcAft>
              <a:buSzPct val="100000"/>
              <a:buNone/>
            </a:pPr>
            <a:r>
              <a:rPr lang="en-US" altLang="zh-CN" sz="2000" spc="150" dirty="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rPr>
              <a:t>——朱绍侯主编《中国古代史》</a:t>
            </a:r>
            <a:endParaRPr lang="en-US" altLang="zh-CN" sz="2000" spc="150" dirty="0">
              <a:solidFill>
                <a:sysClr val="windowText" lastClr="000000">
                  <a:lumMod val="75000"/>
                  <a:lumOff val="25000"/>
                </a:sysClr>
              </a:solidFill>
              <a:latin typeface="宋体" panose="02010600030101010101" pitchFamily="2" charset="-122"/>
              <a:ea typeface="宋体" panose="02010600030101010101" pitchFamily="2" charset="-122"/>
              <a:cs typeface="宋体" panose="02010600030101010101" pitchFamily="2" charset="-122"/>
            </a:endParaRPr>
          </a:p>
        </p:txBody>
      </p:sp>
      <p:cxnSp>
        <p:nvCxnSpPr>
          <p:cNvPr id="2" name="直接连接符 1"/>
          <p:cNvCxnSpPr/>
          <p:nvPr>
            <p:custDataLst>
              <p:tags r:id="rId3"/>
            </p:custDataLst>
          </p:nvPr>
        </p:nvCxnSpPr>
        <p:spPr>
          <a:xfrm>
            <a:off x="6096000" y="2222199"/>
            <a:ext cx="0" cy="3359888"/>
          </a:xfrm>
          <a:prstGeom prst="line">
            <a:avLst/>
          </a:prstGeom>
          <a:ln>
            <a:solidFill>
              <a:schemeClr val="accent2"/>
            </a:solidFill>
            <a:prstDash val="lgDash"/>
          </a:ln>
        </p:spPr>
        <p:style>
          <a:lnRef idx="1">
            <a:srgbClr val="5B9BD5"/>
          </a:lnRef>
          <a:fillRef idx="0">
            <a:srgbClr val="5B9BD5"/>
          </a:fillRef>
          <a:effectRef idx="0">
            <a:srgbClr val="5B9BD5"/>
          </a:effectRef>
          <a:fontRef idx="minor">
            <a:sysClr val="windowText" lastClr="000000"/>
          </a:fontRef>
        </p:style>
      </p:cxn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4"/>
          <a:stretch>
            <a:fillRect/>
          </a:stretch>
        </p:blipFill>
        <p:spPr>
          <a:xfrm>
            <a:off x="10480675" y="5805170"/>
            <a:ext cx="1776095" cy="1052830"/>
          </a:xfrm>
          <a:prstGeom prst="rect">
            <a:avLst/>
          </a:prstGeom>
        </p:spPr>
      </p:pic>
      <p:sp>
        <p:nvSpPr>
          <p:cNvPr id="6" name="矩形 5"/>
          <p:cNvSpPr/>
          <p:nvPr/>
        </p:nvSpPr>
        <p:spPr>
          <a:xfrm>
            <a:off x="1329055" y="39306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评统一之功</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pic>
        <p:nvPicPr>
          <p:cNvPr id="7190" name="Picture 23" descr="a%20kneeling"/>
          <p:cNvPicPr>
            <a:picLocks noChangeAspect="1"/>
          </p:cNvPicPr>
          <p:nvPr/>
        </p:nvPicPr>
        <p:blipFill>
          <a:blip r:embed="rId5"/>
          <a:stretch>
            <a:fillRect/>
          </a:stretch>
        </p:blipFill>
        <p:spPr>
          <a:xfrm>
            <a:off x="745490" y="157480"/>
            <a:ext cx="455295" cy="757555"/>
          </a:xfrm>
          <a:prstGeom prst="rect">
            <a:avLst/>
          </a:prstGeom>
          <a:noFill/>
          <a:ln w="9525">
            <a:noFill/>
          </a:ln>
        </p:spPr>
      </p:pic>
      <p:sp>
        <p:nvSpPr>
          <p:cNvPr id="3" name="文本框 2"/>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史料实证</a:t>
            </a:r>
            <a:endParaRPr lang="zh-CN" altLang="en-US" b="1">
              <a:solidFill>
                <a:schemeClr val="accent2"/>
              </a:solidFill>
              <a:latin typeface="宋体" panose="02010600030101010101" pitchFamily="2" charset="-122"/>
              <a:ea typeface="宋体" panose="02010600030101010101" pitchFamily="2" charset="-122"/>
            </a:endParaRPr>
          </a:p>
        </p:txBody>
      </p:sp>
      <p:sp>
        <p:nvSpPr>
          <p:cNvPr id="4" name="文本框 3"/>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归纳能力</a:t>
            </a:r>
            <a:endParaRPr lang="zh-CN" altLang="en-US" b="1">
              <a:solidFill>
                <a:schemeClr val="accent2"/>
              </a:solidFill>
              <a:latin typeface="宋体" panose="02010600030101010101" pitchFamily="2" charset="-122"/>
              <a:ea typeface="宋体" panose="02010600030101010101" pitchFamily="2" charset="-122"/>
            </a:endParaRPr>
          </a:p>
        </p:txBody>
      </p:sp>
    </p:spTree>
    <p:custDataLst>
      <p:tags r:id="rId6"/>
    </p:custData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矩形 3"/>
          <p:cNvSpPr/>
          <p:nvPr>
            <p:custDataLst>
              <p:tags r:id="rId2"/>
            </p:custDataLst>
          </p:nvPr>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矩形 4"/>
          <p:cNvSpPr/>
          <p:nvPr>
            <p:custDataLst>
              <p:tags r:id="rId3"/>
            </p:custDataLst>
          </p:nvPr>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6" name="图片 5"/>
          <p:cNvPicPr>
            <a:picLocks noChangeAspect="1"/>
          </p:cNvPicPr>
          <p:nvPr>
            <p:custDataLst>
              <p:tags r:id="rId4"/>
            </p:custDataLst>
          </p:nvPr>
        </p:nvPicPr>
        <p:blipFill rotWithShape="1">
          <a:blip r:embed="rId5" cstate="screen"/>
          <a:srcRect l="15588" t="70238"/>
          <a:stretch>
            <a:fillRect/>
          </a:stretch>
        </p:blipFill>
        <p:spPr>
          <a:xfrm>
            <a:off x="2273300" y="5583001"/>
            <a:ext cx="9918700" cy="1274999"/>
          </a:xfrm>
          <a:prstGeom prst="rect">
            <a:avLst/>
          </a:prstGeom>
        </p:spPr>
      </p:pic>
      <p:pic>
        <p:nvPicPr>
          <p:cNvPr id="8" name="图片 7"/>
          <p:cNvPicPr>
            <a:picLocks noChangeAspect="1"/>
          </p:cNvPicPr>
          <p:nvPr>
            <p:custDataLst>
              <p:tags r:id="rId6"/>
            </p:custDataLst>
          </p:nvPr>
        </p:nvPicPr>
        <p:blipFill rotWithShape="1">
          <a:blip r:embed="rId7" cstate="screen"/>
          <a:srcRect/>
          <a:stretch>
            <a:fillRect/>
          </a:stretch>
        </p:blipFill>
        <p:spPr>
          <a:xfrm>
            <a:off x="1028434" y="-1"/>
            <a:ext cx="1808123" cy="3425886"/>
          </a:xfrm>
          <a:prstGeom prst="rect">
            <a:avLst/>
          </a:prstGeom>
        </p:spPr>
      </p:pic>
      <p:pic>
        <p:nvPicPr>
          <p:cNvPr id="7" name="图片 6"/>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rcRect l="42427" t="896" b="44469"/>
          <a:stretch>
            <a:fillRect/>
          </a:stretch>
        </p:blipFill>
        <p:spPr>
          <a:xfrm>
            <a:off x="-107950" y="3696970"/>
            <a:ext cx="3509645" cy="3330575"/>
          </a:xfrm>
          <a:prstGeom prst="rect">
            <a:avLst/>
          </a:prstGeom>
        </p:spPr>
      </p:pic>
      <p:sp>
        <p:nvSpPr>
          <p:cNvPr id="3" name="文本框 2"/>
          <p:cNvSpPr txBox="1"/>
          <p:nvPr>
            <p:custDataLst>
              <p:tags r:id="rId10"/>
            </p:custDataLst>
          </p:nvPr>
        </p:nvSpPr>
        <p:spPr>
          <a:xfrm>
            <a:off x="1887220" y="3006725"/>
            <a:ext cx="8107680" cy="1260475"/>
          </a:xfrm>
          <a:prstGeom prst="rect">
            <a:avLst/>
          </a:prstGeom>
          <a:noFill/>
        </p:spPr>
        <p:txBody>
          <a:bodyPr wrap="none" rtlCol="0">
            <a:spAutoFit/>
          </a:bodyPr>
          <a:lstStyle/>
          <a:p>
            <a:pPr algn="l"/>
            <a:r>
              <a:rPr lang="zh-CN" altLang="en-US" sz="4400">
                <a:latin typeface="宋体" panose="02010600030101010101" pitchFamily="2" charset="-122"/>
                <a:ea typeface="宋体" panose="02010600030101010101" pitchFamily="2" charset="-122"/>
                <a:cs typeface="宋体" panose="02010600030101010101" pitchFamily="2" charset="-122"/>
                <a:sym typeface="+mn-ea"/>
              </a:rPr>
              <a:t>长太息以掩涕兮 哀民生之多艰</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l"/>
            <a:r>
              <a:rPr lang="zh-CN" altLang="en-US" sz="3200">
                <a:latin typeface="宋体" panose="02010600030101010101" pitchFamily="2" charset="-122"/>
                <a:ea typeface="宋体" panose="02010600030101010101" pitchFamily="2" charset="-122"/>
                <a:cs typeface="宋体" panose="02010600030101010101" pitchFamily="2" charset="-122"/>
                <a:sym typeface="+mn-ea"/>
              </a:rPr>
              <a:t>                   ——残暴统治下的秦朝</a:t>
            </a:r>
            <a:endParaRPr lang="zh-CN" altLang="en-US" sz="3200"/>
          </a:p>
        </p:txBody>
      </p:sp>
      <p:grpSp>
        <p:nvGrpSpPr>
          <p:cNvPr id="74" name="组 18"/>
          <p:cNvGrpSpPr/>
          <p:nvPr/>
        </p:nvGrpSpPr>
        <p:grpSpPr>
          <a:xfrm>
            <a:off x="5299080" y="863028"/>
            <a:ext cx="1759585" cy="1564005"/>
            <a:chOff x="10835675" y="1612760"/>
            <a:chExt cx="678304" cy="577618"/>
          </a:xfrm>
        </p:grpSpPr>
        <p:pic>
          <p:nvPicPr>
            <p:cNvPr id="75" name="图片 74"/>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10835675" y="1612760"/>
              <a:ext cx="678304" cy="577618"/>
            </a:xfrm>
            <a:prstGeom prst="rect">
              <a:avLst/>
            </a:prstGeom>
          </p:spPr>
        </p:pic>
        <p:sp>
          <p:nvSpPr>
            <p:cNvPr id="76" name="文本框 75"/>
            <p:cNvSpPr txBox="1"/>
            <p:nvPr>
              <p:custDataLst>
                <p:tags r:id="rId13"/>
              </p:custDataLst>
            </p:nvPr>
          </p:nvSpPr>
          <p:spPr>
            <a:xfrm>
              <a:off x="11027343" y="1782317"/>
              <a:ext cx="240381" cy="23827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kumimoji="1" lang="zh-CN" altLang="en-US" sz="3600" b="1" dirty="0">
                  <a:solidFill>
                    <a:schemeClr val="accent2"/>
                  </a:solidFill>
                  <a:latin typeface="微软雅黑" panose="020B0503020204020204" charset="-122"/>
                  <a:ea typeface="微软雅黑" panose="020B0503020204020204" charset="-122"/>
                  <a:cs typeface="华文中宋" panose="02010600040101010101" charset="-122"/>
                  <a:sym typeface="+mn-ea"/>
                </a:rPr>
                <a:t>贰</a:t>
              </a:r>
              <a:endParaRPr kumimoji="1" lang="zh-CN" altLang="en-US" sz="3600" b="1" dirty="0">
                <a:solidFill>
                  <a:schemeClr val="accent2"/>
                </a:solidFill>
                <a:latin typeface="微软雅黑" panose="020B0503020204020204" charset="-122"/>
                <a:ea typeface="微软雅黑" panose="020B0503020204020204" charset="-122"/>
                <a:cs typeface="华文中宋" panose="02010600040101010101" charset="-122"/>
                <a:sym typeface="+mn-ea"/>
              </a:endParaRPr>
            </a:p>
          </p:txBody>
        </p:sp>
      </p:grpSp>
      <p:pic>
        <p:nvPicPr>
          <p:cNvPr id="9" name="图片 8" descr="秦始皇3"/>
          <p:cNvPicPr>
            <a:picLocks noChangeAspect="1"/>
          </p:cNvPicPr>
          <p:nvPr/>
        </p:nvPicPr>
        <p:blipFill>
          <a:blip r:embed="rId14"/>
          <a:stretch>
            <a:fillRect/>
          </a:stretch>
        </p:blipFill>
        <p:spPr>
          <a:xfrm>
            <a:off x="8041640" y="2924810"/>
            <a:ext cx="3977640" cy="4102735"/>
          </a:xfrm>
          <a:prstGeom prst="rect">
            <a:avLst/>
          </a:prstGeom>
        </p:spPr>
      </p:pic>
      <p:sp>
        <p:nvSpPr>
          <p:cNvPr id="30" name="矩形 29"/>
          <p:cNvSpPr/>
          <p:nvPr>
            <p:custDataLst>
              <p:tags r:id="rId15"/>
            </p:custDataLst>
          </p:nvPr>
        </p:nvSpPr>
        <p:spPr>
          <a:xfrm>
            <a:off x="8988356" y="188"/>
            <a:ext cx="3328739" cy="4611721"/>
          </a:xfrm>
          <a:prstGeom prst="rect">
            <a:avLst/>
          </a:prstGeom>
          <a:blipFill dpi="0" rotWithShape="1">
            <a:blip r:embed="rId16">
              <a:alphaModFix amt="4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wheel spokes="8"/>
      </p:transition>
    </mc:Choice>
    <mc:Fallback>
      <p:transition spd="slow">
        <p:wheel spokes="8"/>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矩形 14"/>
          <p:cNvSpPr/>
          <p:nvPr>
            <p:custDataLst>
              <p:tags r:id="rId1"/>
            </p:custDataLst>
          </p:nvPr>
        </p:nvSpPr>
        <p:spPr>
          <a:xfrm>
            <a:off x="-1590" y="0"/>
            <a:ext cx="4275192" cy="6858001"/>
          </a:xfrm>
          <a:prstGeom prst="rect">
            <a:avLst/>
          </a:prstGeom>
          <a:solidFill>
            <a:schemeClr val="accent2"/>
          </a:solidFill>
          <a:ln>
            <a:noFill/>
          </a:ln>
        </p:spPr>
        <p:style>
          <a:lnRef idx="2">
            <a:srgbClr val="203A6A">
              <a:shade val="50000"/>
            </a:srgbClr>
          </a:lnRef>
          <a:fillRef idx="1">
            <a:srgbClr val="203A6A"/>
          </a:fillRef>
          <a:effectRef idx="0">
            <a:srgbClr val="203A6A"/>
          </a:effectRef>
          <a:fontRef idx="minor">
            <a:sysClr val="window" lastClr="FFFFFF"/>
          </a:fontRef>
        </p:style>
        <p:txBody>
          <a:bodyPr wrap="square" rtlCol="0" anchor="ctr">
            <a:norm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任意多边形: 形状 12"/>
          <p:cNvSpPr/>
          <p:nvPr>
            <p:custDataLst>
              <p:tags r:id="rId2"/>
            </p:custDataLst>
          </p:nvPr>
        </p:nvSpPr>
        <p:spPr>
          <a:xfrm>
            <a:off x="590425" y="563166"/>
            <a:ext cx="530302" cy="530302"/>
          </a:xfrm>
          <a:custGeom>
            <a:avLst/>
            <a:gdLst>
              <a:gd name="connsiteX0" fmla="*/ 82550 w 1206500"/>
              <a:gd name="connsiteY0" fmla="*/ 0 h 1206500"/>
              <a:gd name="connsiteX1" fmla="*/ 1123950 w 1206500"/>
              <a:gd name="connsiteY1" fmla="*/ 0 h 1206500"/>
              <a:gd name="connsiteX2" fmla="*/ 1206500 w 1206500"/>
              <a:gd name="connsiteY2" fmla="*/ 82550 h 1206500"/>
              <a:gd name="connsiteX3" fmla="*/ 1123950 w 1206500"/>
              <a:gd name="connsiteY3" fmla="*/ 165100 h 1206500"/>
              <a:gd name="connsiteX4" fmla="*/ 165100 w 1206500"/>
              <a:gd name="connsiteY4" fmla="*/ 165100 h 1206500"/>
              <a:gd name="connsiteX5" fmla="*/ 165100 w 1206500"/>
              <a:gd name="connsiteY5" fmla="*/ 1123950 h 1206500"/>
              <a:gd name="connsiteX6" fmla="*/ 82550 w 1206500"/>
              <a:gd name="connsiteY6" fmla="*/ 1206500 h 1206500"/>
              <a:gd name="connsiteX7" fmla="*/ 0 w 1206500"/>
              <a:gd name="connsiteY7" fmla="*/ 1123950 h 1206500"/>
              <a:gd name="connsiteX8" fmla="*/ 0 w 1206500"/>
              <a:gd name="connsiteY8" fmla="*/ 82550 h 1206500"/>
              <a:gd name="connsiteX9" fmla="*/ 82550 w 1206500"/>
              <a:gd name="connsiteY9" fmla="*/ 0 h 120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500" h="1206500">
                <a:moveTo>
                  <a:pt x="82550" y="0"/>
                </a:moveTo>
                <a:lnTo>
                  <a:pt x="1123950" y="0"/>
                </a:lnTo>
                <a:cubicBezTo>
                  <a:pt x="1169541" y="0"/>
                  <a:pt x="1206500" y="36959"/>
                  <a:pt x="1206500" y="82550"/>
                </a:cubicBezTo>
                <a:cubicBezTo>
                  <a:pt x="1206500" y="128141"/>
                  <a:pt x="1169541" y="165100"/>
                  <a:pt x="1123950" y="165100"/>
                </a:cubicBezTo>
                <a:lnTo>
                  <a:pt x="165100" y="165100"/>
                </a:lnTo>
                <a:lnTo>
                  <a:pt x="165100" y="1123950"/>
                </a:lnTo>
                <a:cubicBezTo>
                  <a:pt x="165100" y="1169541"/>
                  <a:pt x="128141" y="1206500"/>
                  <a:pt x="82550" y="1206500"/>
                </a:cubicBezTo>
                <a:cubicBezTo>
                  <a:pt x="36959" y="1206500"/>
                  <a:pt x="0" y="1169541"/>
                  <a:pt x="0" y="1123950"/>
                </a:cubicBezTo>
                <a:lnTo>
                  <a:pt x="0" y="82550"/>
                </a:lnTo>
                <a:cubicBezTo>
                  <a:pt x="0" y="36959"/>
                  <a:pt x="36959" y="0"/>
                  <a:pt x="82550" y="0"/>
                </a:cubicBezTo>
                <a:close/>
              </a:path>
            </a:pathLst>
          </a:custGeom>
          <a:solidFill>
            <a:sysClr val="window" lastClr="FFFFFF">
              <a:alpha val="60000"/>
            </a:sysClr>
          </a:solidFill>
          <a:ln>
            <a:noFill/>
          </a:ln>
        </p:spPr>
        <p:style>
          <a:lnRef idx="2">
            <a:srgbClr val="203A6A">
              <a:shade val="50000"/>
            </a:srgbClr>
          </a:lnRef>
          <a:fillRef idx="1">
            <a:srgbClr val="203A6A"/>
          </a:fillRef>
          <a:effectRef idx="0">
            <a:srgbClr val="203A6A"/>
          </a:effectRef>
          <a:fontRef idx="minor">
            <a:sysClr val="window" lastClr="FFFFFF"/>
          </a:fontRef>
        </p:style>
        <p:txBody>
          <a:bodyPr wrap="square" rtlCol="0" anchor="ctr">
            <a:normAutofit/>
          </a:bodyPr>
          <a:lstStyle/>
          <a:p>
            <a:pPr algn="ctr"/>
            <a:endParaRPr lang="zh-CN" altLang="en-US">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 name="文本框 6"/>
          <p:cNvSpPr txBox="1"/>
          <p:nvPr>
            <p:custDataLst>
              <p:tags r:id="rId3"/>
            </p:custDataLst>
          </p:nvPr>
        </p:nvSpPr>
        <p:spPr>
          <a:xfrm>
            <a:off x="826770" y="3820160"/>
            <a:ext cx="2976880" cy="2787015"/>
          </a:xfrm>
          <a:prstGeom prst="rect">
            <a:avLst/>
          </a:prstGeom>
          <a:noFill/>
          <a:ln>
            <a:noFill/>
          </a:ln>
        </p:spPr>
        <p:txBody>
          <a:bodyPr wrap="square" lIns="90000" tIns="46800" rIns="90000" bIns="46800" anchor="t" anchorCtr="0">
            <a:noAutofit/>
          </a:bodyPr>
          <a:lstStyle>
            <a:defPPr>
              <a:defRPr lang="zh-CN"/>
            </a:defPPr>
            <a:lvl1pPr>
              <a:lnSpc>
                <a:spcPct val="130000"/>
              </a:lnSpc>
              <a:buSzPct val="25000"/>
              <a:defRPr>
                <a:solidFill>
                  <a:sysClr val="window" lastClr="FFFFFF"/>
                </a:solidFill>
                <a:ea typeface="Montserrat" panose="02000505000000020004"/>
                <a:cs typeface="Arial" panose="020B0604020202020204" pitchFamily="34" charset="0"/>
              </a:defRPr>
            </a:lvl1pPr>
          </a:lstStyle>
          <a:p>
            <a:pPr marL="0" indent="0" algn="l" fontAlgn="auto">
              <a:lnSpc>
                <a:spcPct val="100000"/>
              </a:lnSpc>
              <a:spcBef>
                <a:spcPts val="0"/>
              </a:spcBef>
              <a:spcAft>
                <a:spcPts val="1000"/>
              </a:spcAft>
            </a:pPr>
            <a:r>
              <a:rPr lang="zh-CN" altLang="en-US" sz="2300" spc="150">
                <a:solidFill>
                  <a:schemeClr val="bg1"/>
                </a:solidFill>
                <a:latin typeface="Arial" panose="020B0604020202020204" pitchFamily="34" charset="0"/>
                <a:ea typeface="宋体" panose="02010600030101010101" pitchFamily="2" charset="-122"/>
              </a:rPr>
              <a:t>统一后的秦王朝只存在了十几年时间，秦的速亡与秦的暴政有着不可分割的关系。</a:t>
            </a:r>
            <a:endParaRPr lang="zh-CN" altLang="en-US" sz="2300" spc="150">
              <a:solidFill>
                <a:schemeClr val="bg1"/>
              </a:solidFill>
              <a:latin typeface="Arial" panose="020B0604020202020204" pitchFamily="34" charset="0"/>
              <a:ea typeface="宋体" panose="02010600030101010101" pitchFamily="2" charset="-122"/>
            </a:endParaRPr>
          </a:p>
          <a:p>
            <a:pPr marL="0" indent="0" algn="l" fontAlgn="auto">
              <a:lnSpc>
                <a:spcPct val="100000"/>
              </a:lnSpc>
              <a:spcBef>
                <a:spcPts val="0"/>
              </a:spcBef>
              <a:spcAft>
                <a:spcPts val="1000"/>
              </a:spcAft>
            </a:pPr>
            <a:r>
              <a:rPr lang="zh-CN" altLang="en-US" sz="2300" spc="150">
                <a:solidFill>
                  <a:schemeClr val="bg1"/>
                </a:solidFill>
                <a:latin typeface="Arial" panose="020B0604020202020204" pitchFamily="34" charset="0"/>
                <a:ea typeface="宋体" panose="02010600030101010101" pitchFamily="2" charset="-122"/>
              </a:rPr>
              <a:t>   </a:t>
            </a:r>
            <a:r>
              <a:rPr lang="en-US" altLang="zh-CN" sz="1600" spc="150">
                <a:solidFill>
                  <a:schemeClr val="bg1"/>
                </a:solidFill>
                <a:latin typeface="Arial" panose="020B0604020202020204" pitchFamily="34" charset="0"/>
                <a:ea typeface="宋体" panose="02010600030101010101" pitchFamily="2" charset="-122"/>
                <a:sym typeface="+mn-ea"/>
              </a:rPr>
              <a:t>——《中外历史纲要</a:t>
            </a:r>
            <a:r>
              <a:rPr lang="zh-CN" altLang="en-US" sz="1600" spc="150">
                <a:solidFill>
                  <a:schemeClr val="bg1"/>
                </a:solidFill>
                <a:latin typeface="Arial" panose="020B0604020202020204" pitchFamily="34" charset="0"/>
                <a:ea typeface="宋体" panose="02010600030101010101" pitchFamily="2" charset="-122"/>
                <a:sym typeface="+mn-ea"/>
              </a:rPr>
              <a:t>》上</a:t>
            </a:r>
            <a:endParaRPr lang="en-US" altLang="zh-CN" sz="1600" spc="150">
              <a:solidFill>
                <a:schemeClr val="bg1"/>
              </a:solidFill>
              <a:latin typeface="Arial" panose="020B0604020202020204" pitchFamily="34" charset="0"/>
              <a:ea typeface="宋体" panose="02010600030101010101" pitchFamily="2" charset="-122"/>
            </a:endParaRPr>
          </a:p>
          <a:p>
            <a:pPr marL="0" indent="0" algn="l">
              <a:lnSpc>
                <a:spcPct val="200000"/>
              </a:lnSpc>
              <a:spcBef>
                <a:spcPts val="0"/>
              </a:spcBef>
              <a:spcAft>
                <a:spcPts val="1000"/>
              </a:spcAft>
            </a:pPr>
            <a:endParaRPr lang="en-US" altLang="zh-CN" sz="1600" spc="150">
              <a:solidFill>
                <a:schemeClr val="bg1"/>
              </a:solidFill>
              <a:latin typeface="Arial" panose="020B0604020202020204" pitchFamily="34" charset="0"/>
              <a:ea typeface="宋体" panose="02010600030101010101" pitchFamily="2" charset="-122"/>
            </a:endParaRPr>
          </a:p>
        </p:txBody>
      </p:sp>
      <p:sp>
        <p:nvSpPr>
          <p:cNvPr id="6" name="矩形 5"/>
          <p:cNvSpPr/>
          <p:nvPr>
            <p:custDataLst>
              <p:tags r:id="rId4"/>
            </p:custDataLst>
          </p:nvPr>
        </p:nvSpPr>
        <p:spPr>
          <a:xfrm>
            <a:off x="827074" y="688622"/>
            <a:ext cx="2617864" cy="2593501"/>
          </a:xfrm>
          <a:prstGeom prst="rect">
            <a:avLst/>
          </a:prstGeom>
        </p:spPr>
        <p:txBody>
          <a:bodyPr wrap="square" anchor="ctr">
            <a:normAutofit/>
          </a:bodyPr>
          <a:lstStyle/>
          <a:p>
            <a:pPr marL="0" indent="0" algn="ctr" defTabSz="685800">
              <a:lnSpc>
                <a:spcPct val="130000"/>
              </a:lnSpc>
              <a:spcBef>
                <a:spcPts val="0"/>
              </a:spcBef>
              <a:spcAft>
                <a:spcPts val="0"/>
              </a:spcAft>
              <a:buSzPct val="100000"/>
              <a:buNone/>
            </a:pPr>
            <a:r>
              <a:rPr lang="zh-CN" altLang="en-US" sz="4400" b="1" spc="300" dirty="0">
                <a:solidFill>
                  <a:sysClr val="window" lastClr="FFFFFF"/>
                </a:solidFill>
                <a:latin typeface="Arial" panose="020B0604020202020204" pitchFamily="34" charset="0"/>
                <a:ea typeface="微软雅黑" panose="020B0503020204020204" charset="-122"/>
                <a:cs typeface="+mn-ea"/>
                <a:sym typeface="Arial" panose="020B0604020202020204" pitchFamily="34" charset="0"/>
              </a:rPr>
              <a:t>残暴统治下的秦朝</a:t>
            </a:r>
            <a:endParaRPr lang="zh-CN" altLang="en-US" sz="4400" b="1" spc="300" dirty="0">
              <a:solidFill>
                <a:sysClr val="window" lastClr="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2" name="任意多边形: 形状 11"/>
          <p:cNvSpPr/>
          <p:nvPr>
            <p:custDataLst>
              <p:tags r:id="rId5"/>
            </p:custDataLst>
          </p:nvPr>
        </p:nvSpPr>
        <p:spPr>
          <a:xfrm flipH="1" flipV="1">
            <a:off x="3155121" y="2877277"/>
            <a:ext cx="530302" cy="530302"/>
          </a:xfrm>
          <a:custGeom>
            <a:avLst/>
            <a:gdLst>
              <a:gd name="connsiteX0" fmla="*/ 82550 w 1206500"/>
              <a:gd name="connsiteY0" fmla="*/ 0 h 1206500"/>
              <a:gd name="connsiteX1" fmla="*/ 1123950 w 1206500"/>
              <a:gd name="connsiteY1" fmla="*/ 0 h 1206500"/>
              <a:gd name="connsiteX2" fmla="*/ 1206500 w 1206500"/>
              <a:gd name="connsiteY2" fmla="*/ 82550 h 1206500"/>
              <a:gd name="connsiteX3" fmla="*/ 1123950 w 1206500"/>
              <a:gd name="connsiteY3" fmla="*/ 165100 h 1206500"/>
              <a:gd name="connsiteX4" fmla="*/ 165100 w 1206500"/>
              <a:gd name="connsiteY4" fmla="*/ 165100 h 1206500"/>
              <a:gd name="connsiteX5" fmla="*/ 165100 w 1206500"/>
              <a:gd name="connsiteY5" fmla="*/ 1123950 h 1206500"/>
              <a:gd name="connsiteX6" fmla="*/ 82550 w 1206500"/>
              <a:gd name="connsiteY6" fmla="*/ 1206500 h 1206500"/>
              <a:gd name="connsiteX7" fmla="*/ 0 w 1206500"/>
              <a:gd name="connsiteY7" fmla="*/ 1123950 h 1206500"/>
              <a:gd name="connsiteX8" fmla="*/ 0 w 1206500"/>
              <a:gd name="connsiteY8" fmla="*/ 82550 h 1206500"/>
              <a:gd name="connsiteX9" fmla="*/ 82550 w 1206500"/>
              <a:gd name="connsiteY9" fmla="*/ 0 h 120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500" h="1206500">
                <a:moveTo>
                  <a:pt x="82550" y="0"/>
                </a:moveTo>
                <a:lnTo>
                  <a:pt x="1123950" y="0"/>
                </a:lnTo>
                <a:cubicBezTo>
                  <a:pt x="1169541" y="0"/>
                  <a:pt x="1206500" y="36959"/>
                  <a:pt x="1206500" y="82550"/>
                </a:cubicBezTo>
                <a:cubicBezTo>
                  <a:pt x="1206500" y="128141"/>
                  <a:pt x="1169541" y="165100"/>
                  <a:pt x="1123950" y="165100"/>
                </a:cubicBezTo>
                <a:lnTo>
                  <a:pt x="165100" y="165100"/>
                </a:lnTo>
                <a:lnTo>
                  <a:pt x="165100" y="1123950"/>
                </a:lnTo>
                <a:cubicBezTo>
                  <a:pt x="165100" y="1169541"/>
                  <a:pt x="128141" y="1206500"/>
                  <a:pt x="82550" y="1206500"/>
                </a:cubicBezTo>
                <a:cubicBezTo>
                  <a:pt x="36959" y="1206500"/>
                  <a:pt x="0" y="1169541"/>
                  <a:pt x="0" y="1123950"/>
                </a:cubicBezTo>
                <a:lnTo>
                  <a:pt x="0" y="82550"/>
                </a:lnTo>
                <a:cubicBezTo>
                  <a:pt x="0" y="36959"/>
                  <a:pt x="36959" y="0"/>
                  <a:pt x="82550" y="0"/>
                </a:cubicBezTo>
                <a:close/>
              </a:path>
            </a:pathLst>
          </a:custGeom>
          <a:solidFill>
            <a:sysClr val="window" lastClr="FFFFFF">
              <a:alpha val="60000"/>
            </a:sysClr>
          </a:solidFill>
          <a:ln>
            <a:noFill/>
          </a:ln>
        </p:spPr>
        <p:style>
          <a:lnRef idx="2">
            <a:srgbClr val="203A6A">
              <a:shade val="50000"/>
            </a:srgbClr>
          </a:lnRef>
          <a:fillRef idx="1">
            <a:srgbClr val="203A6A"/>
          </a:fillRef>
          <a:effectRef idx="0">
            <a:srgbClr val="203A6A"/>
          </a:effectRef>
          <a:fontRef idx="minor">
            <a:sysClr val="window" lastClr="FFFFFF"/>
          </a:fontRef>
        </p:style>
        <p:txBody>
          <a:bodyPr wrap="square" rtlCol="0" anchor="ctr">
            <a:normAutofit/>
          </a:bodyPr>
          <a:lstStyle/>
          <a:p>
            <a:pPr algn="ct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1" name="文本框 4"/>
          <p:cNvSpPr txBox="1"/>
          <p:nvPr>
            <p:custDataLst>
              <p:tags r:id="rId6"/>
            </p:custDataLst>
          </p:nvPr>
        </p:nvSpPr>
        <p:spPr>
          <a:xfrm>
            <a:off x="5087620" y="4457700"/>
            <a:ext cx="6953885" cy="1298575"/>
          </a:xfrm>
          <a:prstGeom prst="rect">
            <a:avLst/>
          </a:prstGeom>
          <a:noFill/>
        </p:spPr>
        <p:txBody>
          <a:bodyPr wrap="square" lIns="90000" tIns="46800" rIns="90000" bIns="46800" rtlCol="0" anchor="ctr" anchorCtr="0">
            <a:normAutofit/>
          </a:bodyPr>
          <a:lstStyle>
            <a:defPPr>
              <a:defRPr lang="zh-CN"/>
            </a:defPPr>
            <a:lvl1pPr marL="0" algn="l" defTabSz="913765"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3765"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3765"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3765"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3765"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3765"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3765"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3765"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3765"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marL="0" lvl="0" indent="-285750" algn="l" fontAlgn="ctr">
              <a:lnSpc>
                <a:spcPct val="120000"/>
              </a:lnSpc>
              <a:spcBef>
                <a:spcPts val="0"/>
              </a:spcBef>
              <a:spcAft>
                <a:spcPts val="800"/>
              </a:spcAft>
              <a:buClr>
                <a:sysClr val="window" lastClr="FFFFFF">
                  <a:lumMod val="85000"/>
                </a:sysClr>
              </a:buClr>
              <a:buSzPct val="130000"/>
              <a:buFont typeface="Wingdings" panose="05000000000000000000" pitchFamily="2" charset="2"/>
              <a:buNone/>
            </a:pPr>
            <a:r>
              <a:rPr lang="zh-CN" altLang="en-US" sz="2800" b="1" spc="150">
                <a:solidFill>
                  <a:schemeClr val="accent2"/>
                </a:solidFill>
                <a:latin typeface="微软雅黑" panose="020B0503020204020204" charset="-122"/>
                <a:sym typeface="+mn-ea"/>
              </a:rPr>
              <a:t>秦完成统一后实行了哪些残暴统治？</a:t>
            </a:r>
            <a:endParaRPr lang="zh-CN" altLang="en-US" sz="2800" b="1" spc="150">
              <a:solidFill>
                <a:schemeClr val="accent2"/>
              </a:solidFill>
              <a:latin typeface="微软雅黑" panose="020B0503020204020204" charset="-122"/>
              <a:sym typeface="+mn-ea"/>
            </a:endParaRPr>
          </a:p>
        </p:txBody>
      </p:sp>
      <p:cxnSp>
        <p:nvCxnSpPr>
          <p:cNvPr id="3" name="直接连接符 2"/>
          <p:cNvCxnSpPr/>
          <p:nvPr>
            <p:custDataLst>
              <p:tags r:id="rId7"/>
            </p:custDataLst>
          </p:nvPr>
        </p:nvCxnSpPr>
        <p:spPr>
          <a:xfrm>
            <a:off x="5565422" y="3898053"/>
            <a:ext cx="4955822" cy="0"/>
          </a:xfrm>
          <a:prstGeom prst="line">
            <a:avLst/>
          </a:prstGeom>
          <a:ln>
            <a:solidFill>
              <a:sysClr val="window" lastClr="FFFFFF">
                <a:lumMod val="85000"/>
              </a:sysClr>
            </a:solidFill>
          </a:ln>
        </p:spPr>
        <p:style>
          <a:lnRef idx="1">
            <a:srgbClr val="203A6A"/>
          </a:lnRef>
          <a:fillRef idx="0">
            <a:srgbClr val="203A6A"/>
          </a:fillRef>
          <a:effectRef idx="0">
            <a:srgbClr val="203A6A"/>
          </a:effectRef>
          <a:fontRef idx="minor">
            <a:sysClr val="windowText" lastClr="000000"/>
          </a:fontRef>
        </p:style>
      </p:cxnSp>
      <p:pic>
        <p:nvPicPr>
          <p:cNvPr id="2" name="图片 1" descr="秦代百姓图片"/>
          <p:cNvPicPr>
            <a:picLocks noChangeAspect="1"/>
          </p:cNvPicPr>
          <p:nvPr>
            <p:custDataLst>
              <p:tags r:id="rId8"/>
            </p:custDataLst>
          </p:nvPr>
        </p:nvPicPr>
        <p:blipFill>
          <a:blip r:embed="rId9"/>
          <a:stretch>
            <a:fillRect/>
          </a:stretch>
        </p:blipFill>
        <p:spPr>
          <a:xfrm>
            <a:off x="4834890" y="1320800"/>
            <a:ext cx="3230245" cy="2054225"/>
          </a:xfrm>
          <a:prstGeom prst="roundRect">
            <a:avLst/>
          </a:prstGeom>
        </p:spPr>
      </p:pic>
      <p:pic>
        <p:nvPicPr>
          <p:cNvPr id="4" name="图片 3" descr="焚书图片"/>
          <p:cNvPicPr>
            <a:picLocks noChangeAspect="1"/>
          </p:cNvPicPr>
          <p:nvPr>
            <p:custDataLst>
              <p:tags r:id="rId10"/>
            </p:custDataLst>
          </p:nvPr>
        </p:nvPicPr>
        <p:blipFill>
          <a:blip r:embed="rId11"/>
          <a:stretch>
            <a:fillRect/>
          </a:stretch>
        </p:blipFill>
        <p:spPr>
          <a:xfrm>
            <a:off x="8658225" y="1320800"/>
            <a:ext cx="3146425" cy="2054225"/>
          </a:xfrm>
          <a:prstGeom prst="roundRect">
            <a:avLst/>
          </a:prstGeom>
        </p:spPr>
      </p:pic>
    </p:spTree>
    <p:custDataLst>
      <p:tags r:id="rId12"/>
    </p:custData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rotWithShape="1">
          <a:blip r:embed="rId2"/>
          <a:srcRect l="33157" r="33157"/>
          <a:stretch>
            <a:fillRect/>
          </a:stretch>
        </p:blipFill>
        <p:spPr>
          <a:xfrm>
            <a:off x="5181600" y="-635"/>
            <a:ext cx="7009765" cy="6855460"/>
          </a:xfrm>
          <a:custGeom>
            <a:avLst/>
            <a:gdLst/>
            <a:ahLst/>
            <a:cxnLst>
              <a:cxn ang="3">
                <a:pos x="hc" y="t"/>
              </a:cxn>
              <a:cxn ang="cd2">
                <a:pos x="l" y="vc"/>
              </a:cxn>
              <a:cxn ang="cd4">
                <a:pos x="hc" y="b"/>
              </a:cxn>
              <a:cxn ang="0">
                <a:pos x="r" y="vc"/>
              </a:cxn>
            </a:cxnLst>
            <a:rect l="l" t="t" r="r" b="b"/>
            <a:pathLst>
              <a:path w="13600" h="10800">
                <a:moveTo>
                  <a:pt x="0" y="0"/>
                </a:moveTo>
                <a:lnTo>
                  <a:pt x="13600" y="0"/>
                </a:lnTo>
                <a:lnTo>
                  <a:pt x="13600" y="10800"/>
                </a:lnTo>
                <a:lnTo>
                  <a:pt x="0" y="10800"/>
                </a:lnTo>
                <a:lnTo>
                  <a:pt x="0" y="0"/>
                </a:lnTo>
                <a:close/>
              </a:path>
            </a:pathLst>
          </a:custGeom>
        </p:spPr>
      </p:pic>
      <p:sp>
        <p:nvSpPr>
          <p:cNvPr id="3" name="矩形 2"/>
          <p:cNvSpPr/>
          <p:nvPr>
            <p:custDataLst>
              <p:tags r:id="rId3"/>
            </p:custDataLst>
          </p:nvPr>
        </p:nvSpPr>
        <p:spPr>
          <a:xfrm>
            <a:off x="-12065" y="0"/>
            <a:ext cx="7620061" cy="6858000"/>
          </a:xfrm>
          <a:prstGeom prst="rect">
            <a:avLst/>
          </a:prstGeom>
          <a:gradFill>
            <a:gsLst>
              <a:gs pos="70000">
                <a:srgbClr val="FFFFFF"/>
              </a:gs>
              <a:gs pos="100000">
                <a:srgbClr val="FFFFFF">
                  <a:alpha val="0"/>
                </a:srgbClr>
              </a:gs>
            </a:gsLst>
            <a:lin ang="0" scaled="0"/>
          </a:gra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latin typeface="微软雅黑" panose="020B0503020204020204" charset="-122"/>
              <a:ea typeface="微软雅黑" panose="020B0503020204020204" charset="-122"/>
            </a:endParaRPr>
          </a:p>
        </p:txBody>
      </p:sp>
      <p:sp>
        <p:nvSpPr>
          <p:cNvPr id="4" name="Title 6"/>
          <p:cNvSpPr txBox="1"/>
          <p:nvPr>
            <p:custDataLst>
              <p:tags r:id="rId4"/>
            </p:custDataLst>
          </p:nvPr>
        </p:nvSpPr>
        <p:spPr>
          <a:xfrm>
            <a:off x="762000" y="1697990"/>
            <a:ext cx="4419600" cy="3757295"/>
          </a:xfrm>
          <a:prstGeom prst="rect">
            <a:avLst/>
          </a:prstGeom>
          <a:noFill/>
          <a:ln w="3175">
            <a:noFill/>
            <a:prstDash val="dash"/>
          </a:ln>
        </p:spPr>
        <p:txBody>
          <a:bodyPr wrap="square" lIns="91440" tIns="45720" rIns="91440" bIns="4572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2000" b="1" spc="50" dirty="0">
                <a:ln w="3175">
                  <a:noFill/>
                  <a:prstDash val="dash"/>
                </a:ln>
                <a:solidFill>
                  <a:schemeClr val="tx1"/>
                </a:solidFill>
                <a:uLnTx/>
                <a:uFillTx/>
                <a:latin typeface="宋体" panose="02010600030101010101" pitchFamily="2" charset="-122"/>
                <a:ea typeface="宋体" panose="02010600030101010101" pitchFamily="2" charset="-122"/>
                <a:cs typeface="宋体" panose="02010600030101010101" pitchFamily="2" charset="-122"/>
                <a:sym typeface="+mn-ea"/>
              </a:rPr>
              <a:t>材料：</a:t>
            </a:r>
            <a:r>
              <a:rPr lang="zh-CN" altLang="en-US" sz="2000" spc="50" dirty="0">
                <a:ln w="3175">
                  <a:noFill/>
                  <a:prstDash val="dash"/>
                </a:ln>
                <a:solidFill>
                  <a:schemeClr val="tx1"/>
                </a:solidFill>
                <a:uLnTx/>
                <a:uFillTx/>
                <a:latin typeface="宋体" panose="02010600030101010101" pitchFamily="2" charset="-122"/>
                <a:ea typeface="宋体" panose="02010600030101010101" pitchFamily="2" charset="-122"/>
                <a:cs typeface="宋体" panose="02010600030101010101" pitchFamily="2" charset="-122"/>
                <a:sym typeface="+mn-ea"/>
              </a:rPr>
              <a:t>始皇初即位（前246），穿治郦山，及并天下（前221），天下徒送诣七十余万人。穿三泉，下铜而致椁，宫观百官奇器珍怪，徙臧满之。令匠作机弩矢，有所穿近者，辄射之。以水银为百川、江河、大海，机相灌输。上具天文，下具地理。以人鱼膏为烛，度不灭者久之。</a:t>
            </a:r>
            <a:endParaRPr lang="zh-CN" altLang="en-US" sz="2000" spc="50" dirty="0">
              <a:ln w="3175">
                <a:noFill/>
                <a:prstDash val="dash"/>
              </a:ln>
              <a:solidFill>
                <a:schemeClr val="tx1"/>
              </a:solidFill>
              <a:uLnTx/>
              <a:uFillTx/>
              <a:latin typeface="宋体" panose="02010600030101010101" pitchFamily="2" charset="-122"/>
              <a:ea typeface="宋体" panose="02010600030101010101" pitchFamily="2" charset="-122"/>
              <a:cs typeface="宋体" panose="02010600030101010101" pitchFamily="2" charset="-122"/>
              <a:sym typeface="+mn-ea"/>
            </a:endParaRPr>
          </a:p>
          <a:p>
            <a:pPr marL="0" lvl="0" indent="-285750" algn="r" fontAlgn="ctr">
              <a:lnSpc>
                <a:spcPct val="130000"/>
              </a:lnSpc>
              <a:spcBef>
                <a:spcPts val="1000"/>
              </a:spcBef>
              <a:spcAft>
                <a:spcPts val="0"/>
              </a:spcAft>
              <a:buSzPct val="100000"/>
              <a:buFont typeface="Wingdings" panose="05000000000000000000" charset="0"/>
              <a:buNone/>
            </a:pPr>
            <a:r>
              <a:rPr lang="en-US" altLang="zh-CN" sz="2000" spc="50" dirty="0">
                <a:ln w="3175">
                  <a:noFill/>
                  <a:prstDash val="dash"/>
                </a:ln>
                <a:solidFill>
                  <a:schemeClr val="tx1"/>
                </a:solidFill>
                <a:uLnTx/>
                <a:uFillTx/>
                <a:latin typeface="宋体" panose="02010600030101010101" pitchFamily="2" charset="-122"/>
                <a:ea typeface="宋体" panose="02010600030101010101" pitchFamily="2" charset="-122"/>
                <a:cs typeface="宋体" panose="02010600030101010101" pitchFamily="2" charset="-122"/>
                <a:sym typeface="+mn-ea"/>
              </a:rPr>
              <a:t>——《史记</a:t>
            </a:r>
            <a:r>
              <a:rPr altLang="zh-CN" sz="2000" spc="0" noProof="0">
                <a:ln>
                  <a:noFill/>
                </a:ln>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spc="50" dirty="0">
                <a:ln w="3175">
                  <a:noFill/>
                  <a:prstDash val="dash"/>
                </a:ln>
                <a:solidFill>
                  <a:schemeClr val="tx1"/>
                </a:solidFill>
                <a:uLnTx/>
                <a:uFillTx/>
                <a:latin typeface="宋体" panose="02010600030101010101" pitchFamily="2" charset="-122"/>
                <a:ea typeface="宋体" panose="02010600030101010101" pitchFamily="2" charset="-122"/>
                <a:cs typeface="宋体" panose="02010600030101010101" pitchFamily="2" charset="-122"/>
                <a:sym typeface="+mn-ea"/>
              </a:rPr>
              <a:t>秦始皇本纪》</a:t>
            </a:r>
            <a:endParaRPr lang="en-US" altLang="zh-CN" sz="2000" spc="50" dirty="0">
              <a:ln w="3175">
                <a:noFill/>
                <a:prstDash val="dash"/>
              </a:ln>
              <a:solidFill>
                <a:schemeClr val="tx1"/>
              </a:solidFill>
              <a:uLnTx/>
              <a:uFillTx/>
              <a:latin typeface="宋体" panose="02010600030101010101" pitchFamily="2" charset="-122"/>
              <a:ea typeface="宋体" panose="02010600030101010101" pitchFamily="2" charset="-122"/>
              <a:cs typeface="宋体" panose="02010600030101010101" pitchFamily="2" charset="-122"/>
              <a:sym typeface="+mn-ea"/>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custDataLst>
              <p:tags r:id="rId5"/>
            </p:custDataLst>
          </p:nvPr>
        </p:nvPicPr>
        <p:blipFill>
          <a:blip r:embed="rId6"/>
          <a:stretch>
            <a:fillRect/>
          </a:stretch>
        </p:blipFill>
        <p:spPr>
          <a:xfrm>
            <a:off x="10620375" y="5805170"/>
            <a:ext cx="1776095" cy="1052830"/>
          </a:xfrm>
          <a:prstGeom prst="rect">
            <a:avLst/>
          </a:prstGeom>
        </p:spPr>
      </p:pic>
      <p:sp>
        <p:nvSpPr>
          <p:cNvPr id="8" name="矩形 7"/>
          <p:cNvSpPr/>
          <p:nvPr/>
        </p:nvSpPr>
        <p:spPr>
          <a:xfrm>
            <a:off x="1329055" y="393065"/>
            <a:ext cx="3718560"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穷奢极欲 大兴土木</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pic>
        <p:nvPicPr>
          <p:cNvPr id="7190" name="Picture 23" descr="a%20kneeling"/>
          <p:cNvPicPr>
            <a:picLocks noChangeAspect="1"/>
          </p:cNvPicPr>
          <p:nvPr/>
        </p:nvPicPr>
        <p:blipFill>
          <a:blip r:embed="rId7"/>
          <a:stretch>
            <a:fillRect/>
          </a:stretch>
        </p:blipFill>
        <p:spPr>
          <a:xfrm>
            <a:off x="745490" y="157480"/>
            <a:ext cx="455295" cy="757555"/>
          </a:xfrm>
          <a:prstGeom prst="rect">
            <a:avLst/>
          </a:prstGeom>
          <a:noFill/>
          <a:ln w="9525">
            <a:noFill/>
          </a:ln>
        </p:spPr>
      </p:pic>
    </p:spTree>
    <p:custDataLst>
      <p:tags r:id="rId8"/>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8989695" y="1838325"/>
            <a:ext cx="2795270" cy="3791585"/>
          </a:xfrm>
          <a:prstGeom prst="rect">
            <a:avLst/>
          </a:prstGeom>
        </p:spPr>
        <p:txBody>
          <a:bodyPr wrap="square" anchor="ctr">
            <a:noAutofit/>
          </a:bodyPr>
          <a:lstStyle/>
          <a:p>
            <a:pPr marL="0" lvl="0" indent="0" algn="l" fontAlgn="auto">
              <a:lnSpc>
                <a:spcPct val="100000"/>
              </a:lnSpc>
              <a:spcBef>
                <a:spcPts val="0"/>
              </a:spcBef>
              <a:spcAft>
                <a:spcPts val="0"/>
              </a:spcAft>
              <a:buSzPct val="100000"/>
              <a:buNone/>
            </a:pPr>
            <a:r>
              <a:rPr lang="zh-CN" altLang="en-US" sz="2400">
                <a:solidFill>
                  <a:schemeClr val="tx1"/>
                </a:solidFill>
              </a:rPr>
              <a:t>秦始皇为寻求长生不老，处处寻仙问药。得天下后，修建了四通八达的弛道，然后便举行大规模的外出巡游。12年为帝期间，先后巡游达6次，后死于第六巡游途中。</a:t>
            </a:r>
            <a:endParaRPr lang="zh-CN" altLang="en-US" sz="2400">
              <a:solidFill>
                <a:schemeClr val="tx1"/>
              </a:solidFill>
            </a:endParaRPr>
          </a:p>
        </p:txBody>
      </p:sp>
      <p:pic>
        <p:nvPicPr>
          <p:cNvPr id="6" name="图片 5" descr="寻仙问药"/>
          <p:cNvPicPr>
            <a:picLocks noChangeAspect="1"/>
          </p:cNvPicPr>
          <p:nvPr/>
        </p:nvPicPr>
        <p:blipFill>
          <a:blip r:embed="rId2"/>
          <a:stretch>
            <a:fillRect/>
          </a:stretch>
        </p:blipFill>
        <p:spPr>
          <a:xfrm>
            <a:off x="3648710" y="1672590"/>
            <a:ext cx="4873625" cy="4122420"/>
          </a:xfrm>
          <a:prstGeom prst="rect">
            <a:avLst/>
          </a:prstGeom>
        </p:spPr>
      </p:pic>
      <p:sp>
        <p:nvSpPr>
          <p:cNvPr id="12" name="任意多边形 11"/>
          <p:cNvSpPr/>
          <p:nvPr>
            <p:custDataLst>
              <p:tags r:id="rId3"/>
            </p:custDataLst>
          </p:nvPr>
        </p:nvSpPr>
        <p:spPr>
          <a:xfrm>
            <a:off x="745490" y="1672824"/>
            <a:ext cx="4519656" cy="4138503"/>
          </a:xfrm>
          <a:custGeom>
            <a:avLst/>
            <a:gdLst>
              <a:gd name="connsiteX0" fmla="*/ 0 w 5541209"/>
              <a:gd name="connsiteY0" fmla="*/ 0 h 5073906"/>
              <a:gd name="connsiteX1" fmla="*/ 5541209 w 5541209"/>
              <a:gd name="connsiteY1" fmla="*/ 0 h 5073906"/>
              <a:gd name="connsiteX2" fmla="*/ 3563100 w 5541209"/>
              <a:gd name="connsiteY2" fmla="*/ 5073906 h 5073906"/>
              <a:gd name="connsiteX3" fmla="*/ 0 w 5541209"/>
              <a:gd name="connsiteY3" fmla="*/ 5073906 h 5073906"/>
            </a:gdLst>
            <a:ahLst/>
            <a:cxnLst>
              <a:cxn ang="0">
                <a:pos x="connsiteX0" y="connsiteY0"/>
              </a:cxn>
              <a:cxn ang="0">
                <a:pos x="connsiteX1" y="connsiteY1"/>
              </a:cxn>
              <a:cxn ang="0">
                <a:pos x="connsiteX2" y="connsiteY2"/>
              </a:cxn>
              <a:cxn ang="0">
                <a:pos x="connsiteX3" y="connsiteY3"/>
              </a:cxn>
            </a:cxnLst>
            <a:rect l="l" t="t" r="r" b="b"/>
            <a:pathLst>
              <a:path w="5541209" h="5073906">
                <a:moveTo>
                  <a:pt x="0" y="0"/>
                </a:moveTo>
                <a:lnTo>
                  <a:pt x="5541209" y="0"/>
                </a:lnTo>
                <a:lnTo>
                  <a:pt x="3563100" y="5073906"/>
                </a:lnTo>
                <a:lnTo>
                  <a:pt x="0" y="5073906"/>
                </a:lnTo>
                <a:close/>
              </a:path>
            </a:pathLst>
          </a:custGeom>
          <a:blipFill dpi="0" rotWithShape="1">
            <a:blip r:embed="rId4"/>
            <a:srcRect/>
            <a:stretch>
              <a:fillRect l="-24000" r="-24000"/>
            </a:stretch>
          </a:blipFill>
          <a:ln>
            <a:noFill/>
          </a:ln>
        </p:spPr>
        <p:style>
          <a:lnRef idx="2">
            <a:srgbClr val="DA5629">
              <a:shade val="50000"/>
            </a:srgbClr>
          </a:lnRef>
          <a:fillRef idx="1">
            <a:srgbClr val="DA5629"/>
          </a:fillRef>
          <a:effectRef idx="0">
            <a:srgbClr val="DA5629"/>
          </a:effectRef>
          <a:fontRef idx="minor">
            <a:sysClr val="window" lastClr="FFFFFF"/>
          </a:fontRef>
        </p:style>
        <p:txBody>
          <a:bodyPr wrap="square" rtlCol="0" anchor="ctr">
            <a:normAutofit/>
          </a:bodyPr>
          <a:lstStyle/>
          <a:p>
            <a:pPr algn="ctr"/>
            <a:endParaRPr lang="zh-CN" altLang="en-US"/>
          </a:p>
        </p:txBody>
      </p:sp>
      <p:sp>
        <p:nvSpPr>
          <p:cNvPr id="18" name="矩形 17"/>
          <p:cNvSpPr/>
          <p:nvPr/>
        </p:nvSpPr>
        <p:spPr>
          <a:xfrm>
            <a:off x="1318260" y="408305"/>
            <a:ext cx="3136900"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寻仙访药 大肆巡游</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5"/>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6"/>
          <a:stretch>
            <a:fillRect/>
          </a:stretch>
        </p:blipFill>
        <p:spPr>
          <a:xfrm>
            <a:off x="745490" y="157480"/>
            <a:ext cx="455295" cy="757555"/>
          </a:xfrm>
          <a:prstGeom prst="rect">
            <a:avLst/>
          </a:prstGeom>
          <a:noFill/>
          <a:ln w="9525">
            <a:noFill/>
          </a:ln>
        </p:spPr>
      </p:pic>
    </p:spTree>
    <p:custDataLst>
      <p:tags r:id="rId7"/>
    </p:custData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flipH="1" flipV="1">
            <a:off x="6096000" y="4310380"/>
            <a:ext cx="10795" cy="2385695"/>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p:cNvPicPr>
          <p:nvPr>
            <p:custDataLst>
              <p:tags r:id="rId2"/>
            </p:custDataLst>
          </p:nvPr>
        </p:nvPicPr>
        <p:blipFill>
          <a:blip r:embed="rId3"/>
          <a:srcRect t="59" b="2104"/>
          <a:stretch>
            <a:fillRect/>
          </a:stretch>
        </p:blipFill>
        <p:spPr>
          <a:xfrm>
            <a:off x="7030173" y="1190642"/>
            <a:ext cx="4213558" cy="2550681"/>
          </a:xfrm>
          <a:prstGeom prst="roundRect">
            <a:avLst/>
          </a:prstGeom>
        </p:spPr>
      </p:pic>
      <p:sp>
        <p:nvSpPr>
          <p:cNvPr id="27" name="文本框 26"/>
          <p:cNvSpPr txBox="1"/>
          <p:nvPr>
            <p:custDataLst>
              <p:tags r:id="rId4"/>
            </p:custDataLst>
          </p:nvPr>
        </p:nvSpPr>
        <p:spPr>
          <a:xfrm>
            <a:off x="745490" y="4413885"/>
            <a:ext cx="4890770" cy="2021205"/>
          </a:xfrm>
          <a:prstGeom prst="rect">
            <a:avLst/>
          </a:prstGeom>
          <a:noFill/>
        </p:spPr>
        <p:txBody>
          <a:bodyPr wrap="square" rtlCol="0" anchor="ctr" anchorCtr="1">
            <a:noAutofit/>
          </a:bodyPr>
          <a:lstStyle/>
          <a:p>
            <a:pPr marL="0" indent="0" algn="l">
              <a:lnSpc>
                <a:spcPct val="120000"/>
              </a:lnSpc>
              <a:spcBef>
                <a:spcPts val="0"/>
              </a:spcBef>
              <a:spcAft>
                <a:spcPts val="0"/>
              </a:spcAft>
              <a:buSzPct val="100000"/>
            </a:pPr>
            <a:r>
              <a:rPr lang="zh-CN" altLang="en-US" sz="1900" spc="150">
                <a:latin typeface="宋体" panose="02010600030101010101" pitchFamily="2" charset="-122"/>
                <a:ea typeface="宋体" panose="02010600030101010101" pitchFamily="2" charset="-122"/>
                <a:cs typeface="宋体" panose="02010600030101010101" pitchFamily="2" charset="-122"/>
              </a:rPr>
              <a:t>修弛道，筑长城，戍无岭，全国征发徭役总数至少在</a:t>
            </a:r>
            <a:r>
              <a:rPr lang="en-US" altLang="zh-CN" sz="1900" spc="150">
                <a:latin typeface="宋体" panose="02010600030101010101" pitchFamily="2" charset="-122"/>
                <a:ea typeface="宋体" panose="02010600030101010101" pitchFamily="2" charset="-122"/>
                <a:cs typeface="宋体" panose="02010600030101010101" pitchFamily="2" charset="-122"/>
              </a:rPr>
              <a:t>300</a:t>
            </a:r>
            <a:r>
              <a:rPr lang="zh-CN" altLang="en-US" sz="1900" spc="150">
                <a:latin typeface="宋体" panose="02010600030101010101" pitchFamily="2" charset="-122"/>
                <a:ea typeface="宋体" panose="02010600030101010101" pitchFamily="2" charset="-122"/>
                <a:cs typeface="宋体" panose="02010600030101010101" pitchFamily="2" charset="-122"/>
              </a:rPr>
              <a:t>万人次以上。秦朝总人口数约</a:t>
            </a:r>
            <a:r>
              <a:rPr lang="en-US" altLang="zh-CN" sz="1900" spc="150">
                <a:latin typeface="宋体" panose="02010600030101010101" pitchFamily="2" charset="-122"/>
                <a:ea typeface="宋体" panose="02010600030101010101" pitchFamily="2" charset="-122"/>
                <a:cs typeface="宋体" panose="02010600030101010101" pitchFamily="2" charset="-122"/>
              </a:rPr>
              <a:t>2000</a:t>
            </a:r>
            <a:r>
              <a:rPr lang="zh-CN" altLang="en-US" sz="1900" spc="150">
                <a:latin typeface="宋体" panose="02010600030101010101" pitchFamily="2" charset="-122"/>
                <a:ea typeface="宋体" panose="02010600030101010101" pitchFamily="2" charset="-122"/>
                <a:cs typeface="宋体" panose="02010600030101010101" pitchFamily="2" charset="-122"/>
              </a:rPr>
              <a:t>万，按古人通常的计算方法，其中壮丁不超过</a:t>
            </a:r>
            <a:r>
              <a:rPr lang="en-US" altLang="zh-CN" sz="1900" spc="150">
                <a:latin typeface="宋体" panose="02010600030101010101" pitchFamily="2" charset="-122"/>
                <a:ea typeface="宋体" panose="02010600030101010101" pitchFamily="2" charset="-122"/>
                <a:cs typeface="宋体" panose="02010600030101010101" pitchFamily="2" charset="-122"/>
              </a:rPr>
              <a:t>400</a:t>
            </a:r>
            <a:r>
              <a:rPr lang="zh-CN" altLang="en-US" sz="1900" spc="150">
                <a:latin typeface="宋体" panose="02010600030101010101" pitchFamily="2" charset="-122"/>
                <a:ea typeface="宋体" panose="02010600030101010101" pitchFamily="2" charset="-122"/>
                <a:cs typeface="宋体" panose="02010600030101010101" pitchFamily="2" charset="-122"/>
              </a:rPr>
              <a:t>万，可谓是举国就役。</a:t>
            </a:r>
            <a:endParaRPr lang="zh-CN" altLang="en-US" sz="1900" spc="150">
              <a:latin typeface="宋体" panose="02010600030101010101" pitchFamily="2" charset="-122"/>
              <a:ea typeface="宋体" panose="02010600030101010101" pitchFamily="2" charset="-122"/>
              <a:cs typeface="宋体" panose="02010600030101010101" pitchFamily="2" charset="-122"/>
            </a:endParaRPr>
          </a:p>
          <a:p>
            <a:pPr marL="0" indent="0" algn="l">
              <a:lnSpc>
                <a:spcPct val="120000"/>
              </a:lnSpc>
              <a:spcBef>
                <a:spcPts val="0"/>
              </a:spcBef>
              <a:spcAft>
                <a:spcPts val="0"/>
              </a:spcAft>
              <a:buSzPct val="100000"/>
            </a:pPr>
            <a:r>
              <a:rPr lang="en-US" altLang="zh-CN" sz="1900" spc="150">
                <a:latin typeface="宋体" panose="02010600030101010101" pitchFamily="2" charset="-122"/>
                <a:ea typeface="宋体" panose="02010600030101010101" pitchFamily="2" charset="-122"/>
                <a:cs typeface="宋体" panose="02010600030101010101" pitchFamily="2" charset="-122"/>
                <a:sym typeface="+mn-ea"/>
              </a:rPr>
              <a:t> ——赵毅、赵轶峰主编《中国古代史》</a:t>
            </a:r>
            <a:endParaRPr lang="en-US" altLang="zh-CN" sz="1900" spc="15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8" name="图片 27"/>
          <p:cNvPicPr>
            <a:picLocks noChangeAspect="1"/>
          </p:cNvPicPr>
          <p:nvPr>
            <p:custDataLst>
              <p:tags r:id="rId5"/>
            </p:custDataLst>
          </p:nvPr>
        </p:nvPicPr>
        <p:blipFill>
          <a:blip r:embed="rId6"/>
          <a:srcRect t="9336" b="9336"/>
          <a:stretch>
            <a:fillRect/>
          </a:stretch>
        </p:blipFill>
        <p:spPr>
          <a:xfrm>
            <a:off x="948269" y="1190642"/>
            <a:ext cx="4199466" cy="2550681"/>
          </a:xfrm>
          <a:prstGeom prst="roundRect">
            <a:avLst/>
          </a:prstGeom>
        </p:spPr>
      </p:pic>
      <p:sp>
        <p:nvSpPr>
          <p:cNvPr id="32" name="矩形 31"/>
          <p:cNvSpPr/>
          <p:nvPr>
            <p:custDataLst>
              <p:tags r:id="rId7"/>
            </p:custDataLst>
          </p:nvPr>
        </p:nvSpPr>
        <p:spPr>
          <a:xfrm>
            <a:off x="1" y="3429000"/>
            <a:ext cx="12192000" cy="647604"/>
          </a:xfrm>
          <a:prstGeom prst="rect">
            <a:avLst/>
          </a:prstGeom>
          <a:solidFill>
            <a:srgbClr val="FFC000"/>
          </a:solidFill>
          <a:ln>
            <a:noFill/>
          </a:ln>
        </p:spPr>
        <p:txBody>
          <a:bodyPr wrap="none" rtlCol="0" anchor="ctr">
            <a:noAutofit/>
          </a:bodyPr>
          <a:lstStyle/>
          <a:p>
            <a:pPr>
              <a:lnSpc>
                <a:spcPct val="130000"/>
              </a:lnSpc>
            </a:pPr>
            <a:endParaRPr lang="zh-CN" altLang="en-US" sz="2400">
              <a:solidFill>
                <a:schemeClr val="bg1"/>
              </a:solidFill>
              <a:latin typeface="微软雅黑" panose="020B0503020204020204" charset="-122"/>
              <a:ea typeface="微软雅黑" panose="020B0503020204020204" charset="-122"/>
            </a:endParaRPr>
          </a:p>
        </p:txBody>
      </p:sp>
      <p:sp>
        <p:nvSpPr>
          <p:cNvPr id="30" name="椭圆 29"/>
          <p:cNvSpPr/>
          <p:nvPr>
            <p:custDataLst>
              <p:tags r:id="rId8"/>
            </p:custDataLst>
          </p:nvPr>
        </p:nvSpPr>
        <p:spPr>
          <a:xfrm>
            <a:off x="2540001" y="3473455"/>
            <a:ext cx="1016000" cy="1016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lnSpc>
                <a:spcPct val="130000"/>
              </a:lnSpc>
            </a:pPr>
            <a:r>
              <a:rPr lang="en-US" altLang="zh-CN" sz="2800" b="1" dirty="0">
                <a:solidFill>
                  <a:schemeClr val="tx1"/>
                </a:solidFill>
                <a:latin typeface="微软雅黑" panose="020B0503020204020204" charset="-122"/>
                <a:ea typeface="微软雅黑" panose="020B0503020204020204" charset="-122"/>
              </a:rPr>
              <a:t>1</a:t>
            </a:r>
            <a:endParaRPr lang="en-US" altLang="zh-CN" sz="2800" b="1" dirty="0">
              <a:solidFill>
                <a:schemeClr val="tx1"/>
              </a:solidFill>
              <a:latin typeface="微软雅黑" panose="020B0503020204020204" charset="-122"/>
              <a:ea typeface="微软雅黑" panose="020B0503020204020204" charset="-122"/>
            </a:endParaRPr>
          </a:p>
        </p:txBody>
      </p:sp>
      <p:sp>
        <p:nvSpPr>
          <p:cNvPr id="34" name="椭圆 33"/>
          <p:cNvSpPr/>
          <p:nvPr>
            <p:custDataLst>
              <p:tags r:id="rId9"/>
            </p:custDataLst>
          </p:nvPr>
        </p:nvSpPr>
        <p:spPr>
          <a:xfrm>
            <a:off x="8628952" y="3473455"/>
            <a:ext cx="1016000" cy="1016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lnSpc>
                <a:spcPct val="130000"/>
              </a:lnSpc>
            </a:pPr>
            <a:r>
              <a:rPr lang="en-US" altLang="zh-CN" sz="2800" b="1" dirty="0">
                <a:solidFill>
                  <a:schemeClr val="tx1"/>
                </a:solidFill>
                <a:latin typeface="微软雅黑" panose="020B0503020204020204" charset="-122"/>
                <a:ea typeface="微软雅黑" panose="020B0503020204020204" charset="-122"/>
              </a:rPr>
              <a:t>2</a:t>
            </a:r>
            <a:endParaRPr lang="en-US" altLang="zh-CN" sz="2800" b="1" dirty="0">
              <a:solidFill>
                <a:schemeClr val="tx1"/>
              </a:solidFill>
              <a:latin typeface="微软雅黑" panose="020B0503020204020204" charset="-122"/>
              <a:ea typeface="微软雅黑" panose="020B0503020204020204" charset="-122"/>
            </a:endParaRPr>
          </a:p>
        </p:txBody>
      </p:sp>
      <p:sp>
        <p:nvSpPr>
          <p:cNvPr id="35" name="文本框 34"/>
          <p:cNvSpPr txBox="1"/>
          <p:nvPr>
            <p:custDataLst>
              <p:tags r:id="rId10"/>
            </p:custDataLst>
          </p:nvPr>
        </p:nvSpPr>
        <p:spPr>
          <a:xfrm>
            <a:off x="6772275" y="4489450"/>
            <a:ext cx="4730115" cy="2021205"/>
          </a:xfrm>
          <a:prstGeom prst="rect">
            <a:avLst/>
          </a:prstGeom>
          <a:noFill/>
        </p:spPr>
        <p:txBody>
          <a:bodyPr wrap="square" rtlCol="0" anchor="ctr" anchorCtr="1">
            <a:normAutofit lnSpcReduction="10000"/>
          </a:bodyPr>
          <a:lstStyle/>
          <a:p>
            <a:pPr marL="0" indent="0" algn="l">
              <a:lnSpc>
                <a:spcPct val="120000"/>
              </a:lnSpc>
              <a:spcBef>
                <a:spcPts val="0"/>
              </a:spcBef>
              <a:spcAft>
                <a:spcPts val="0"/>
              </a:spcAft>
              <a:buSzPct val="100000"/>
            </a:pPr>
            <a:r>
              <a:rPr lang="zh-CN" altLang="en-US" sz="1900" spc="150">
                <a:latin typeface="宋体" panose="02010600030101010101" pitchFamily="2" charset="-122"/>
                <a:ea typeface="宋体" panose="02010600030101010101" pitchFamily="2" charset="-122"/>
                <a:cs typeface="宋体" panose="02010600030101010101" pitchFamily="2" charset="-122"/>
                <a:sym typeface="+mn-ea"/>
              </a:rPr>
              <a:t>秦刑法规定：一人犯死罪，亲族都要处死，叫“族诛”；一家犯法，邻里都要受牵连，叫“连坐”。刑法中仅死刑就有腰斩、枭首、车裂等十多种。当时在秦国市场上，有这样一种奇怪的现象：鞋子没人买，拐杖却是抢手货。</a:t>
            </a:r>
            <a:endParaRPr lang="zh-CN" altLang="en-US" sz="1900" spc="15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矩形 17"/>
          <p:cNvSpPr/>
          <p:nvPr/>
        </p:nvSpPr>
        <p:spPr>
          <a:xfrm>
            <a:off x="1318260" y="408305"/>
            <a:ext cx="3136900"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徭役繁重 刑法严苛</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1"/>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12"/>
          <a:stretch>
            <a:fillRect/>
          </a:stretch>
        </p:blipFill>
        <p:spPr>
          <a:xfrm>
            <a:off x="745490" y="157480"/>
            <a:ext cx="455295" cy="757555"/>
          </a:xfrm>
          <a:prstGeom prst="rect">
            <a:avLst/>
          </a:prstGeom>
          <a:noFill/>
          <a:ln w="9525">
            <a:noFill/>
          </a:ln>
        </p:spPr>
      </p:pic>
    </p:spTree>
    <p:custDataLst>
      <p:tags r:id="rId13"/>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34" grpId="0" animBg="1"/>
      <p:bldP spid="35"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对外战争"/>
          <p:cNvPicPr>
            <a:picLocks noChangeAspect="1"/>
          </p:cNvPicPr>
          <p:nvPr/>
        </p:nvPicPr>
        <p:blipFill>
          <a:blip r:embed="rId1"/>
          <a:stretch>
            <a:fillRect/>
          </a:stretch>
        </p:blipFill>
        <p:spPr>
          <a:xfrm>
            <a:off x="1077595" y="1556385"/>
            <a:ext cx="2942590" cy="1938655"/>
          </a:xfrm>
          <a:prstGeom prst="rect">
            <a:avLst/>
          </a:prstGeom>
        </p:spPr>
      </p:pic>
      <p:pic>
        <p:nvPicPr>
          <p:cNvPr id="4" name="图片 3"/>
          <p:cNvPicPr>
            <a:picLocks noChangeAspect="1"/>
          </p:cNvPicPr>
          <p:nvPr/>
        </p:nvPicPr>
        <p:blipFill>
          <a:blip r:embed="rId2"/>
          <a:stretch>
            <a:fillRect/>
          </a:stretch>
        </p:blipFill>
        <p:spPr>
          <a:xfrm>
            <a:off x="8393430" y="3950335"/>
            <a:ext cx="2938780" cy="1937385"/>
          </a:xfrm>
          <a:prstGeom prst="rect">
            <a:avLst/>
          </a:prstGeom>
        </p:spPr>
      </p:pic>
      <p:sp>
        <p:nvSpPr>
          <p:cNvPr id="5" name="文本框 4"/>
          <p:cNvSpPr txBox="1"/>
          <p:nvPr/>
        </p:nvSpPr>
        <p:spPr>
          <a:xfrm>
            <a:off x="4020185" y="1556385"/>
            <a:ext cx="7312025" cy="1938020"/>
          </a:xfrm>
          <a:prstGeom prst="rect">
            <a:avLst/>
          </a:prstGeom>
          <a:noFill/>
          <a:ln>
            <a:solidFill>
              <a:schemeClr val="accent2"/>
            </a:solidFill>
          </a:ln>
        </p:spPr>
        <p:txBody>
          <a:bodyPr wrap="square" rtlCol="0">
            <a:spAutoFit/>
          </a:bodyPr>
          <a:lstStyle/>
          <a:p>
            <a:pPr algn="l"/>
            <a:r>
              <a:rPr lang="zh-CN" altLang="en-US" sz="2000" b="1"/>
              <a:t>材料：</a:t>
            </a:r>
            <a:r>
              <a:rPr lang="zh-CN" altLang="en-US" sz="2000"/>
              <a:t>秦始皇在秦统一后，开始了北方匈奴和岭南越地大量用兵</a:t>
            </a:r>
            <a:r>
              <a:rPr lang="en-US" altLang="zh-CN" sz="2000"/>
              <a:t>……</a:t>
            </a:r>
            <a:r>
              <a:rPr lang="zh-CN" altLang="en-US" sz="2000"/>
              <a:t>为了打击匈奴，秦始皇出兵占领了黄河以南地及黄河以北的五原地，并</a:t>
            </a:r>
            <a:r>
              <a:rPr lang="en-US" altLang="zh-CN" sz="2000"/>
              <a:t>“</a:t>
            </a:r>
            <a:r>
              <a:rPr lang="zh-CN" altLang="en-US" sz="2000"/>
              <a:t>常发天下丁男以守北河</a:t>
            </a:r>
            <a:r>
              <a:rPr lang="en-US" altLang="zh-CN" sz="2000"/>
              <a:t>”……</a:t>
            </a:r>
            <a:r>
              <a:rPr lang="zh-CN" altLang="en-US" sz="2000"/>
              <a:t>为了开拓南方疆域，秦朝同样也大量用兵岭南。</a:t>
            </a:r>
            <a:endParaRPr lang="zh-CN" altLang="en-US" sz="2000"/>
          </a:p>
          <a:p>
            <a:pPr algn="r"/>
            <a:r>
              <a:rPr lang="en-US" altLang="zh-CN" sz="2000"/>
              <a:t>——</a:t>
            </a:r>
            <a:r>
              <a:rPr lang="zh-CN" altLang="en-US" sz="2000"/>
              <a:t>宋立恒《对统一后的秦王朝速亡原因的再分析》</a:t>
            </a:r>
            <a:endParaRPr lang="zh-CN" altLang="en-US" sz="2000"/>
          </a:p>
          <a:p>
            <a:pPr algn="l"/>
            <a:endParaRPr lang="zh-CN" altLang="en-US" sz="2000"/>
          </a:p>
        </p:txBody>
      </p:sp>
      <p:sp>
        <p:nvSpPr>
          <p:cNvPr id="7" name="文本框 6"/>
          <p:cNvSpPr txBox="1"/>
          <p:nvPr/>
        </p:nvSpPr>
        <p:spPr>
          <a:xfrm>
            <a:off x="1077595" y="3960495"/>
            <a:ext cx="7315835" cy="1938020"/>
          </a:xfrm>
          <a:prstGeom prst="rect">
            <a:avLst/>
          </a:prstGeom>
          <a:noFill/>
          <a:ln>
            <a:solidFill>
              <a:schemeClr val="accent2"/>
            </a:solidFill>
          </a:ln>
        </p:spPr>
        <p:txBody>
          <a:bodyPr wrap="square" rtlCol="0">
            <a:spAutoFit/>
          </a:bodyPr>
          <a:lstStyle/>
          <a:p>
            <a:endParaRPr lang="zh-CN" altLang="en-US" sz="2000" b="1"/>
          </a:p>
          <a:p>
            <a:r>
              <a:rPr lang="zh-CN" altLang="en-US" sz="2000" b="1"/>
              <a:t>材料：</a:t>
            </a:r>
            <a:r>
              <a:rPr lang="zh-CN" altLang="en-US" sz="2000"/>
              <a:t>秦统一后，还启动了大规模的土木建设工程，其中有“因地形，用制险塞，起临洮，至辽东，延褒万余里，于是渡河，据阴山，逶蛇以北”的修建长城工程。</a:t>
            </a:r>
            <a:endParaRPr lang="zh-CN" altLang="en-US" sz="2000"/>
          </a:p>
          <a:p>
            <a:pPr algn="r"/>
            <a:r>
              <a:rPr lang="zh-CN" altLang="en-US" sz="2000">
                <a:sym typeface="+mn-ea"/>
              </a:rPr>
              <a:t>——宋立恒《对统一后的秦王朝速亡原因的再分析》</a:t>
            </a:r>
            <a:endParaRPr lang="zh-CN" altLang="en-US" sz="2000">
              <a:sym typeface="+mn-ea"/>
            </a:endParaRPr>
          </a:p>
          <a:p>
            <a:endParaRPr lang="zh-CN" altLang="en-US" sz="2000"/>
          </a:p>
        </p:txBody>
      </p:sp>
      <p:sp>
        <p:nvSpPr>
          <p:cNvPr id="11" name="矩形 10"/>
          <p:cNvSpPr/>
          <p:nvPr/>
        </p:nvSpPr>
        <p:spPr>
          <a:xfrm>
            <a:off x="1318260" y="408305"/>
            <a:ext cx="3136900"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南征北伐 修筑长城</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2" name="直接连接符 11"/>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14" name="图片 13" descr="战马图片"/>
          <p:cNvPicPr>
            <a:picLocks noChangeAspect="1"/>
          </p:cNvPicPr>
          <p:nvPr/>
        </p:nvPicPr>
        <p:blipFill>
          <a:blip r:embed="rId3"/>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4"/>
          <a:stretch>
            <a:fillRect/>
          </a:stretch>
        </p:blipFill>
        <p:spPr>
          <a:xfrm>
            <a:off x="745490" y="157480"/>
            <a:ext cx="455295" cy="757555"/>
          </a:xfrm>
          <a:prstGeom prst="rect">
            <a:avLst/>
          </a:prstGeom>
          <a:noFill/>
          <a:ln w="9525">
            <a:noFill/>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ldLvl="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rotWithShape="1">
          <a:blip r:embed="rId2"/>
          <a:srcRect l="28073" r="28073"/>
          <a:stretch>
            <a:fillRect/>
          </a:stretch>
        </p:blipFill>
        <p:spPr>
          <a:xfrm>
            <a:off x="3108960" y="3164840"/>
            <a:ext cx="2207895" cy="3275330"/>
          </a:xfrm>
          <a:prstGeom prst="rect">
            <a:avLst/>
          </a:prstGeom>
        </p:spPr>
      </p:pic>
      <p:pic>
        <p:nvPicPr>
          <p:cNvPr id="15" name="图片 14"/>
          <p:cNvPicPr>
            <a:picLocks noChangeAspect="1"/>
          </p:cNvPicPr>
          <p:nvPr>
            <p:custDataLst>
              <p:tags r:id="rId3"/>
            </p:custDataLst>
          </p:nvPr>
        </p:nvPicPr>
        <p:blipFill rotWithShape="1">
          <a:blip r:embed="rId4"/>
          <a:srcRect l="20238" r="20238"/>
          <a:stretch>
            <a:fillRect/>
          </a:stretch>
        </p:blipFill>
        <p:spPr>
          <a:xfrm>
            <a:off x="575945" y="1301115"/>
            <a:ext cx="2194560" cy="3267710"/>
          </a:xfrm>
          <a:prstGeom prst="rect">
            <a:avLst/>
          </a:prstGeom>
        </p:spPr>
      </p:pic>
      <p:sp>
        <p:nvSpPr>
          <p:cNvPr id="11" name="文本框 10"/>
          <p:cNvSpPr txBox="1"/>
          <p:nvPr>
            <p:custDataLst>
              <p:tags r:id="rId5"/>
            </p:custDataLst>
          </p:nvPr>
        </p:nvSpPr>
        <p:spPr>
          <a:xfrm>
            <a:off x="5854065" y="3719830"/>
            <a:ext cx="5725160" cy="2614930"/>
          </a:xfrm>
          <a:prstGeom prst="rect">
            <a:avLst/>
          </a:prstGeom>
          <a:noFill/>
        </p:spPr>
        <p:txBody>
          <a:bodyPr wrap="square" lIns="90170" tIns="0" rIns="90170" bIns="0" rtlCol="0" anchor="ctr" anchorCtr="1">
            <a:normAutofit/>
          </a:bodyPr>
          <a:lstStyle/>
          <a:p>
            <a:pPr lvl="0" indent="0" algn="l" fontAlgn="ctr">
              <a:lnSpc>
                <a:spcPct val="130000"/>
              </a:lnSpc>
              <a:spcBef>
                <a:spcPts val="1000"/>
              </a:spcBef>
              <a:spcAft>
                <a:spcPts val="0"/>
              </a:spcAft>
              <a:buSzPct val="100000"/>
              <a:buFont typeface="Wingdings" panose="05000000000000000000" charset="0"/>
              <a:buNone/>
            </a:pPr>
            <a:r>
              <a:rPr kumimoji="0" lang="zh-CN" altLang="en-US" sz="2000" b="1" i="0" kern="1200" cap="none" spc="0" normalizeH="0" noProof="0" dirty="0">
                <a:ln>
                  <a:noFill/>
                </a:ln>
                <a:effectLst/>
                <a:latin typeface="宋体" panose="02010600030101010101" pitchFamily="2" charset="-122"/>
                <a:ea typeface="宋体" panose="02010600030101010101" pitchFamily="2" charset="-122"/>
                <a:cs typeface="宋体" panose="02010600030101010101" pitchFamily="2" charset="-122"/>
              </a:rPr>
              <a:t>材料：</a:t>
            </a:r>
            <a:r>
              <a:rPr kumimoji="0" lang="zh-CN" altLang="en-US" sz="2000" b="0" i="0" kern="1200" cap="none" spc="0" normalizeH="0" noProof="0" dirty="0">
                <a:ln>
                  <a:noFill/>
                </a:ln>
                <a:effectLst/>
                <a:latin typeface="宋体" panose="02010600030101010101" pitchFamily="2" charset="-122"/>
                <a:ea typeface="宋体" panose="02010600030101010101" pitchFamily="2" charset="-122"/>
                <a:cs typeface="宋体" panose="02010600030101010101" pitchFamily="2" charset="-122"/>
              </a:rPr>
              <a:t>(侯生、卢生) 于是乃亡去。始皇闻亡，乃大怒……于是使御史悉案问诸生，诸生传相告引，乃自除。犯禁者四百六十余人，</a:t>
            </a:r>
            <a:r>
              <a:rPr kumimoji="0" lang="zh-CN" altLang="en-US" sz="2000" b="1" i="0" kern="1200" cap="none" spc="0" normalizeH="0" noProof="0" dirty="0">
                <a:ln>
                  <a:noFill/>
                </a:ln>
                <a:solidFill>
                  <a:schemeClr val="accent2"/>
                </a:solidFill>
                <a:effectLst/>
                <a:latin typeface="宋体" panose="02010600030101010101" pitchFamily="2" charset="-122"/>
                <a:ea typeface="宋体" panose="02010600030101010101" pitchFamily="2" charset="-122"/>
                <a:cs typeface="宋体" panose="02010600030101010101" pitchFamily="2" charset="-122"/>
              </a:rPr>
              <a:t>皆阬之咸阳</a:t>
            </a:r>
            <a:r>
              <a:rPr kumimoji="0" lang="zh-CN" altLang="en-US" sz="2000" b="0" i="0" kern="1200" cap="none" spc="0" normalizeH="0" noProof="0" dirty="0">
                <a:ln>
                  <a:noFill/>
                </a:ln>
                <a:effectLst/>
                <a:latin typeface="宋体" panose="02010600030101010101" pitchFamily="2" charset="-122"/>
                <a:ea typeface="宋体" panose="02010600030101010101" pitchFamily="2" charset="-122"/>
                <a:cs typeface="宋体" panose="02010600030101010101" pitchFamily="2" charset="-122"/>
              </a:rPr>
              <a:t>，使天下知之，</a:t>
            </a:r>
            <a:r>
              <a:rPr kumimoji="0" lang="zh-CN" altLang="en-US" sz="2000" b="1" i="0" kern="1200" cap="none" spc="0" normalizeH="0" noProof="0" dirty="0">
                <a:ln>
                  <a:noFill/>
                </a:ln>
                <a:solidFill>
                  <a:schemeClr val="accent2"/>
                </a:solidFill>
                <a:effectLst/>
                <a:latin typeface="宋体" panose="02010600030101010101" pitchFamily="2" charset="-122"/>
                <a:ea typeface="宋体" panose="02010600030101010101" pitchFamily="2" charset="-122"/>
                <a:cs typeface="宋体" panose="02010600030101010101" pitchFamily="2" charset="-122"/>
              </a:rPr>
              <a:t>以惩后</a:t>
            </a:r>
            <a:r>
              <a:rPr kumimoji="0" lang="zh-CN" altLang="en-US" sz="2000" b="0" i="0" kern="1200" cap="none" spc="0" normalizeH="0" noProof="0" dirty="0">
                <a:ln>
                  <a:noFill/>
                </a:ln>
                <a:effectLst/>
                <a:latin typeface="宋体" panose="02010600030101010101" pitchFamily="2" charset="-122"/>
                <a:ea typeface="宋体" panose="02010600030101010101" pitchFamily="2" charset="-122"/>
                <a:cs typeface="宋体" panose="02010600030101010101" pitchFamily="2" charset="-122"/>
              </a:rPr>
              <a:t>。</a:t>
            </a:r>
            <a:endParaRPr kumimoji="0" lang="zh-CN" altLang="en-US" sz="2000" b="0" i="0" kern="1200" cap="none" spc="0" normalizeH="0" noProof="0" dirty="0">
              <a:ln>
                <a:noFill/>
              </a:ln>
              <a:effectLst/>
              <a:latin typeface="宋体" panose="02010600030101010101" pitchFamily="2" charset="-122"/>
              <a:ea typeface="宋体" panose="02010600030101010101" pitchFamily="2" charset="-122"/>
              <a:cs typeface="宋体" panose="02010600030101010101" pitchFamily="2" charset="-122"/>
            </a:endParaRPr>
          </a:p>
          <a:p>
            <a:pPr marL="285750" lvl="1" indent="0" algn="r">
              <a:lnSpc>
                <a:spcPct val="130000"/>
              </a:lnSpc>
              <a:spcBef>
                <a:spcPts val="0"/>
              </a:spcBef>
              <a:spcAft>
                <a:spcPts val="0"/>
              </a:spcAft>
              <a:buSzPct val="100000"/>
              <a:buNone/>
            </a:pPr>
            <a:r>
              <a:rPr kumimoji="0" lang="zh-CN" altLang="en-US" sz="2000" b="0" i="0" kern="1200" cap="none" spc="0" normalizeH="0" noProof="0" dirty="0">
                <a:ln>
                  <a:noFill/>
                </a:ln>
                <a:effectLst/>
                <a:latin typeface="宋体" panose="02010600030101010101" pitchFamily="2" charset="-122"/>
                <a:ea typeface="宋体" panose="02010600030101010101" pitchFamily="2" charset="-122"/>
                <a:cs typeface="宋体" panose="02010600030101010101" pitchFamily="2" charset="-122"/>
                <a:sym typeface="+mn-ea"/>
              </a:rPr>
              <a:t>——《史记·秦始皇本纪》</a:t>
            </a:r>
            <a:endParaRPr kumimoji="0" lang="zh-CN" altLang="en-US" sz="2000" b="0" i="0" kern="1200" cap="none" spc="0" normalizeH="0" noProof="0" dirty="0">
              <a:ln>
                <a:noFill/>
              </a:ln>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8" name="矩形 17"/>
          <p:cNvSpPr/>
          <p:nvPr/>
        </p:nvSpPr>
        <p:spPr>
          <a:xfrm>
            <a:off x="1318260" y="408305"/>
            <a:ext cx="326707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文化专制 焚书坑儒</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6"/>
          <a:stretch>
            <a:fillRect/>
          </a:stretch>
        </p:blipFill>
        <p:spPr>
          <a:xfrm>
            <a:off x="10480675" y="5805170"/>
            <a:ext cx="1776095" cy="1052830"/>
          </a:xfrm>
          <a:prstGeom prst="rect">
            <a:avLst/>
          </a:prstGeom>
        </p:spPr>
      </p:pic>
      <p:sp>
        <p:nvSpPr>
          <p:cNvPr id="3" name="文本框 2"/>
          <p:cNvSpPr txBox="1"/>
          <p:nvPr>
            <p:custDataLst>
              <p:tags r:id="rId7"/>
            </p:custDataLst>
          </p:nvPr>
        </p:nvSpPr>
        <p:spPr>
          <a:xfrm>
            <a:off x="5854065" y="915035"/>
            <a:ext cx="5725795" cy="3221990"/>
          </a:xfrm>
          <a:prstGeom prst="rect">
            <a:avLst/>
          </a:prstGeom>
          <a:noFill/>
        </p:spPr>
        <p:txBody>
          <a:bodyPr wrap="square" lIns="90170" tIns="0" rIns="90170" bIns="0" rtlCol="0" anchor="ctr" anchorCtr="1">
            <a:noAutofit/>
          </a:bodyPr>
          <a:lstStyle/>
          <a:p>
            <a:pPr lvl="0" indent="0" algn="l" fontAlgn="ctr">
              <a:lnSpc>
                <a:spcPct val="130000"/>
              </a:lnSpc>
              <a:spcBef>
                <a:spcPts val="1000"/>
              </a:spcBef>
              <a:spcAft>
                <a:spcPts val="0"/>
              </a:spcAft>
              <a:buSzPct val="100000"/>
              <a:buFont typeface="Wingdings" panose="05000000000000000000" charset="0"/>
              <a:buNone/>
            </a:pPr>
            <a:r>
              <a:rPr kumimoji="0" lang="zh-CN" altLang="en-US" sz="2000" b="1" i="0" kern="1200" cap="none" spc="0" normalizeH="0" noProof="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材料：</a:t>
            </a:r>
            <a:r>
              <a:rPr kumimoji="0" lang="zh-CN" altLang="en-US" sz="2000" b="0" i="0" kern="1200" cap="none" spc="0" normalizeH="0" noProof="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 臣请史官</a:t>
            </a:r>
            <a:r>
              <a:rPr kumimoji="0" lang="zh-CN" altLang="en-US" sz="2000" b="1" i="0" kern="1200" cap="none" spc="0" normalizeH="0" noProof="0" dirty="0">
                <a:ln>
                  <a:noFill/>
                </a:ln>
                <a:solidFill>
                  <a:schemeClr val="accent2"/>
                </a:solidFill>
                <a:effectLst/>
                <a:latin typeface="宋体" panose="02010600030101010101" pitchFamily="2" charset="-122"/>
                <a:ea typeface="宋体" panose="02010600030101010101" pitchFamily="2" charset="-122"/>
                <a:cs typeface="宋体" panose="02010600030101010101" pitchFamily="2" charset="-122"/>
                <a:sym typeface="+mn-ea"/>
              </a:rPr>
              <a:t>非秦记皆烧之</a:t>
            </a:r>
            <a:r>
              <a:rPr kumimoji="0" lang="zh-CN" altLang="en-US" sz="2000" b="0" i="0" kern="1200" cap="none" spc="0" normalizeH="0" noProof="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非博士官所职，天下敢有藏《诗》《书》百家语者，悉诣守、尉杂等烧之。有敢偶语《诗》《书》者弃市。以古非今者族。吏见知不举者与其同罪。令下三十日不烧，黥为城旦。所不去者，医药、卜筮、种树之书。若欲有学法令，以吏为师。</a:t>
            </a:r>
            <a:endParaRPr kumimoji="0" lang="zh-CN" altLang="en-US" sz="2000" b="0" i="0" kern="1200" cap="none" spc="0" normalizeH="0" noProof="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a:p>
            <a:pPr marL="285750" lvl="1" indent="0" algn="r" fontAlgn="auto">
              <a:lnSpc>
                <a:spcPct val="100000"/>
              </a:lnSpc>
              <a:spcBef>
                <a:spcPts val="0"/>
              </a:spcBef>
              <a:spcAft>
                <a:spcPts val="0"/>
              </a:spcAft>
              <a:buSzPct val="100000"/>
              <a:buNone/>
            </a:pPr>
            <a:r>
              <a:rPr kumimoji="0" lang="en-US" altLang="zh-CN" sz="2000" b="0" i="0" kern="1200" cap="none" spc="0" normalizeH="0" noProof="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rPr>
              <a:t>——《史记·秦始皇本纪》</a:t>
            </a:r>
            <a:endParaRPr kumimoji="0" lang="en-US" altLang="zh-CN" sz="2000" b="0" i="0" kern="1200" cap="none" spc="0" normalizeH="0" noProof="0" dirty="0">
              <a:ln>
                <a:noFill/>
              </a:ln>
              <a:solidFill>
                <a:schemeClr val="tx1"/>
              </a:solidFill>
              <a:effectLst/>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7190" name="Picture 23" descr="a%20kneeling"/>
          <p:cNvPicPr>
            <a:picLocks noChangeAspect="1"/>
          </p:cNvPicPr>
          <p:nvPr/>
        </p:nvPicPr>
        <p:blipFill>
          <a:blip r:embed="rId8"/>
          <a:stretch>
            <a:fillRect/>
          </a:stretch>
        </p:blipFill>
        <p:spPr>
          <a:xfrm>
            <a:off x="745490" y="157480"/>
            <a:ext cx="455295" cy="757555"/>
          </a:xfrm>
          <a:prstGeom prst="rect">
            <a:avLst/>
          </a:prstGeom>
          <a:noFill/>
          <a:ln w="9525">
            <a:noFill/>
          </a:ln>
        </p:spPr>
      </p:pic>
    </p:spTree>
    <p:custDataLst>
      <p:tags r:id="rId9"/>
    </p:custData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5066030"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残暴统治的延续</a:t>
            </a:r>
            <a:r>
              <a:rPr lang="en-US" altLang="zh-CN" sz="2800" b="1" dirty="0">
                <a:solidFill>
                  <a:srgbClr val="7D7555"/>
                </a:solidFill>
                <a:latin typeface="Arial" panose="020B0604020202020204" pitchFamily="34" charset="0"/>
                <a:ea typeface="微软雅黑" panose="020B0503020204020204" charset="-122"/>
                <a:sym typeface="Arial" panose="020B0604020202020204" pitchFamily="34" charset="0"/>
              </a:rPr>
              <a:t>——</a:t>
            </a:r>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秦二世</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
          <a:stretch>
            <a:fillRect/>
          </a:stretch>
        </p:blipFill>
        <p:spPr>
          <a:xfrm>
            <a:off x="10741660" y="5934075"/>
            <a:ext cx="1558290" cy="923925"/>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450" y="1243330"/>
            <a:ext cx="4781550" cy="2703830"/>
          </a:xfrm>
          <a:prstGeom prst="rect">
            <a:avLst/>
          </a:prstGeom>
        </p:spPr>
      </p:pic>
      <p:sp>
        <p:nvSpPr>
          <p:cNvPr id="5" name="矩形 4"/>
          <p:cNvSpPr/>
          <p:nvPr/>
        </p:nvSpPr>
        <p:spPr>
          <a:xfrm>
            <a:off x="745490" y="1243330"/>
            <a:ext cx="5769610" cy="136017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defRPr/>
            </a:pPr>
            <a:r>
              <a:rPr lang="zh-CN" altLang="en-US" sz="2400" b="1" dirty="0">
                <a:latin typeface="宋体" panose="02010600030101010101" pitchFamily="2" charset="-122"/>
                <a:ea typeface="宋体" panose="02010600030101010101" pitchFamily="2" charset="-122"/>
                <a:cs typeface="宋体" panose="02010600030101010101" pitchFamily="2" charset="-122"/>
              </a:rPr>
              <a:t>公元前</a:t>
            </a:r>
            <a:r>
              <a:rPr lang="en-US" altLang="zh-CN" sz="2400" b="1" dirty="0">
                <a:latin typeface="宋体" panose="02010600030101010101" pitchFamily="2" charset="-122"/>
                <a:ea typeface="宋体" panose="02010600030101010101" pitchFamily="2" charset="-122"/>
                <a:cs typeface="宋体" panose="02010600030101010101" pitchFamily="2" charset="-122"/>
              </a:rPr>
              <a:t>210</a:t>
            </a:r>
            <a:r>
              <a:rPr lang="zh-CN" altLang="en-US" sz="2400" b="1" dirty="0">
                <a:latin typeface="宋体" panose="02010600030101010101" pitchFamily="2" charset="-122"/>
                <a:ea typeface="宋体" panose="02010600030101010101" pitchFamily="2" charset="-122"/>
                <a:cs typeface="宋体" panose="02010600030101010101" pitchFamily="2" charset="-122"/>
              </a:rPr>
              <a:t>年，秦始皇在巡游途中死去，秦二世继位。秦二世是一位怎样的皇帝呢？</a:t>
            </a: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p:txBody>
      </p:sp>
      <p:sp>
        <p:nvSpPr>
          <p:cNvPr id="7" name="矩形 6"/>
          <p:cNvSpPr/>
          <p:nvPr/>
        </p:nvSpPr>
        <p:spPr>
          <a:xfrm>
            <a:off x="1318260" y="3362037"/>
            <a:ext cx="4781550" cy="583565"/>
          </a:xfrm>
          <a:prstGeom prst="rect">
            <a:avLst/>
          </a:prstGeom>
        </p:spPr>
        <p:txBody>
          <a:bodyPr wrap="square">
            <a:spAutoFit/>
          </a:bodyPr>
          <a:lstStyle/>
          <a:p>
            <a:pPr>
              <a:spcBef>
                <a:spcPct val="30000"/>
              </a:spcBef>
            </a:pPr>
            <a:r>
              <a:rPr lang="zh-CN" altLang="en-US" sz="3200" b="1" dirty="0">
                <a:solidFill>
                  <a:srgbClr val="200100"/>
                </a:solidFill>
                <a:latin typeface="微软雅黑" panose="020B0503020204020204" charset="-122"/>
                <a:ea typeface="微软雅黑" panose="020B0503020204020204" charset="-122"/>
              </a:rPr>
              <a:t>秦二世比秦始皇更加残暴</a:t>
            </a:r>
            <a:endParaRPr lang="zh-CN" altLang="en-US" sz="3200" b="1" dirty="0">
              <a:solidFill>
                <a:srgbClr val="200100"/>
              </a:solidFill>
              <a:latin typeface="微软雅黑" panose="020B0503020204020204" charset="-122"/>
              <a:ea typeface="微软雅黑" panose="020B0503020204020204" charset="-122"/>
            </a:endParaRPr>
          </a:p>
        </p:txBody>
      </p:sp>
      <p:sp>
        <p:nvSpPr>
          <p:cNvPr id="6" name="文本框 5"/>
          <p:cNvSpPr txBox="1"/>
          <p:nvPr/>
        </p:nvSpPr>
        <p:spPr>
          <a:xfrm>
            <a:off x="745490" y="4333240"/>
            <a:ext cx="10684510" cy="1938020"/>
          </a:xfrm>
          <a:prstGeom prst="rect">
            <a:avLst/>
          </a:prstGeom>
          <a:noFill/>
          <a:ln>
            <a:solidFill>
              <a:schemeClr val="accent2"/>
            </a:solidFill>
          </a:ln>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材料：</a:t>
            </a:r>
            <a:r>
              <a:rPr lang="zh-CN" altLang="en-US" sz="2400">
                <a:latin typeface="宋体" panose="02010600030101010101" pitchFamily="2" charset="-122"/>
                <a:ea typeface="宋体" panose="02010600030101010101" pitchFamily="2" charset="-122"/>
                <a:cs typeface="宋体" panose="02010600030101010101" pitchFamily="2" charset="-122"/>
              </a:rPr>
              <a:t>二世不行此术，而重以无道：坏宗庙与民，更始作阿房之宫；繁刑严诛，吏治刻深；赏罚不当，赋敛无度。天下多事，吏不能纪；百姓困穷，而主不收恤。然后奸伪并起，而上下相遁；蒙罪者众，刑戮相望于道，而天下苦之。自群卿以下至于众庶，人怀自危之心，亲处穷苦之实，咸不安其位，故易动也。</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贾谊《过秦论》</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7190" name="Picture 23" descr="a%20kneeling"/>
          <p:cNvPicPr>
            <a:picLocks noChangeAspect="1"/>
          </p:cNvPicPr>
          <p:nvPr/>
        </p:nvPicPr>
        <p:blipFill>
          <a:blip r:embed="rId3"/>
          <a:stretch>
            <a:fillRect/>
          </a:stretch>
        </p:blipFill>
        <p:spPr>
          <a:xfrm>
            <a:off x="745490" y="157480"/>
            <a:ext cx="455295" cy="757555"/>
          </a:xfrm>
          <a:prstGeom prst="rect">
            <a:avLst/>
          </a:prstGeom>
          <a:noFill/>
          <a:ln w="9525">
            <a:noFill/>
          </a:ln>
        </p:spPr>
      </p:pic>
      <p:sp>
        <p:nvSpPr>
          <p:cNvPr id="2" name="文本框 1"/>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史料实证</a:t>
            </a:r>
            <a:endParaRPr lang="zh-CN" altLang="en-US" b="1">
              <a:solidFill>
                <a:schemeClr val="accent2"/>
              </a:solidFill>
              <a:latin typeface="宋体" panose="02010600030101010101" pitchFamily="2" charset="-122"/>
              <a:ea typeface="宋体" panose="02010600030101010101" pitchFamily="2" charset="-122"/>
            </a:endParaRPr>
          </a:p>
        </p:txBody>
      </p:sp>
      <p:sp>
        <p:nvSpPr>
          <p:cNvPr id="3" name="文本框 2"/>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核心素养</a:t>
            </a:r>
            <a:endParaRPr lang="zh-CN" altLang="en-US" b="1">
              <a:solidFill>
                <a:schemeClr val="accent2"/>
              </a:solidFill>
              <a:latin typeface="宋体" panose="02010600030101010101" pitchFamily="2" charset="-122"/>
              <a:ea typeface="宋体" panose="02010600030101010101" pitchFamily="2" charset="-122"/>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矩形 3"/>
          <p:cNvSpPr/>
          <p:nvPr>
            <p:custDataLst>
              <p:tags r:id="rId2"/>
            </p:custDataLst>
          </p:nvPr>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矩形 4"/>
          <p:cNvSpPr/>
          <p:nvPr>
            <p:custDataLst>
              <p:tags r:id="rId3"/>
            </p:custDataLst>
          </p:nvPr>
        </p:nvSpPr>
        <p:spPr>
          <a:xfrm>
            <a:off x="784058" y="654851"/>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6" name="图片 5"/>
          <p:cNvPicPr>
            <a:picLocks noChangeAspect="1"/>
          </p:cNvPicPr>
          <p:nvPr>
            <p:custDataLst>
              <p:tags r:id="rId4"/>
            </p:custDataLst>
          </p:nvPr>
        </p:nvPicPr>
        <p:blipFill rotWithShape="1">
          <a:blip r:embed="rId5" cstate="screen"/>
          <a:srcRect l="15588" t="70238"/>
          <a:stretch>
            <a:fillRect/>
          </a:stretch>
        </p:blipFill>
        <p:spPr>
          <a:xfrm>
            <a:off x="2273300" y="5583001"/>
            <a:ext cx="9918700" cy="1274999"/>
          </a:xfrm>
          <a:prstGeom prst="rect">
            <a:avLst/>
          </a:prstGeom>
        </p:spPr>
      </p:pic>
      <p:pic>
        <p:nvPicPr>
          <p:cNvPr id="8" name="图片 7"/>
          <p:cNvPicPr>
            <a:picLocks noChangeAspect="1"/>
          </p:cNvPicPr>
          <p:nvPr>
            <p:custDataLst>
              <p:tags r:id="rId6"/>
            </p:custDataLst>
          </p:nvPr>
        </p:nvPicPr>
        <p:blipFill rotWithShape="1">
          <a:blip r:embed="rId7" cstate="screen"/>
          <a:srcRect/>
          <a:stretch>
            <a:fillRect/>
          </a:stretch>
        </p:blipFill>
        <p:spPr>
          <a:xfrm>
            <a:off x="1028434" y="-1"/>
            <a:ext cx="1808123" cy="3425886"/>
          </a:xfrm>
          <a:prstGeom prst="rect">
            <a:avLst/>
          </a:prstGeom>
        </p:spPr>
      </p:pic>
      <p:pic>
        <p:nvPicPr>
          <p:cNvPr id="7" name="图片 6"/>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rcRect l="42427" t="896" b="44469"/>
          <a:stretch>
            <a:fillRect/>
          </a:stretch>
        </p:blipFill>
        <p:spPr>
          <a:xfrm>
            <a:off x="-107950" y="3696970"/>
            <a:ext cx="3509645" cy="3330575"/>
          </a:xfrm>
          <a:prstGeom prst="rect">
            <a:avLst/>
          </a:prstGeom>
        </p:spPr>
      </p:pic>
      <p:sp>
        <p:nvSpPr>
          <p:cNvPr id="3" name="文本框 2"/>
          <p:cNvSpPr txBox="1"/>
          <p:nvPr>
            <p:custDataLst>
              <p:tags r:id="rId10"/>
            </p:custDataLst>
          </p:nvPr>
        </p:nvSpPr>
        <p:spPr>
          <a:xfrm>
            <a:off x="1887220" y="3006725"/>
            <a:ext cx="8514080" cy="1198880"/>
          </a:xfrm>
          <a:prstGeom prst="rect">
            <a:avLst/>
          </a:prstGeom>
          <a:noFill/>
        </p:spPr>
        <p:txBody>
          <a:bodyPr wrap="none" rtlCol="0">
            <a:spAutoFit/>
          </a:bodyPr>
          <a:lstStyle/>
          <a:p>
            <a:pPr algn="l"/>
            <a:r>
              <a:rPr lang="zh-CN" altLang="en-US" sz="4000">
                <a:latin typeface="宋体" panose="02010600030101010101" pitchFamily="2" charset="-122"/>
                <a:ea typeface="宋体" panose="02010600030101010101" pitchFamily="2" charset="-122"/>
                <a:cs typeface="宋体" panose="02010600030101010101" pitchFamily="2" charset="-122"/>
                <a:sym typeface="+mn-ea"/>
              </a:rPr>
              <a:t>山河破碎风飘絮 南国凄凉气已消</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algn="l"/>
            <a:r>
              <a:rPr lang="zh-CN" altLang="en-US" sz="3200">
                <a:latin typeface="宋体" panose="02010600030101010101" pitchFamily="2" charset="-122"/>
                <a:ea typeface="宋体" panose="02010600030101010101" pitchFamily="2" charset="-122"/>
                <a:cs typeface="宋体" panose="02010600030101010101" pitchFamily="2" charset="-122"/>
                <a:sym typeface="+mn-ea"/>
              </a:rPr>
              <a:t>                   ——危机四伏王朝的衰败</a:t>
            </a:r>
            <a:endParaRPr lang="zh-CN" altLang="en-US" sz="3200"/>
          </a:p>
        </p:txBody>
      </p:sp>
      <p:grpSp>
        <p:nvGrpSpPr>
          <p:cNvPr id="74" name="组 18"/>
          <p:cNvGrpSpPr/>
          <p:nvPr/>
        </p:nvGrpSpPr>
        <p:grpSpPr>
          <a:xfrm>
            <a:off x="5299080" y="863028"/>
            <a:ext cx="1759585" cy="1564005"/>
            <a:chOff x="10835675" y="1612760"/>
            <a:chExt cx="678304" cy="577618"/>
          </a:xfrm>
        </p:grpSpPr>
        <p:pic>
          <p:nvPicPr>
            <p:cNvPr id="75" name="图片 74"/>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10835675" y="1612760"/>
              <a:ext cx="678304" cy="577618"/>
            </a:xfrm>
            <a:prstGeom prst="rect">
              <a:avLst/>
            </a:prstGeom>
          </p:spPr>
        </p:pic>
        <p:sp>
          <p:nvSpPr>
            <p:cNvPr id="76" name="文本框 75"/>
            <p:cNvSpPr txBox="1"/>
            <p:nvPr>
              <p:custDataLst>
                <p:tags r:id="rId13"/>
              </p:custDataLst>
            </p:nvPr>
          </p:nvSpPr>
          <p:spPr>
            <a:xfrm>
              <a:off x="11027343" y="1782317"/>
              <a:ext cx="240381" cy="23827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endParaRPr kumimoji="1" lang="zh-CN" altLang="en-US" sz="3600" b="1" dirty="0">
                <a:solidFill>
                  <a:schemeClr val="accent2"/>
                </a:solidFill>
                <a:latin typeface="微软雅黑" panose="020B0503020204020204" charset="-122"/>
                <a:ea typeface="微软雅黑" panose="020B0503020204020204" charset="-122"/>
                <a:cs typeface="华文中宋" panose="02010600040101010101" charset="-122"/>
                <a:sym typeface="+mn-ea"/>
              </a:endParaRPr>
            </a:p>
          </p:txBody>
        </p:sp>
      </p:grpSp>
      <p:pic>
        <p:nvPicPr>
          <p:cNvPr id="9" name="图片 8" descr="秦始皇3"/>
          <p:cNvPicPr>
            <a:picLocks noChangeAspect="1"/>
          </p:cNvPicPr>
          <p:nvPr/>
        </p:nvPicPr>
        <p:blipFill>
          <a:blip r:embed="rId14"/>
          <a:stretch>
            <a:fillRect/>
          </a:stretch>
        </p:blipFill>
        <p:spPr>
          <a:xfrm>
            <a:off x="8041640" y="2924810"/>
            <a:ext cx="3977640" cy="4102735"/>
          </a:xfrm>
          <a:prstGeom prst="rect">
            <a:avLst/>
          </a:prstGeom>
        </p:spPr>
      </p:pic>
      <p:sp>
        <p:nvSpPr>
          <p:cNvPr id="30" name="矩形 29"/>
          <p:cNvSpPr/>
          <p:nvPr>
            <p:custDataLst>
              <p:tags r:id="rId15"/>
            </p:custDataLst>
          </p:nvPr>
        </p:nvSpPr>
        <p:spPr>
          <a:xfrm>
            <a:off x="8988356" y="188"/>
            <a:ext cx="3328739" cy="4611721"/>
          </a:xfrm>
          <a:prstGeom prst="rect">
            <a:avLst/>
          </a:prstGeom>
          <a:blipFill dpi="0" rotWithShape="1">
            <a:blip r:embed="rId16">
              <a:alphaModFix amt="4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2" name="文本框 1"/>
          <p:cNvSpPr txBox="1"/>
          <p:nvPr>
            <p:custDataLst>
              <p:tags r:id="rId17"/>
            </p:custDataLst>
          </p:nvPr>
        </p:nvSpPr>
        <p:spPr>
          <a:xfrm>
            <a:off x="5811286" y="1321961"/>
            <a:ext cx="487680" cy="460375"/>
          </a:xfrm>
          <a:prstGeom prst="rect">
            <a:avLst/>
          </a:prstGeom>
          <a:noFill/>
        </p:spPr>
        <p:txBody>
          <a:bodyPr wrap="none" rtlCol="0">
            <a:spAutoFit/>
          </a:bodyPr>
          <a:lstStyle/>
          <a:p>
            <a:r>
              <a:rPr kumimoji="1" lang="zh-CN" altLang="en-US" sz="3600" b="1" dirty="0">
                <a:solidFill>
                  <a:schemeClr val="accent2"/>
                </a:solidFill>
                <a:latin typeface="微软雅黑" panose="020B0503020204020204" charset="-122"/>
                <a:ea typeface="微软雅黑" panose="020B0503020204020204" charset="-122"/>
                <a:cs typeface="华文中宋" panose="02010600040101010101" charset="-122"/>
              </a:rPr>
              <a:t>叁</a:t>
            </a:r>
            <a:endParaRPr kumimoji="1" lang="zh-CN" altLang="en-US" sz="2400" b="1" dirty="0">
              <a:solidFill>
                <a:schemeClr val="tx1"/>
              </a:solidFill>
              <a:latin typeface="微软雅黑" panose="020B0503020204020204" charset="-122"/>
              <a:ea typeface="微软雅黑" panose="020B0503020204020204"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wheel spokes="8"/>
      </p:transition>
    </mc:Choice>
    <mc:Fallback>
      <p:transition spd="slow">
        <p:wheel spokes="8"/>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文本框 8"/>
          <p:cNvSpPr txBox="1"/>
          <p:nvPr/>
        </p:nvSpPr>
        <p:spPr>
          <a:xfrm>
            <a:off x="4221480" y="3001010"/>
            <a:ext cx="6214110" cy="1014730"/>
          </a:xfrm>
          <a:prstGeom prst="rect">
            <a:avLst/>
          </a:prstGeom>
          <a:noFill/>
        </p:spPr>
        <p:txBody>
          <a:bodyPr wrap="square" rtlCol="0">
            <a:spAutoFit/>
          </a:bodyPr>
          <a:lstStyle/>
          <a:p>
            <a:r>
              <a:rPr lang="zh-CN" altLang="en-US" sz="3200">
                <a:latin typeface="宋体" panose="02010600030101010101" pitchFamily="2" charset="-122"/>
                <a:ea typeface="宋体" panose="02010600030101010101" pitchFamily="2" charset="-122"/>
                <a:cs typeface="宋体" panose="02010600030101010101" pitchFamily="2" charset="-122"/>
              </a:rPr>
              <a:t>长太息以掩涕兮 哀民生之多艰</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——残暴统治下的秦朝</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grpSp>
        <p:nvGrpSpPr>
          <p:cNvPr id="74" name="组 18"/>
          <p:cNvGrpSpPr/>
          <p:nvPr/>
        </p:nvGrpSpPr>
        <p:grpSpPr>
          <a:xfrm>
            <a:off x="2938780" y="1709420"/>
            <a:ext cx="678180" cy="577850"/>
            <a:chOff x="10741675" y="1916672"/>
            <a:chExt cx="678304" cy="577618"/>
          </a:xfrm>
        </p:grpSpPr>
        <p:pic>
          <p:nvPicPr>
            <p:cNvPr id="75" name="图片 7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41675" y="1916672"/>
              <a:ext cx="678304" cy="577618"/>
            </a:xfrm>
            <a:prstGeom prst="rect">
              <a:avLst/>
            </a:prstGeom>
          </p:spPr>
        </p:pic>
        <p:sp>
          <p:nvSpPr>
            <p:cNvPr id="76" name="文本框 75"/>
            <p:cNvSpPr txBox="1"/>
            <p:nvPr>
              <p:custDataLst>
                <p:tags r:id="rId2"/>
              </p:custDataLst>
            </p:nvPr>
          </p:nvSpPr>
          <p:spPr>
            <a:xfrm>
              <a:off x="10810033" y="1930527"/>
              <a:ext cx="487769" cy="460190"/>
            </a:xfrm>
            <a:prstGeom prst="rect">
              <a:avLst/>
            </a:prstGeom>
            <a:noFill/>
          </p:spPr>
          <p:txBody>
            <a:bodyPr wrap="none" rtlCol="0">
              <a:spAutoFit/>
            </a:bodyPr>
            <a:lstStyle/>
            <a:p>
              <a:r>
                <a:rPr kumimoji="1" lang="zh-CN" altLang="en-US" sz="2400" b="1">
                  <a:solidFill>
                    <a:schemeClr val="tx1"/>
                  </a:solidFill>
                  <a:latin typeface="微软雅黑" panose="020B0503020204020204" charset="-122"/>
                  <a:ea typeface="微软雅黑" panose="020B0503020204020204" charset="-122"/>
                  <a:cs typeface="华文中宋" panose="02010600040101010101" charset="-122"/>
                </a:rPr>
                <a:t>壹</a:t>
              </a:r>
              <a:endParaRPr kumimoji="1" lang="zh-CN" altLang="en-US" sz="2400" b="1">
                <a:solidFill>
                  <a:schemeClr val="tx1"/>
                </a:solidFill>
                <a:latin typeface="微软雅黑" panose="020B0503020204020204" charset="-122"/>
                <a:ea typeface="微软雅黑" panose="020B0503020204020204" charset="-122"/>
                <a:cs typeface="华文中宋" panose="02010600040101010101" charset="-122"/>
              </a:endParaRPr>
            </a:p>
          </p:txBody>
        </p:sp>
      </p:grpSp>
      <p:grpSp>
        <p:nvGrpSpPr>
          <p:cNvPr id="79" name="组 19"/>
          <p:cNvGrpSpPr/>
          <p:nvPr/>
        </p:nvGrpSpPr>
        <p:grpSpPr>
          <a:xfrm>
            <a:off x="2875280" y="3154680"/>
            <a:ext cx="678180" cy="577850"/>
            <a:chOff x="10741675" y="1916672"/>
            <a:chExt cx="678304" cy="577618"/>
          </a:xfrm>
        </p:grpSpPr>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41675" y="1916672"/>
              <a:ext cx="678304" cy="577618"/>
            </a:xfrm>
            <a:prstGeom prst="rect">
              <a:avLst/>
            </a:prstGeom>
          </p:spPr>
        </p:pic>
        <p:sp>
          <p:nvSpPr>
            <p:cNvPr id="81" name="文本框 80"/>
            <p:cNvSpPr txBox="1"/>
            <p:nvPr>
              <p:custDataLst>
                <p:tags r:id="rId3"/>
              </p:custDataLst>
            </p:nvPr>
          </p:nvSpPr>
          <p:spPr>
            <a:xfrm>
              <a:off x="10820195" y="1930527"/>
              <a:ext cx="492443" cy="461665"/>
            </a:xfrm>
            <a:prstGeom prst="rect">
              <a:avLst/>
            </a:prstGeom>
            <a:noFill/>
          </p:spPr>
          <p:txBody>
            <a:bodyPr wrap="none" rtlCol="0">
              <a:spAutoFit/>
            </a:bodyPr>
            <a:lstStyle/>
            <a:p>
              <a:r>
                <a:rPr kumimoji="1" lang="zh-CN" altLang="en-US" sz="2400" b="1" dirty="0">
                  <a:solidFill>
                    <a:schemeClr val="tx1"/>
                  </a:solidFill>
                  <a:latin typeface="微软雅黑" panose="020B0503020204020204" charset="-122"/>
                  <a:ea typeface="微软雅黑" panose="020B0503020204020204" charset="-122"/>
                  <a:cs typeface="华文中宋" panose="02010600040101010101" charset="-122"/>
                </a:rPr>
                <a:t>贰</a:t>
              </a:r>
              <a:endParaRPr kumimoji="1" lang="zh-CN" altLang="en-US" sz="2400" b="1" dirty="0">
                <a:solidFill>
                  <a:schemeClr val="tx1"/>
                </a:solidFill>
                <a:latin typeface="微软雅黑" panose="020B0503020204020204" charset="-122"/>
                <a:ea typeface="微软雅黑" panose="020B0503020204020204" charset="-122"/>
                <a:cs typeface="华文中宋" panose="02010600040101010101" charset="-122"/>
              </a:endParaRPr>
            </a:p>
          </p:txBody>
        </p:sp>
      </p:grpSp>
      <p:grpSp>
        <p:nvGrpSpPr>
          <p:cNvPr id="84" name="组 22"/>
          <p:cNvGrpSpPr/>
          <p:nvPr/>
        </p:nvGrpSpPr>
        <p:grpSpPr>
          <a:xfrm>
            <a:off x="2901315" y="4551045"/>
            <a:ext cx="678180" cy="577850"/>
            <a:chOff x="10741675" y="1916672"/>
            <a:chExt cx="678304" cy="577618"/>
          </a:xfrm>
        </p:grpSpPr>
        <p:pic>
          <p:nvPicPr>
            <p:cNvPr id="85" name="图片 84"/>
            <p:cNvPicPr>
              <a:picLocks noChangeAspect="1"/>
            </p:cNvPicPr>
            <p:nvPr>
              <p:custDataLst>
                <p:tags r:id="rId4"/>
              </p:custDataLst>
            </p:nvPr>
          </p:nvPicPr>
          <p:blipFill>
            <a:blip r:embed="rId1" cstate="print">
              <a:extLst>
                <a:ext uri="{28A0092B-C50C-407E-A947-70E740481C1C}">
                  <a14:useLocalDpi xmlns:a14="http://schemas.microsoft.com/office/drawing/2010/main" val="0"/>
                </a:ext>
              </a:extLst>
            </a:blip>
            <a:stretch>
              <a:fillRect/>
            </a:stretch>
          </p:blipFill>
          <p:spPr>
            <a:xfrm>
              <a:off x="10741675" y="1916672"/>
              <a:ext cx="678304" cy="577618"/>
            </a:xfrm>
            <a:prstGeom prst="rect">
              <a:avLst/>
            </a:prstGeom>
          </p:spPr>
        </p:pic>
        <p:sp>
          <p:nvSpPr>
            <p:cNvPr id="86" name="文本框 85"/>
            <p:cNvSpPr txBox="1"/>
            <p:nvPr>
              <p:custDataLst>
                <p:tags r:id="rId5"/>
              </p:custDataLst>
            </p:nvPr>
          </p:nvSpPr>
          <p:spPr>
            <a:xfrm>
              <a:off x="10812574" y="1947031"/>
              <a:ext cx="492443" cy="461665"/>
            </a:xfrm>
            <a:prstGeom prst="rect">
              <a:avLst/>
            </a:prstGeom>
            <a:noFill/>
          </p:spPr>
          <p:txBody>
            <a:bodyPr wrap="none" rtlCol="0">
              <a:spAutoFit/>
            </a:bodyPr>
            <a:lstStyle/>
            <a:p>
              <a:r>
                <a:rPr kumimoji="1" lang="zh-CN" altLang="en-US" sz="2400" b="1" dirty="0">
                  <a:solidFill>
                    <a:schemeClr val="tx1"/>
                  </a:solidFill>
                  <a:latin typeface="微软雅黑" panose="020B0503020204020204" charset="-122"/>
                  <a:ea typeface="微软雅黑" panose="020B0503020204020204" charset="-122"/>
                  <a:cs typeface="华文中宋" panose="02010600040101010101" charset="-122"/>
                </a:rPr>
                <a:t>叁</a:t>
              </a:r>
              <a:endParaRPr kumimoji="1" lang="zh-CN" altLang="en-US" sz="2400" b="1" dirty="0">
                <a:solidFill>
                  <a:schemeClr val="tx1"/>
                </a:solidFill>
                <a:latin typeface="微软雅黑" panose="020B0503020204020204" charset="-122"/>
                <a:ea typeface="微软雅黑" panose="020B0503020204020204" charset="-122"/>
                <a:cs typeface="华文中宋" panose="02010600040101010101" charset="-122"/>
              </a:endParaRPr>
            </a:p>
          </p:txBody>
        </p:sp>
      </p:grpSp>
      <p:sp>
        <p:nvSpPr>
          <p:cNvPr id="94" name="文本框 93"/>
          <p:cNvSpPr txBox="1"/>
          <p:nvPr>
            <p:custDataLst>
              <p:tags r:id="rId6"/>
            </p:custDataLst>
          </p:nvPr>
        </p:nvSpPr>
        <p:spPr>
          <a:xfrm>
            <a:off x="962660" y="2933065"/>
            <a:ext cx="798195" cy="1107440"/>
          </a:xfrm>
          <a:prstGeom prst="rect">
            <a:avLst/>
          </a:prstGeom>
          <a:noFill/>
          <a:ln>
            <a:noFill/>
          </a:ln>
        </p:spPr>
        <p:txBody>
          <a:bodyPr vert="eaVert" wrap="none" rtlCol="0">
            <a:spAutoFit/>
          </a:bodyPr>
          <a:lstStyle/>
          <a:p>
            <a:r>
              <a:rPr lang="zh-CN" altLang="en-US" sz="4000">
                <a:solidFill>
                  <a:schemeClr val="accent2"/>
                </a:solidFill>
                <a:latin typeface="微软雅黑" panose="020B0503020204020204" charset="-122"/>
                <a:ea typeface="微软雅黑" panose="020B0503020204020204" charset="-122"/>
              </a:rPr>
              <a:t>目录</a:t>
            </a:r>
            <a:endParaRPr lang="zh-CN" altLang="en-US" sz="4000">
              <a:solidFill>
                <a:schemeClr val="accent2"/>
              </a:solidFill>
              <a:latin typeface="微软雅黑" panose="020B0503020204020204" charset="-122"/>
              <a:ea typeface="微软雅黑" panose="020B0503020204020204" charset="-122"/>
            </a:endParaRPr>
          </a:p>
        </p:txBody>
      </p:sp>
      <p:cxnSp>
        <p:nvCxnSpPr>
          <p:cNvPr id="95" name="直接连接符 94"/>
          <p:cNvCxnSpPr/>
          <p:nvPr>
            <p:custDataLst>
              <p:tags r:id="rId7"/>
            </p:custDataLst>
          </p:nvPr>
        </p:nvCxnSpPr>
        <p:spPr>
          <a:xfrm>
            <a:off x="3792220" y="1571625"/>
            <a:ext cx="0" cy="765175"/>
          </a:xfrm>
          <a:prstGeom prst="line">
            <a:avLst/>
          </a:prstGeom>
        </p:spPr>
        <p:style>
          <a:lnRef idx="1">
            <a:schemeClr val="dk1"/>
          </a:lnRef>
          <a:fillRef idx="0">
            <a:schemeClr val="dk1"/>
          </a:fillRef>
          <a:effectRef idx="0">
            <a:schemeClr val="dk1"/>
          </a:effectRef>
          <a:fontRef idx="minor">
            <a:schemeClr val="tx1"/>
          </a:fontRef>
        </p:style>
      </p:cxnSp>
      <p:sp>
        <p:nvSpPr>
          <p:cNvPr id="96" name="文本框 95"/>
          <p:cNvSpPr txBox="1"/>
          <p:nvPr/>
        </p:nvSpPr>
        <p:spPr>
          <a:xfrm>
            <a:off x="4221480" y="1571625"/>
            <a:ext cx="6050280" cy="1014730"/>
          </a:xfrm>
          <a:prstGeom prst="rect">
            <a:avLst/>
          </a:prstGeom>
          <a:noFill/>
        </p:spPr>
        <p:txBody>
          <a:bodyPr wrap="none" rtlCol="0">
            <a:spAutoFit/>
          </a:bodyPr>
          <a:lstStyle/>
          <a:p>
            <a:r>
              <a:rPr lang="zh-CN" altLang="en-US" sz="3200">
                <a:latin typeface="宋体" panose="02010600030101010101" pitchFamily="2" charset="-122"/>
                <a:ea typeface="宋体" panose="02010600030101010101" pitchFamily="2" charset="-122"/>
                <a:cs typeface="宋体" panose="02010600030101010101" pitchFamily="2" charset="-122"/>
              </a:rPr>
              <a:t>秦王扫六合 虎视何雄哉 </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秦大一统国家的建立</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97" name="半闭框 96"/>
          <p:cNvSpPr/>
          <p:nvPr>
            <p:custDataLst>
              <p:tags r:id="rId8"/>
            </p:custDataLst>
          </p:nvPr>
        </p:nvSpPr>
        <p:spPr>
          <a:xfrm>
            <a:off x="693420" y="2642235"/>
            <a:ext cx="397510" cy="474345"/>
          </a:xfrm>
          <a:prstGeom prst="halfFram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8" name="半闭框 97"/>
          <p:cNvSpPr/>
          <p:nvPr>
            <p:custDataLst>
              <p:tags r:id="rId9"/>
            </p:custDataLst>
          </p:nvPr>
        </p:nvSpPr>
        <p:spPr>
          <a:xfrm flipH="1" flipV="1">
            <a:off x="1546860" y="3749675"/>
            <a:ext cx="397510" cy="474345"/>
          </a:xfrm>
          <a:prstGeom prst="halfFram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9" name="直接连接符 98"/>
          <p:cNvCxnSpPr/>
          <p:nvPr/>
        </p:nvCxnSpPr>
        <p:spPr>
          <a:xfrm>
            <a:off x="3792220" y="3060700"/>
            <a:ext cx="0" cy="765175"/>
          </a:xfrm>
          <a:prstGeom prst="line">
            <a:avLst/>
          </a:prstGeom>
        </p:spPr>
        <p:style>
          <a:lnRef idx="1">
            <a:schemeClr val="dk1"/>
          </a:lnRef>
          <a:fillRef idx="0">
            <a:schemeClr val="dk1"/>
          </a:fillRef>
          <a:effectRef idx="0">
            <a:schemeClr val="dk1"/>
          </a:effectRef>
          <a:fontRef idx="minor">
            <a:schemeClr val="tx1"/>
          </a:fontRef>
        </p:style>
      </p:cxnSp>
      <p:cxnSp>
        <p:nvCxnSpPr>
          <p:cNvPr id="100" name="直接连接符 99"/>
          <p:cNvCxnSpPr/>
          <p:nvPr>
            <p:custDataLst>
              <p:tags r:id="rId10"/>
            </p:custDataLst>
          </p:nvPr>
        </p:nvCxnSpPr>
        <p:spPr>
          <a:xfrm>
            <a:off x="3792220" y="4488815"/>
            <a:ext cx="0" cy="765175"/>
          </a:xfrm>
          <a:prstGeom prst="line">
            <a:avLst/>
          </a:prstGeom>
        </p:spPr>
        <p:style>
          <a:lnRef idx="1">
            <a:schemeClr val="dk1"/>
          </a:lnRef>
          <a:fillRef idx="0">
            <a:schemeClr val="dk1"/>
          </a:fillRef>
          <a:effectRef idx="0">
            <a:schemeClr val="dk1"/>
          </a:effectRef>
          <a:fontRef idx="minor">
            <a:schemeClr val="tx1"/>
          </a:fontRef>
        </p:style>
      </p:cxnSp>
      <p:sp>
        <p:nvSpPr>
          <p:cNvPr id="102" name="文本框 101"/>
          <p:cNvSpPr txBox="1"/>
          <p:nvPr/>
        </p:nvSpPr>
        <p:spPr>
          <a:xfrm>
            <a:off x="4221480" y="4551045"/>
            <a:ext cx="6075680" cy="1014730"/>
          </a:xfrm>
          <a:prstGeom prst="rect">
            <a:avLst/>
          </a:prstGeom>
          <a:noFill/>
        </p:spPr>
        <p:txBody>
          <a:bodyPr wrap="none" rtlCol="0">
            <a:spAutoFit/>
          </a:bodyPr>
          <a:lstStyle/>
          <a:p>
            <a:r>
              <a:rPr lang="zh-CN" altLang="en-US" sz="3200">
                <a:latin typeface="宋体" panose="02010600030101010101" pitchFamily="2" charset="-122"/>
                <a:ea typeface="宋体" panose="02010600030101010101" pitchFamily="2" charset="-122"/>
                <a:cs typeface="宋体" panose="02010600030101010101" pitchFamily="2" charset="-122"/>
              </a:rPr>
              <a:t>山河破碎风飘絮 南国凄凉气已消</a:t>
            </a:r>
            <a:endParaRPr lang="zh-CN" altLang="en-US" sz="32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——危机四伏王朝的衰败</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6" name="矩形 5"/>
          <p:cNvSpPr/>
          <p:nvPr/>
        </p:nvSpPr>
        <p:spPr>
          <a:xfrm>
            <a:off x="8988356" y="188"/>
            <a:ext cx="3328739" cy="4611721"/>
          </a:xfrm>
          <a:prstGeom prst="rect">
            <a:avLst/>
          </a:prstGeom>
          <a:blipFill dpi="0" rotWithShape="1">
            <a:blip r:embed="rId11">
              <a:alphaModFix amt="4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rcRect l="42427" t="896" b="58500"/>
          <a:stretch>
            <a:fillRect/>
          </a:stretch>
        </p:blipFill>
        <p:spPr>
          <a:xfrm flipH="1">
            <a:off x="8682355" y="4488815"/>
            <a:ext cx="3509645" cy="2475230"/>
          </a:xfrm>
          <a:prstGeom prst="rect">
            <a:avLst/>
          </a:prstGeom>
        </p:spPr>
      </p:pic>
      <p:pic>
        <p:nvPicPr>
          <p:cNvPr id="11" name="图片 10"/>
          <p:cNvPicPr>
            <a:picLocks noChangeAspect="1"/>
          </p:cNvPicPr>
          <p:nvPr/>
        </p:nvPicPr>
        <p:blipFill rotWithShape="1">
          <a:blip r:embed="rId13" cstate="screen"/>
          <a:srcRect/>
          <a:stretch>
            <a:fillRect/>
          </a:stretch>
        </p:blipFill>
        <p:spPr>
          <a:xfrm>
            <a:off x="179705" y="-58420"/>
            <a:ext cx="1424940" cy="2700655"/>
          </a:xfrm>
          <a:prstGeom prst="rect">
            <a:avLst/>
          </a:prstGeom>
        </p:spPr>
      </p:pic>
    </p:spTree>
  </p:cSld>
  <p:clrMapOvr>
    <a:masterClrMapping/>
  </p:clrMapOvr>
  <p:transition>
    <p:split orient="vert" dir="in"/>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rcRect l="3418" t="1645" r="4666" b="8239"/>
          <a:stretch>
            <a:fillRect/>
          </a:stretch>
        </p:blipFill>
        <p:spPr>
          <a:xfrm>
            <a:off x="6341745" y="1447800"/>
            <a:ext cx="4354195" cy="298640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1609725" y="1449070"/>
            <a:ext cx="4407535" cy="2985770"/>
          </a:xfrm>
          <a:prstGeom prst="rect">
            <a:avLst/>
          </a:prstGeom>
        </p:spPr>
      </p:pic>
      <p:sp>
        <p:nvSpPr>
          <p:cNvPr id="6" name="文本框 5"/>
          <p:cNvSpPr txBox="1"/>
          <p:nvPr/>
        </p:nvSpPr>
        <p:spPr>
          <a:xfrm>
            <a:off x="1402080" y="4810125"/>
            <a:ext cx="9612630" cy="1322070"/>
          </a:xfrm>
          <a:prstGeom prst="rect">
            <a:avLst/>
          </a:prstGeom>
          <a:noFill/>
        </p:spPr>
        <p:txBody>
          <a:bodyPr wrap="square" rtlCol="0">
            <a:spAutoFit/>
          </a:bodyPr>
          <a:lstStyle/>
          <a:p>
            <a:r>
              <a:rPr lang="en-US" altLang="zh-CN" sz="2000">
                <a:latin typeface="宋体" panose="02010600030101010101" pitchFamily="2" charset="-122"/>
                <a:ea typeface="宋体" panose="02010600030101010101" pitchFamily="2" charset="-122"/>
                <a:cs typeface="宋体" panose="02010600030101010101" pitchFamily="2" charset="-122"/>
              </a:rPr>
              <a:t>    </a:t>
            </a:r>
            <a:r>
              <a:rPr lang="zh-CN" altLang="en-US" sz="2000">
                <a:latin typeface="宋体" panose="02010600030101010101" pitchFamily="2" charset="-122"/>
                <a:ea typeface="宋体" panose="02010600030101010101" pitchFamily="2" charset="-122"/>
                <a:cs typeface="宋体" panose="02010600030101010101" pitchFamily="2" charset="-122"/>
              </a:rPr>
              <a:t>陈胜、吴广起义，是中国历史上</a:t>
            </a:r>
            <a:r>
              <a:rPr lang="zh-CN" altLang="en-US" sz="2000" b="1">
                <a:solidFill>
                  <a:schemeClr val="accent2"/>
                </a:solidFill>
                <a:latin typeface="宋体" panose="02010600030101010101" pitchFamily="2" charset="-122"/>
                <a:ea typeface="宋体" panose="02010600030101010101" pitchFamily="2" charset="-122"/>
                <a:cs typeface="宋体" panose="02010600030101010101" pitchFamily="2" charset="-122"/>
              </a:rPr>
              <a:t>第一次</a:t>
            </a:r>
            <a:r>
              <a:rPr lang="zh-CN" altLang="en-US" sz="2000">
                <a:latin typeface="宋体" panose="02010600030101010101" pitchFamily="2" charset="-122"/>
                <a:ea typeface="宋体" panose="02010600030101010101" pitchFamily="2" charset="-122"/>
                <a:cs typeface="宋体" panose="02010600030101010101" pitchFamily="2" charset="-122"/>
              </a:rPr>
              <a:t>大规模的由</a:t>
            </a:r>
            <a:r>
              <a:rPr lang="zh-CN" altLang="en-US" sz="2000" b="1">
                <a:solidFill>
                  <a:schemeClr val="accent2"/>
                </a:solidFill>
                <a:latin typeface="宋体" panose="02010600030101010101" pitchFamily="2" charset="-122"/>
                <a:ea typeface="宋体" panose="02010600030101010101" pitchFamily="2" charset="-122"/>
                <a:cs typeface="宋体" panose="02010600030101010101" pitchFamily="2" charset="-122"/>
              </a:rPr>
              <a:t>农民</a:t>
            </a:r>
            <a:r>
              <a:rPr lang="zh-CN" altLang="en-US" sz="2000">
                <a:latin typeface="宋体" panose="02010600030101010101" pitchFamily="2" charset="-122"/>
                <a:ea typeface="宋体" panose="02010600030101010101" pitchFamily="2" charset="-122"/>
                <a:cs typeface="宋体" panose="02010600030101010101" pitchFamily="2" charset="-122"/>
              </a:rPr>
              <a:t>发起的反抗残暴统治的斗争，由其推动起来的全国性反秦战争，终于推翻了秦王朝。这对后世产生了深远影响。司马迁评论说：</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陈胜虽已死，其所置遣侯王将相竟亡秦，由涉首事也。</a:t>
            </a:r>
            <a:r>
              <a:rPr lang="en-US" altLang="zh-CN" sz="2000">
                <a:latin typeface="宋体" panose="02010600030101010101" pitchFamily="2" charset="-122"/>
                <a:ea typeface="宋体" panose="02010600030101010101" pitchFamily="2" charset="-122"/>
                <a:cs typeface="宋体" panose="02010600030101010101" pitchFamily="2" charset="-122"/>
              </a:rPr>
              <a:t>”</a:t>
            </a:r>
            <a:endParaRPr lang="en-US" altLang="zh-CN" sz="2000">
              <a:latin typeface="宋体" panose="02010600030101010101" pitchFamily="2" charset="-122"/>
              <a:ea typeface="宋体" panose="02010600030101010101" pitchFamily="2" charset="-122"/>
              <a:cs typeface="宋体" panose="02010600030101010101" pitchFamily="2" charset="-122"/>
            </a:endParaRPr>
          </a:p>
          <a:p>
            <a:pPr algn="r"/>
            <a:r>
              <a:rPr lang="en-US" altLang="zh-CN" sz="2000">
                <a:latin typeface="宋体" panose="02010600030101010101" pitchFamily="2" charset="-122"/>
                <a:ea typeface="宋体" panose="02010600030101010101" pitchFamily="2" charset="-122"/>
                <a:cs typeface="宋体" panose="02010600030101010101" pitchFamily="2" charset="-122"/>
              </a:rPr>
              <a:t>——</a:t>
            </a:r>
            <a:r>
              <a:rPr lang="en-US" altLang="zh-CN" sz="200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sym typeface="+mn-ea"/>
              </a:rPr>
              <a:t>赵毅、赵轶峰主编《中国古代史》</a:t>
            </a:r>
            <a:endParaRPr lang="en-US" altLang="zh-CN" sz="2000">
              <a:latin typeface="宋体" panose="02010600030101010101" pitchFamily="2" charset="-122"/>
              <a:ea typeface="宋体" panose="02010600030101010101" pitchFamily="2" charset="-122"/>
              <a:cs typeface="宋体" panose="02010600030101010101" pitchFamily="2" charset="-122"/>
            </a:endParaRPr>
          </a:p>
        </p:txBody>
      </p:sp>
      <p:sp>
        <p:nvSpPr>
          <p:cNvPr id="7" name="矩形 6"/>
          <p:cNvSpPr/>
          <p:nvPr/>
        </p:nvSpPr>
        <p:spPr>
          <a:xfrm>
            <a:off x="1238250" y="408305"/>
            <a:ext cx="490029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山河破碎</a:t>
            </a:r>
            <a:r>
              <a:rPr lang="en-US" altLang="zh-CN" sz="2800" b="1" dirty="0">
                <a:solidFill>
                  <a:srgbClr val="7D7555"/>
                </a:solidFill>
                <a:latin typeface="Arial" panose="020B0604020202020204" pitchFamily="34" charset="0"/>
                <a:ea typeface="微软雅黑" panose="020B0503020204020204" charset="-122"/>
                <a:sym typeface="Arial" panose="020B0604020202020204" pitchFamily="34" charset="0"/>
              </a:rPr>
              <a:t>——</a:t>
            </a:r>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陈胜吴广起义</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8" name="直接连接符 7"/>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10" name="图片 9" descr="战马图片"/>
          <p:cNvPicPr>
            <a:picLocks noChangeAspect="1"/>
          </p:cNvPicPr>
          <p:nvPr/>
        </p:nvPicPr>
        <p:blipFill>
          <a:blip r:embed="rId5"/>
          <a:stretch>
            <a:fillRect/>
          </a:stretch>
        </p:blipFill>
        <p:spPr>
          <a:xfrm>
            <a:off x="10480675" y="5805170"/>
            <a:ext cx="1776095" cy="1052830"/>
          </a:xfrm>
          <a:prstGeom prst="rect">
            <a:avLst/>
          </a:prstGeom>
        </p:spPr>
      </p:pic>
      <p:cxnSp>
        <p:nvCxnSpPr>
          <p:cNvPr id="12" name="直接连接符 11"/>
          <p:cNvCxnSpPr/>
          <p:nvPr/>
        </p:nvCxnSpPr>
        <p:spPr>
          <a:xfrm>
            <a:off x="753560"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7190" name="Picture 23" descr="a%20kneeling"/>
          <p:cNvPicPr>
            <a:picLocks noChangeAspect="1"/>
          </p:cNvPicPr>
          <p:nvPr/>
        </p:nvPicPr>
        <p:blipFill>
          <a:blip r:embed="rId6"/>
          <a:stretch>
            <a:fillRect/>
          </a:stretch>
        </p:blipFill>
        <p:spPr>
          <a:xfrm>
            <a:off x="745490" y="157480"/>
            <a:ext cx="455295" cy="757555"/>
          </a:xfrm>
          <a:prstGeom prst="rect">
            <a:avLst/>
          </a:prstGeom>
          <a:noFill/>
          <a:ln w="9525">
            <a:noFill/>
          </a:ln>
        </p:spPr>
      </p:pic>
      <p:sp>
        <p:nvSpPr>
          <p:cNvPr id="11" name="文本框 10"/>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时空观念</a:t>
            </a:r>
            <a:endParaRPr lang="zh-CN" altLang="en-US" b="1">
              <a:solidFill>
                <a:schemeClr val="accent2"/>
              </a:solidFill>
              <a:latin typeface="宋体" panose="02010600030101010101" pitchFamily="2" charset="-122"/>
              <a:ea typeface="宋体" panose="02010600030101010101" pitchFamily="2" charset="-122"/>
            </a:endParaRPr>
          </a:p>
        </p:txBody>
      </p:sp>
      <p:sp>
        <p:nvSpPr>
          <p:cNvPr id="13" name="文本框 12"/>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史料解读</a:t>
            </a:r>
            <a:endParaRPr lang="zh-CN" altLang="en-US" b="1">
              <a:solidFill>
                <a:schemeClr val="accent2"/>
              </a:solidFill>
              <a:latin typeface="宋体" panose="02010600030101010101" pitchFamily="2" charset="-122"/>
              <a:ea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rotWithShape="1">
          <a:blip r:embed="rId2"/>
          <a:srcRect l="3238" r="3238"/>
          <a:stretch>
            <a:fillRect/>
          </a:stretch>
        </p:blipFill>
        <p:spPr>
          <a:xfrm>
            <a:off x="0" y="1044575"/>
            <a:ext cx="8991600" cy="5716905"/>
          </a:xfrm>
          <a:custGeom>
            <a:avLst/>
            <a:gdLst/>
            <a:ahLst/>
            <a:cxnLst>
              <a:cxn ang="3">
                <a:pos x="hc" y="t"/>
              </a:cxn>
              <a:cxn ang="cd2">
                <a:pos x="l" y="vc"/>
              </a:cxn>
              <a:cxn ang="cd4">
                <a:pos x="hc" y="b"/>
              </a:cxn>
              <a:cxn ang="0">
                <a:pos x="r" y="vc"/>
              </a:cxn>
            </a:cxnLst>
            <a:rect l="l" t="t" r="r" b="b"/>
            <a:pathLst>
              <a:path w="14160" h="10800">
                <a:moveTo>
                  <a:pt x="0" y="0"/>
                </a:moveTo>
                <a:lnTo>
                  <a:pt x="14160" y="0"/>
                </a:lnTo>
                <a:lnTo>
                  <a:pt x="14160" y="10800"/>
                </a:lnTo>
                <a:lnTo>
                  <a:pt x="0" y="10800"/>
                </a:lnTo>
                <a:lnTo>
                  <a:pt x="0" y="0"/>
                </a:lnTo>
                <a:close/>
              </a:path>
            </a:pathLst>
          </a:custGeom>
        </p:spPr>
      </p:pic>
      <p:sp>
        <p:nvSpPr>
          <p:cNvPr id="2" name="bj"/>
          <p:cNvSpPr/>
          <p:nvPr>
            <p:custDataLst>
              <p:tags r:id="rId3"/>
            </p:custDataLst>
          </p:nvPr>
        </p:nvSpPr>
        <p:spPr>
          <a:xfrm>
            <a:off x="7467660" y="1361450"/>
            <a:ext cx="4077970" cy="4570730"/>
          </a:xfrm>
          <a:prstGeom prst="rect">
            <a:avLst/>
          </a:prstGeom>
          <a:solidFill>
            <a:srgbClr val="FFFFFF"/>
          </a:solidFill>
          <a:ln>
            <a:noFill/>
          </a:ln>
          <a:effectLst>
            <a:outerShdw blurRad="317500" sx="102000" sy="102000" algn="ctr" rotWithShape="0">
              <a:prstClr val="black">
                <a:alpha val="20000"/>
              </a:prst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latin typeface="微软雅黑" panose="020B0503020204020204" charset="-122"/>
              <a:ea typeface="微软雅黑" panose="020B0503020204020204" charset="-122"/>
            </a:endParaRPr>
          </a:p>
        </p:txBody>
      </p:sp>
      <p:sp>
        <p:nvSpPr>
          <p:cNvPr id="3" name="Title 6"/>
          <p:cNvSpPr txBox="1"/>
          <p:nvPr>
            <p:custDataLst>
              <p:tags r:id="rId4"/>
            </p:custDataLst>
          </p:nvPr>
        </p:nvSpPr>
        <p:spPr>
          <a:xfrm>
            <a:off x="7772400" y="1583690"/>
            <a:ext cx="3556635" cy="4266565"/>
          </a:xfrm>
          <a:prstGeom prst="rect">
            <a:avLst/>
          </a:prstGeom>
          <a:noFill/>
          <a:ln w="3175">
            <a:noFill/>
            <a:prstDash val="dash"/>
          </a:ln>
        </p:spPr>
        <p:txBody>
          <a:bodyPr wrap="square" lIns="91440" tIns="45720" rIns="91440" bIns="4572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marL="0" lvl="0" indent="0" algn="l">
              <a:lnSpc>
                <a:spcPct val="130000"/>
              </a:lnSpc>
              <a:spcBef>
                <a:spcPts val="0"/>
              </a:spcBef>
              <a:spcAft>
                <a:spcPts val="800"/>
              </a:spcAft>
              <a:buSzPct val="100000"/>
              <a:buNone/>
            </a:pPr>
            <a:r>
              <a:rPr lang="zh-CN" altLang="en-US" sz="1800" spc="50">
                <a:ln w="3175">
                  <a:noFill/>
                  <a:prstDash val="dash"/>
                </a:ln>
                <a:solidFill>
                  <a:srgbClr val="404040"/>
                </a:solidFill>
                <a:latin typeface="宋体" panose="02010600030101010101" pitchFamily="2" charset="-122"/>
                <a:ea typeface="宋体" panose="02010600030101010101" pitchFamily="2" charset="-122"/>
                <a:cs typeface="宋体" panose="02010600030101010101" pitchFamily="2" charset="-122"/>
              </a:rPr>
              <a:t>秦二世元年(公元前209年)，项羽随其叔父项梁于吴中(今江苏苏州)、刘邦于沛(今江苏沛县)起兵反秦。二年，刘邦受项梁指挥，起义军迅速发展壮大，屡挫秦军。三年，项羽与秦军在巨鹿(今河北平乡西南)决战，9战9捷，大破秦军。项羽摧毁了秦王朝的军事支柱，刘邦则在蓝田大败秦军。汉王元年(公元前206年)秦王子婴在轵道投降，刘邦率军进咸阳，秦亡。</a:t>
            </a:r>
            <a:endParaRPr lang="zh-CN" altLang="en-US" sz="1800" spc="50">
              <a:ln w="3175">
                <a:noFill/>
                <a:prstDash val="dash"/>
              </a:ln>
              <a:solidFill>
                <a:srgbClr val="404040"/>
              </a:solidFill>
              <a:latin typeface="宋体" panose="02010600030101010101" pitchFamily="2" charset="-122"/>
              <a:ea typeface="宋体" panose="02010600030101010101" pitchFamily="2" charset="-122"/>
              <a:cs typeface="宋体" panose="02010600030101010101" pitchFamily="2" charset="-122"/>
            </a:endParaRPr>
          </a:p>
        </p:txBody>
      </p:sp>
      <p:pic>
        <p:nvPicPr>
          <p:cNvPr id="10" name="图片 9" descr="战马图片"/>
          <p:cNvPicPr>
            <a:picLocks noChangeAspect="1"/>
          </p:cNvPicPr>
          <p:nvPr/>
        </p:nvPicPr>
        <p:blipFill>
          <a:blip r:embed="rId5"/>
          <a:stretch>
            <a:fillRect/>
          </a:stretch>
        </p:blipFill>
        <p:spPr>
          <a:xfrm>
            <a:off x="10480675" y="5805170"/>
            <a:ext cx="1776095" cy="1052830"/>
          </a:xfrm>
          <a:prstGeom prst="rect">
            <a:avLst/>
          </a:prstGeom>
        </p:spPr>
      </p:pic>
      <p:sp>
        <p:nvSpPr>
          <p:cNvPr id="11" name="矩形 10"/>
          <p:cNvSpPr/>
          <p:nvPr/>
        </p:nvSpPr>
        <p:spPr>
          <a:xfrm>
            <a:off x="1246505" y="408305"/>
            <a:ext cx="4900295" cy="521970"/>
          </a:xfrm>
          <a:prstGeom prst="rect">
            <a:avLst/>
          </a:prstGeom>
        </p:spPr>
        <p:txBody>
          <a:bodyPr wrap="square">
            <a:spAutoFit/>
          </a:bodyPr>
          <a:lstStyle/>
          <a:p>
            <a:pPr lvl="0"/>
            <a:r>
              <a:rPr lang="zh-CN" sz="2800" b="1" dirty="0">
                <a:solidFill>
                  <a:srgbClr val="7D7555"/>
                </a:solidFill>
                <a:latin typeface="Arial" panose="020B0604020202020204" pitchFamily="34" charset="0"/>
                <a:ea typeface="微软雅黑" panose="020B0503020204020204" charset="-122"/>
                <a:sym typeface="Arial" panose="020B0604020202020204" pitchFamily="34" charset="0"/>
              </a:rPr>
              <a:t>南国凄凉</a:t>
            </a:r>
            <a:r>
              <a:rPr lang="en-US" altLang="zh-CN" sz="2800" b="1" dirty="0">
                <a:solidFill>
                  <a:srgbClr val="7D7555"/>
                </a:solidFill>
                <a:latin typeface="Arial" panose="020B0604020202020204" pitchFamily="34" charset="0"/>
                <a:ea typeface="微软雅黑" panose="020B0503020204020204" charset="-122"/>
                <a:sym typeface="Arial" panose="020B0604020202020204" pitchFamily="34" charset="0"/>
              </a:rPr>
              <a:t>——</a:t>
            </a:r>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项羽刘邦灭秦</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2" name="直接连接符 11"/>
          <p:cNvCxnSpPr/>
          <p:nvPr/>
        </p:nvCxnSpPr>
        <p:spPr>
          <a:xfrm>
            <a:off x="753560"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7190" name="Picture 23" descr="a%20kneeling"/>
          <p:cNvPicPr>
            <a:picLocks noChangeAspect="1"/>
          </p:cNvPicPr>
          <p:nvPr/>
        </p:nvPicPr>
        <p:blipFill>
          <a:blip r:embed="rId6"/>
          <a:stretch>
            <a:fillRect/>
          </a:stretch>
        </p:blipFill>
        <p:spPr>
          <a:xfrm>
            <a:off x="745490" y="157480"/>
            <a:ext cx="455295" cy="757555"/>
          </a:xfrm>
          <a:prstGeom prst="rect">
            <a:avLst/>
          </a:prstGeom>
          <a:noFill/>
          <a:ln w="9525">
            <a:noFill/>
          </a:ln>
        </p:spPr>
      </p:pic>
    </p:spTree>
    <p:custDataLst>
      <p:tags r:id="rId7"/>
    </p:custDataLst>
  </p:cSld>
  <p:clrMapOvr>
    <a:masterClrMapping/>
  </p:clrMapOvr>
  <p:transition>
    <p:split orient="vert" dir="in"/>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
          <a:stretch>
            <a:fillRect/>
          </a:stretch>
        </p:blipFill>
        <p:spPr>
          <a:xfrm>
            <a:off x="10480675" y="5805170"/>
            <a:ext cx="1776095" cy="1052830"/>
          </a:xfrm>
          <a:prstGeom prst="rect">
            <a:avLst/>
          </a:prstGeom>
        </p:spPr>
      </p:pic>
      <p:sp>
        <p:nvSpPr>
          <p:cNvPr id="4" name="文本框 3"/>
          <p:cNvSpPr txBox="1"/>
          <p:nvPr/>
        </p:nvSpPr>
        <p:spPr>
          <a:xfrm>
            <a:off x="2219325" y="1383030"/>
            <a:ext cx="7294880" cy="521970"/>
          </a:xfrm>
          <a:prstGeom prst="rect">
            <a:avLst/>
          </a:prstGeom>
          <a:noFill/>
        </p:spPr>
        <p:txBody>
          <a:bodyPr wrap="none" rtlCol="0">
            <a:spAutoFit/>
          </a:bodyPr>
          <a:lstStyle/>
          <a:p>
            <a:r>
              <a:rPr lang="zh-CN" altLang="en-US" sz="2800" b="1">
                <a:solidFill>
                  <a:schemeClr val="accent2"/>
                </a:solidFill>
                <a:latin typeface="微软雅黑" panose="020B0503020204020204" charset="-122"/>
                <a:ea typeface="微软雅黑" panose="020B0503020204020204" charset="-122"/>
              </a:rPr>
              <a:t>结合所学知识分析秦王朝灭亡的原因是什么？</a:t>
            </a:r>
            <a:endParaRPr lang="zh-CN" altLang="en-US" sz="2800" b="1">
              <a:solidFill>
                <a:schemeClr val="accent2"/>
              </a:solidFill>
              <a:latin typeface="微软雅黑" panose="020B0503020204020204" charset="-122"/>
              <a:ea typeface="微软雅黑" panose="020B0503020204020204" charset="-122"/>
            </a:endParaRPr>
          </a:p>
        </p:txBody>
      </p:sp>
      <p:sp>
        <p:nvSpPr>
          <p:cNvPr id="5" name="文本框 4"/>
          <p:cNvSpPr txBox="1"/>
          <p:nvPr/>
        </p:nvSpPr>
        <p:spPr>
          <a:xfrm>
            <a:off x="1202690" y="393065"/>
            <a:ext cx="2672080" cy="521970"/>
          </a:xfrm>
          <a:prstGeom prst="rect">
            <a:avLst/>
          </a:prstGeom>
          <a:noFill/>
        </p:spPr>
        <p:txBody>
          <a:bodyPr wrap="none" rtlCol="0" anchor="t">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暴虐无道终将亡</a:t>
            </a:r>
            <a:endParaRPr lang="zh-CN" altLang="en-US" sz="2800"/>
          </a:p>
        </p:txBody>
      </p:sp>
      <p:sp>
        <p:nvSpPr>
          <p:cNvPr id="6" name="文本框 5"/>
          <p:cNvSpPr txBox="1"/>
          <p:nvPr/>
        </p:nvSpPr>
        <p:spPr>
          <a:xfrm>
            <a:off x="1040765" y="4409440"/>
            <a:ext cx="10161270" cy="1568450"/>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材料：</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复国势力的普遍存在</a:t>
            </a:r>
            <a:r>
              <a:rPr lang="zh-CN" altLang="en-US" sz="2400">
                <a:latin typeface="宋体" panose="02010600030101010101" pitchFamily="2" charset="-122"/>
                <a:ea typeface="宋体" panose="02010600030101010101" pitchFamily="2" charset="-122"/>
                <a:cs typeface="宋体" panose="02010600030101010101" pitchFamily="2" charset="-122"/>
              </a:rPr>
              <a:t>，增加了反秦阵营的实力。秦虽然统一了六国，也曾将六国贵族大部分迁移到了咸阳，但是强大的复国势力依然存在，并且时刻进行着强烈的反抗，如项羽、田儋等就是关东六国的显族后裔。</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r"/>
            <a:r>
              <a:rPr lang="zh-CN" altLang="en-US" sz="2400">
                <a:latin typeface="宋体" panose="02010600030101010101" pitchFamily="2" charset="-122"/>
                <a:ea typeface="宋体" panose="02010600030101010101" pitchFamily="2" charset="-122"/>
                <a:cs typeface="宋体" panose="02010600030101010101" pitchFamily="2" charset="-122"/>
                <a:sym typeface="+mn-ea"/>
              </a:rPr>
              <a:t>——宋立恒《对统一后的秦王朝速亡原因的再分析》</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nvSpPr>
        <p:spPr>
          <a:xfrm>
            <a:off x="1041400" y="2202815"/>
            <a:ext cx="9864725" cy="1938020"/>
          </a:xfrm>
          <a:prstGeom prst="rect">
            <a:avLst/>
          </a:prstGeom>
          <a:noFill/>
        </p:spPr>
        <p:txBody>
          <a:bodyPr wrap="square" rtlCol="0">
            <a:spAutoFit/>
          </a:bodyPr>
          <a:lstStyle/>
          <a:p>
            <a:pPr algn="l"/>
            <a:r>
              <a:rPr lang="zh-CN" altLang="en-US" sz="2400" b="1">
                <a:latin typeface="宋体" panose="02010600030101010101" pitchFamily="2" charset="-122"/>
                <a:ea typeface="宋体" panose="02010600030101010101" pitchFamily="2" charset="-122"/>
                <a:cs typeface="宋体" panose="02010600030101010101" pitchFamily="2" charset="-122"/>
                <a:sym typeface="+mn-ea"/>
              </a:rPr>
              <a:t>材料：</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不数载而天下大坏，其有由矣：亟役万人，暴其威刑，竭其货贿，负锄梃谪戍之徒，圜视而合从，大呼而成群，时则有叛人而无叛吏，人怨于下而吏畏于上，天下相合，杀守劫令而并起。咎在人怨，非郡邑之制失也。</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r"/>
            <a:r>
              <a:rPr lang="zh-CN" altLang="en-US" sz="2400">
                <a:latin typeface="宋体" panose="02010600030101010101" pitchFamily="2" charset="-122"/>
                <a:ea typeface="宋体" panose="02010600030101010101" pitchFamily="2" charset="-122"/>
                <a:cs typeface="宋体" panose="02010600030101010101" pitchFamily="2" charset="-122"/>
                <a:sym typeface="+mn-ea"/>
              </a:rPr>
              <a:t>——柳宗元《封建论》</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
          <a:stretch>
            <a:fillRect/>
          </a:stretch>
        </p:blipFill>
        <p:spPr>
          <a:xfrm>
            <a:off x="10480675" y="5805170"/>
            <a:ext cx="1776095" cy="1052830"/>
          </a:xfrm>
          <a:prstGeom prst="rect">
            <a:avLst/>
          </a:prstGeom>
        </p:spPr>
      </p:pic>
      <p:sp>
        <p:nvSpPr>
          <p:cNvPr id="5" name="文本框 4"/>
          <p:cNvSpPr txBox="1"/>
          <p:nvPr/>
        </p:nvSpPr>
        <p:spPr>
          <a:xfrm>
            <a:off x="1202690" y="393065"/>
            <a:ext cx="2672080" cy="521970"/>
          </a:xfrm>
          <a:prstGeom prst="rect">
            <a:avLst/>
          </a:prstGeom>
          <a:noFill/>
        </p:spPr>
        <p:txBody>
          <a:bodyPr wrap="none" rtlCol="0" anchor="t">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暴虐无道终将亡</a:t>
            </a:r>
            <a:endParaRPr lang="zh-CN" altLang="en-US" sz="2800"/>
          </a:p>
        </p:txBody>
      </p:sp>
      <p:sp>
        <p:nvSpPr>
          <p:cNvPr id="7" name="文本框 6"/>
          <p:cNvSpPr txBox="1"/>
          <p:nvPr/>
        </p:nvSpPr>
        <p:spPr>
          <a:xfrm>
            <a:off x="1397635" y="1504950"/>
            <a:ext cx="9399905" cy="1568450"/>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材料：</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大规模的对外用兵</a:t>
            </a:r>
            <a:r>
              <a:rPr lang="zh-CN" altLang="en-US" sz="2400">
                <a:latin typeface="宋体" panose="02010600030101010101" pitchFamily="2" charset="-122"/>
                <a:ea typeface="宋体" panose="02010600030101010101" pitchFamily="2" charset="-122"/>
                <a:cs typeface="宋体" panose="02010600030101010101" pitchFamily="2" charset="-122"/>
              </a:rPr>
              <a:t>，使秦国主力都被置于了边塞，这必然会削弱国内的镇压力量，所以当后来国内发生陈胜、吴广起义时，朝廷几乎无兵可调。</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r"/>
            <a:r>
              <a:rPr lang="zh-CN" altLang="en-US" sz="2400">
                <a:latin typeface="宋体" panose="02010600030101010101" pitchFamily="2" charset="-122"/>
                <a:ea typeface="宋体" panose="02010600030101010101" pitchFamily="2" charset="-122"/>
                <a:cs typeface="宋体" panose="02010600030101010101" pitchFamily="2" charset="-122"/>
                <a:sym typeface="+mn-ea"/>
              </a:rPr>
              <a:t>——宋立恒《对统一后的秦王朝速亡原因的再分析》</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1388110" y="3573145"/>
            <a:ext cx="9399270" cy="230695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材料：</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浩繁的工程建设</a:t>
            </a:r>
            <a:r>
              <a:rPr lang="zh-CN" altLang="en-US" sz="2400">
                <a:latin typeface="宋体" panose="02010600030101010101" pitchFamily="2" charset="-122"/>
                <a:ea typeface="宋体" panose="02010600030101010101" pitchFamily="2" charset="-122"/>
                <a:cs typeface="宋体" panose="02010600030101010101" pitchFamily="2" charset="-122"/>
              </a:rPr>
              <a:t>，造成了国家</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经济</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的</a:t>
            </a:r>
            <a:r>
              <a:rPr lang="zh-CN" altLang="en-US" sz="2400">
                <a:latin typeface="宋体" panose="02010600030101010101" pitchFamily="2" charset="-122"/>
                <a:ea typeface="宋体" panose="02010600030101010101" pitchFamily="2" charset="-122"/>
                <a:cs typeface="宋体" panose="02010600030101010101" pitchFamily="2" charset="-122"/>
              </a:rPr>
              <a:t>极度</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危机</a:t>
            </a:r>
            <a:r>
              <a:rPr lang="zh-CN" altLang="en-US" sz="2400">
                <a:latin typeface="宋体" panose="02010600030101010101" pitchFamily="2" charset="-122"/>
                <a:ea typeface="宋体" panose="02010600030101010101" pitchFamily="2" charset="-122"/>
                <a:cs typeface="宋体" panose="02010600030101010101" pitchFamily="2" charset="-122"/>
              </a:rPr>
              <a:t>。……首先，造成了个体小农经济的破产。由于大量人口被征调服役，使众多的家庭缺乏了劳动力，导致了个体家庭经济无法维系……其次，造成了国家收支的严重失衡。由于大量人口脱离农业生产，使国家的赋税来源失去了保障。</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r"/>
            <a:r>
              <a:rPr lang="zh-CN" altLang="en-US" sz="2400">
                <a:latin typeface="宋体" panose="02010600030101010101" pitchFamily="2" charset="-122"/>
                <a:ea typeface="宋体" panose="02010600030101010101" pitchFamily="2" charset="-122"/>
                <a:cs typeface="宋体" panose="02010600030101010101" pitchFamily="2" charset="-122"/>
                <a:sym typeface="+mn-ea"/>
              </a:rPr>
              <a:t>——宋立恒《对统一后的秦王朝速亡原因的再分析》</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
          <a:stretch>
            <a:fillRect/>
          </a:stretch>
        </p:blipFill>
        <p:spPr>
          <a:xfrm>
            <a:off x="10480675" y="5805170"/>
            <a:ext cx="1776095" cy="1052830"/>
          </a:xfrm>
          <a:prstGeom prst="rect">
            <a:avLst/>
          </a:prstGeom>
        </p:spPr>
      </p:pic>
      <p:sp>
        <p:nvSpPr>
          <p:cNvPr id="5" name="文本框 4"/>
          <p:cNvSpPr txBox="1"/>
          <p:nvPr/>
        </p:nvSpPr>
        <p:spPr>
          <a:xfrm>
            <a:off x="1202690" y="393065"/>
            <a:ext cx="2672080" cy="521970"/>
          </a:xfrm>
          <a:prstGeom prst="rect">
            <a:avLst/>
          </a:prstGeom>
          <a:noFill/>
        </p:spPr>
        <p:txBody>
          <a:bodyPr wrap="none" rtlCol="0" anchor="t">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暴虐无道终将亡</a:t>
            </a:r>
            <a:endParaRPr lang="zh-CN" altLang="en-US" sz="2800"/>
          </a:p>
        </p:txBody>
      </p:sp>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
        <p:nvSpPr>
          <p:cNvPr id="4" name="文本框 3"/>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逻辑思维</a:t>
            </a:r>
            <a:endParaRPr lang="zh-CN" altLang="en-US" b="1">
              <a:solidFill>
                <a:schemeClr val="accent2"/>
              </a:solidFill>
              <a:latin typeface="宋体" panose="02010600030101010101" pitchFamily="2" charset="-122"/>
              <a:ea typeface="宋体" panose="02010600030101010101" pitchFamily="2" charset="-122"/>
            </a:endParaRPr>
          </a:p>
        </p:txBody>
      </p:sp>
      <p:sp>
        <p:nvSpPr>
          <p:cNvPr id="6" name="文本框 5"/>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归纳能力</a:t>
            </a:r>
            <a:endParaRPr lang="zh-CN" altLang="en-US" b="1">
              <a:solidFill>
                <a:schemeClr val="accent2"/>
              </a:solidFill>
              <a:latin typeface="宋体" panose="02010600030101010101" pitchFamily="2" charset="-122"/>
              <a:ea typeface="宋体" panose="02010600030101010101" pitchFamily="2" charset="-122"/>
            </a:endParaRPr>
          </a:p>
        </p:txBody>
      </p:sp>
      <p:sp>
        <p:nvSpPr>
          <p:cNvPr id="2" name="文本框 1"/>
          <p:cNvSpPr txBox="1"/>
          <p:nvPr/>
        </p:nvSpPr>
        <p:spPr>
          <a:xfrm>
            <a:off x="831215" y="1391920"/>
            <a:ext cx="2341880" cy="398780"/>
          </a:xfrm>
          <a:prstGeom prst="rect">
            <a:avLst/>
          </a:prstGeom>
          <a:noFill/>
        </p:spPr>
        <p:txBody>
          <a:bodyPr wrap="none" rtlCol="0">
            <a:spAutoFit/>
          </a:bodyPr>
          <a:lstStyle/>
          <a:p>
            <a:r>
              <a:rPr lang="zh-CN" altLang="en-US" sz="2000">
                <a:latin typeface="宋体" panose="02010600030101010101" pitchFamily="2" charset="-122"/>
                <a:ea typeface="宋体" panose="02010600030101010101" pitchFamily="2" charset="-122"/>
              </a:rPr>
              <a:t>徭役繁重 刑法严苛</a:t>
            </a:r>
            <a:endParaRPr lang="zh-CN" altLang="en-US" sz="2000">
              <a:latin typeface="宋体" panose="02010600030101010101" pitchFamily="2" charset="-122"/>
              <a:ea typeface="宋体" panose="02010600030101010101" pitchFamily="2" charset="-122"/>
            </a:endParaRPr>
          </a:p>
        </p:txBody>
      </p:sp>
      <p:sp>
        <p:nvSpPr>
          <p:cNvPr id="3" name="文本框 2"/>
          <p:cNvSpPr txBox="1"/>
          <p:nvPr/>
        </p:nvSpPr>
        <p:spPr>
          <a:xfrm>
            <a:off x="831215" y="1970405"/>
            <a:ext cx="2411095" cy="398780"/>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复国势力 普遍存在</a:t>
            </a:r>
            <a:endParaRPr lang="zh-CN" altLang="en-US" sz="2000">
              <a:latin typeface="宋体" panose="02010600030101010101" pitchFamily="2" charset="-122"/>
              <a:ea typeface="宋体" panose="02010600030101010101" pitchFamily="2" charset="-122"/>
            </a:endParaRPr>
          </a:p>
        </p:txBody>
      </p:sp>
      <p:sp>
        <p:nvSpPr>
          <p:cNvPr id="8" name="文本框 7"/>
          <p:cNvSpPr txBox="1"/>
          <p:nvPr/>
        </p:nvSpPr>
        <p:spPr>
          <a:xfrm>
            <a:off x="831215" y="2508250"/>
            <a:ext cx="2600960" cy="398780"/>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兵源外调 国内虚防</a:t>
            </a:r>
            <a:endParaRPr lang="zh-CN" altLang="en-US" sz="2000">
              <a:latin typeface="宋体" panose="02010600030101010101" pitchFamily="2" charset="-122"/>
              <a:ea typeface="宋体" panose="02010600030101010101" pitchFamily="2" charset="-122"/>
            </a:endParaRPr>
          </a:p>
        </p:txBody>
      </p:sp>
      <p:sp>
        <p:nvSpPr>
          <p:cNvPr id="10" name="文本框 9"/>
          <p:cNvSpPr txBox="1"/>
          <p:nvPr/>
        </p:nvSpPr>
        <p:spPr>
          <a:xfrm>
            <a:off x="831215" y="3068955"/>
            <a:ext cx="2341880" cy="398780"/>
          </a:xfrm>
          <a:prstGeom prst="rect">
            <a:avLst/>
          </a:prstGeom>
          <a:noFill/>
        </p:spPr>
        <p:txBody>
          <a:bodyPr wrap="none" rtlCol="0">
            <a:spAutoFit/>
          </a:bodyPr>
          <a:lstStyle/>
          <a:p>
            <a:r>
              <a:rPr lang="zh-CN" altLang="en-US" sz="2000">
                <a:latin typeface="宋体" panose="02010600030101010101" pitchFamily="2" charset="-122"/>
                <a:ea typeface="宋体" panose="02010600030101010101" pitchFamily="2" charset="-122"/>
              </a:rPr>
              <a:t>浩繁工程 经济危机</a:t>
            </a:r>
            <a:endParaRPr lang="zh-CN" altLang="en-US" sz="2000">
              <a:latin typeface="宋体" panose="02010600030101010101" pitchFamily="2" charset="-122"/>
              <a:ea typeface="宋体" panose="02010600030101010101" pitchFamily="2" charset="-122"/>
            </a:endParaRPr>
          </a:p>
        </p:txBody>
      </p:sp>
      <p:sp>
        <p:nvSpPr>
          <p:cNvPr id="28" name="右大括号 27"/>
          <p:cNvSpPr/>
          <p:nvPr/>
        </p:nvSpPr>
        <p:spPr>
          <a:xfrm>
            <a:off x="3241675" y="1391920"/>
            <a:ext cx="190500" cy="1998980"/>
          </a:xfrm>
          <a:prstGeom prst="righ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12" name="文本框 11"/>
          <p:cNvSpPr txBox="1"/>
          <p:nvPr/>
        </p:nvSpPr>
        <p:spPr>
          <a:xfrm>
            <a:off x="3743325" y="2009140"/>
            <a:ext cx="1730375" cy="706755"/>
          </a:xfrm>
          <a:prstGeom prst="rect">
            <a:avLst/>
          </a:prstGeom>
          <a:solidFill>
            <a:schemeClr val="accent2"/>
          </a:solidFill>
        </p:spPr>
        <p:txBody>
          <a:bodyPr wrap="square" rtlCol="0">
            <a:spAutoFit/>
          </a:bodyPr>
          <a:lstStyle/>
          <a:p>
            <a:r>
              <a:rPr lang="zh-CN" altLang="en-US" sz="2000">
                <a:solidFill>
                  <a:schemeClr val="tx1"/>
                </a:solidFill>
              </a:rPr>
              <a:t>社会矛盾激化</a:t>
            </a:r>
            <a:endParaRPr lang="zh-CN" altLang="en-US" sz="2000">
              <a:solidFill>
                <a:schemeClr val="tx1"/>
              </a:solidFill>
            </a:endParaRPr>
          </a:p>
          <a:p>
            <a:r>
              <a:rPr lang="zh-CN" altLang="en-US" sz="2000" b="1">
                <a:solidFill>
                  <a:schemeClr val="bg1"/>
                </a:solidFill>
              </a:rPr>
              <a:t>（</a:t>
            </a:r>
            <a:r>
              <a:rPr lang="zh-CN" altLang="en-US" sz="2000" b="1">
                <a:solidFill>
                  <a:schemeClr val="bg1"/>
                </a:solidFill>
                <a:sym typeface="+mn-ea"/>
              </a:rPr>
              <a:t>根本原因</a:t>
            </a:r>
            <a:r>
              <a:rPr lang="zh-CN" altLang="en-US" sz="2000" b="1">
                <a:solidFill>
                  <a:schemeClr val="bg1"/>
                </a:solidFill>
              </a:rPr>
              <a:t>）</a:t>
            </a:r>
            <a:endParaRPr lang="zh-CN" altLang="en-US" sz="2000" b="1">
              <a:solidFill>
                <a:schemeClr val="bg1"/>
              </a:solidFill>
            </a:endParaRPr>
          </a:p>
        </p:txBody>
      </p:sp>
      <p:cxnSp>
        <p:nvCxnSpPr>
          <p:cNvPr id="39" name="直接箭头连接符 38"/>
          <p:cNvCxnSpPr/>
          <p:nvPr/>
        </p:nvCxnSpPr>
        <p:spPr>
          <a:xfrm>
            <a:off x="4598670" y="2844800"/>
            <a:ext cx="0" cy="99441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2985135" y="3970020"/>
            <a:ext cx="3246755" cy="521970"/>
          </a:xfrm>
          <a:prstGeom prst="rect">
            <a:avLst/>
          </a:prstGeom>
          <a:noFill/>
        </p:spPr>
        <p:txBody>
          <a:bodyPr wrap="none" rtlCol="0">
            <a:spAutoFit/>
          </a:bodyPr>
          <a:lstStyle/>
          <a:p>
            <a:r>
              <a:rPr lang="zh-CN" altLang="en-US" sz="2000" b="1">
                <a:solidFill>
                  <a:schemeClr val="accent2"/>
                </a:solidFill>
                <a:latin typeface="宋体" panose="02010600030101010101" pitchFamily="2" charset="-122"/>
                <a:ea typeface="宋体" panose="02010600030101010101" pitchFamily="2" charset="-122"/>
              </a:rPr>
              <a:t>秦</a:t>
            </a:r>
            <a:r>
              <a:rPr lang="zh-CN" altLang="en-US" sz="2800" b="1">
                <a:solidFill>
                  <a:schemeClr val="accent2"/>
                </a:solidFill>
                <a:latin typeface="宋体" panose="02010600030101010101" pitchFamily="2" charset="-122"/>
                <a:ea typeface="宋体" panose="02010600030101010101" pitchFamily="2" charset="-122"/>
              </a:rPr>
              <a:t>灭亡</a:t>
            </a:r>
            <a:r>
              <a:rPr lang="zh-CN" altLang="en-US" sz="2000" b="1">
                <a:solidFill>
                  <a:schemeClr val="accent2"/>
                </a:solidFill>
                <a:latin typeface="宋体" panose="02010600030101010101" pitchFamily="2" charset="-122"/>
                <a:ea typeface="宋体" panose="02010600030101010101" pitchFamily="2" charset="-122"/>
              </a:rPr>
              <a:t>具有历史</a:t>
            </a:r>
            <a:r>
              <a:rPr lang="zh-CN" altLang="en-US" sz="2800" b="1">
                <a:solidFill>
                  <a:schemeClr val="accent2"/>
                </a:solidFill>
                <a:latin typeface="宋体" panose="02010600030101010101" pitchFamily="2" charset="-122"/>
                <a:ea typeface="宋体" panose="02010600030101010101" pitchFamily="2" charset="-122"/>
              </a:rPr>
              <a:t>必然性</a:t>
            </a:r>
            <a:endParaRPr lang="zh-CN" altLang="en-US" sz="2800" b="1">
              <a:solidFill>
                <a:schemeClr val="accent2"/>
              </a:solidFill>
              <a:latin typeface="宋体" panose="02010600030101010101" pitchFamily="2" charset="-122"/>
              <a:ea typeface="宋体" panose="02010600030101010101" pitchFamily="2" charset="-122"/>
            </a:endParaRPr>
          </a:p>
        </p:txBody>
      </p:sp>
      <p:cxnSp>
        <p:nvCxnSpPr>
          <p:cNvPr id="14" name="直接箭头连接符 13"/>
          <p:cNvCxnSpPr/>
          <p:nvPr/>
        </p:nvCxnSpPr>
        <p:spPr>
          <a:xfrm>
            <a:off x="5571490" y="2362835"/>
            <a:ext cx="656590" cy="0"/>
          </a:xfrm>
          <a:prstGeom prst="straightConnector1">
            <a:avLst/>
          </a:prstGeom>
          <a:ln>
            <a:tailEnd type="arrow" w="med" len="med"/>
          </a:ln>
        </p:spPr>
        <p:style>
          <a:lnRef idx="1">
            <a:schemeClr val="accent2"/>
          </a:lnRef>
          <a:fillRef idx="0">
            <a:schemeClr val="accent2"/>
          </a:fillRef>
          <a:effectRef idx="0">
            <a:schemeClr val="accent2"/>
          </a:effectRef>
          <a:fontRef idx="minor">
            <a:schemeClr val="tx1"/>
          </a:fontRef>
        </p:style>
      </p:cxnSp>
      <p:sp>
        <p:nvSpPr>
          <p:cNvPr id="15" name="文本框 14"/>
          <p:cNvSpPr txBox="1"/>
          <p:nvPr/>
        </p:nvSpPr>
        <p:spPr>
          <a:xfrm>
            <a:off x="6348730" y="2009140"/>
            <a:ext cx="1755775" cy="706755"/>
          </a:xfrm>
          <a:prstGeom prst="rect">
            <a:avLst/>
          </a:prstGeom>
          <a:solidFill>
            <a:schemeClr val="accent2"/>
          </a:solidFill>
        </p:spPr>
        <p:txBody>
          <a:bodyPr wrap="square" rtlCol="0">
            <a:spAutoFit/>
          </a:bodyPr>
          <a:lstStyle/>
          <a:p>
            <a:r>
              <a:rPr lang="zh-CN" altLang="en-US" sz="2000"/>
              <a:t>秦末农民起义</a:t>
            </a:r>
            <a:endParaRPr lang="zh-CN" altLang="en-US" sz="2000"/>
          </a:p>
          <a:p>
            <a:r>
              <a:rPr lang="zh-CN" altLang="en-US" sz="2000" b="1">
                <a:solidFill>
                  <a:schemeClr val="bg1"/>
                </a:solidFill>
              </a:rPr>
              <a:t>（直接原因）</a:t>
            </a:r>
            <a:endParaRPr lang="zh-CN" altLang="en-US" sz="2000" b="1">
              <a:solidFill>
                <a:schemeClr val="bg1"/>
              </a:solidFill>
            </a:endParaRPr>
          </a:p>
        </p:txBody>
      </p:sp>
      <p:sp>
        <p:nvSpPr>
          <p:cNvPr id="16" name="左大括号 15"/>
          <p:cNvSpPr/>
          <p:nvPr/>
        </p:nvSpPr>
        <p:spPr>
          <a:xfrm>
            <a:off x="8283575" y="1550670"/>
            <a:ext cx="201930" cy="1518285"/>
          </a:xfrm>
          <a:prstGeom prst="lef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2000"/>
          </a:p>
        </p:txBody>
      </p:sp>
      <p:sp>
        <p:nvSpPr>
          <p:cNvPr id="17" name="文本框 16"/>
          <p:cNvSpPr txBox="1"/>
          <p:nvPr/>
        </p:nvSpPr>
        <p:spPr>
          <a:xfrm>
            <a:off x="8619490" y="1457325"/>
            <a:ext cx="1706880" cy="706755"/>
          </a:xfrm>
          <a:prstGeom prst="rect">
            <a:avLst/>
          </a:prstGeom>
          <a:noFill/>
        </p:spPr>
        <p:txBody>
          <a:bodyPr wrap="none" rtlCol="0">
            <a:spAutoFit/>
          </a:bodyPr>
          <a:lstStyle/>
          <a:p>
            <a:r>
              <a:rPr lang="zh-CN" altLang="en-US" sz="2000"/>
              <a:t>陈胜吴广起义</a:t>
            </a:r>
            <a:endParaRPr lang="zh-CN" altLang="en-US" sz="2000"/>
          </a:p>
          <a:p>
            <a:pPr algn="ctr"/>
            <a:r>
              <a:rPr lang="zh-CN" altLang="en-US" sz="2000" b="1"/>
              <a:t>失败</a:t>
            </a:r>
            <a:endParaRPr lang="zh-CN" altLang="en-US" sz="2000" b="1"/>
          </a:p>
        </p:txBody>
      </p:sp>
      <p:sp>
        <p:nvSpPr>
          <p:cNvPr id="18" name="文本框 17"/>
          <p:cNvSpPr txBox="1"/>
          <p:nvPr/>
        </p:nvSpPr>
        <p:spPr>
          <a:xfrm>
            <a:off x="8619490" y="2762885"/>
            <a:ext cx="1706880" cy="398780"/>
          </a:xfrm>
          <a:prstGeom prst="rect">
            <a:avLst/>
          </a:prstGeom>
          <a:noFill/>
        </p:spPr>
        <p:txBody>
          <a:bodyPr wrap="none" rtlCol="0">
            <a:spAutoFit/>
          </a:bodyPr>
          <a:lstStyle/>
          <a:p>
            <a:r>
              <a:rPr lang="zh-CN" altLang="en-US" sz="2000"/>
              <a:t>刘邦项羽反秦</a:t>
            </a:r>
            <a:endParaRPr lang="zh-CN" altLang="en-US" sz="2000"/>
          </a:p>
        </p:txBody>
      </p:sp>
      <p:sp>
        <p:nvSpPr>
          <p:cNvPr id="38" name="左大括号 37"/>
          <p:cNvSpPr/>
          <p:nvPr/>
        </p:nvSpPr>
        <p:spPr>
          <a:xfrm flipH="1">
            <a:off x="10370185" y="1550670"/>
            <a:ext cx="201930" cy="1518285"/>
          </a:xfrm>
          <a:prstGeom prst="lef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20" name="文本框 19"/>
          <p:cNvSpPr txBox="1"/>
          <p:nvPr/>
        </p:nvSpPr>
        <p:spPr>
          <a:xfrm>
            <a:off x="10901045" y="1956435"/>
            <a:ext cx="1122680" cy="829945"/>
          </a:xfrm>
          <a:prstGeom prst="rect">
            <a:avLst/>
          </a:prstGeom>
          <a:noFill/>
        </p:spPr>
        <p:txBody>
          <a:bodyPr wrap="square" rtlCol="0">
            <a:spAutoFit/>
          </a:bodyPr>
          <a:lstStyle/>
          <a:p>
            <a:r>
              <a:rPr lang="en-US" altLang="zh-CN" sz="2000"/>
              <a:t>  </a:t>
            </a:r>
            <a:r>
              <a:rPr lang="zh-CN" altLang="en-US" sz="2000"/>
              <a:t>秦朝</a:t>
            </a:r>
            <a:endParaRPr lang="zh-CN" altLang="en-US" sz="2000"/>
          </a:p>
          <a:p>
            <a:r>
              <a:rPr lang="zh-CN" altLang="en-US" sz="2800" b="1">
                <a:solidFill>
                  <a:schemeClr val="accent2"/>
                </a:solidFill>
              </a:rPr>
              <a:t>灭亡</a:t>
            </a:r>
            <a:endParaRPr lang="zh-CN" altLang="en-US" sz="2800" b="1">
              <a:solidFill>
                <a:schemeClr val="accent2"/>
              </a:solidFill>
            </a:endParaRPr>
          </a:p>
        </p:txBody>
      </p:sp>
      <p:cxnSp>
        <p:nvCxnSpPr>
          <p:cNvPr id="40" name="直接箭头连接符 39"/>
          <p:cNvCxnSpPr/>
          <p:nvPr/>
        </p:nvCxnSpPr>
        <p:spPr>
          <a:xfrm flipH="1">
            <a:off x="9468485" y="2209800"/>
            <a:ext cx="8890" cy="47244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831215" y="4822825"/>
            <a:ext cx="10521950" cy="1630045"/>
          </a:xfrm>
          <a:prstGeom prst="rect">
            <a:avLst/>
          </a:prstGeom>
          <a:noFill/>
          <a:ln>
            <a:solidFill>
              <a:schemeClr val="accent2"/>
            </a:solidFill>
          </a:ln>
        </p:spPr>
        <p:txBody>
          <a:bodyPr wrap="square" rtlCol="0">
            <a:spAutoFit/>
          </a:bodyPr>
          <a:lstStyle/>
          <a:p>
            <a:pPr algn="l"/>
            <a:r>
              <a:rPr lang="zh-CN" altLang="en-US" sz="2000" b="1">
                <a:latin typeface="宋体" panose="02010600030101010101" pitchFamily="2" charset="-122"/>
                <a:ea typeface="宋体" panose="02010600030101010101" pitchFamily="2" charset="-122"/>
                <a:cs typeface="宋体" panose="02010600030101010101" pitchFamily="2" charset="-122"/>
              </a:rPr>
              <a:t>材料：</a:t>
            </a:r>
            <a:r>
              <a:rPr lang="zh-CN" altLang="en-US" sz="2000">
                <a:latin typeface="宋体" panose="02010600030101010101" pitchFamily="2" charset="-122"/>
                <a:ea typeface="宋体" panose="02010600030101010101" pitchFamily="2" charset="-122"/>
                <a:cs typeface="宋体" panose="02010600030101010101" pitchFamily="2" charset="-122"/>
              </a:rPr>
              <a:t>尽管秦始皇梦想他的王朝可以万世不替，但在他死后（公元前</a:t>
            </a:r>
            <a:r>
              <a:rPr lang="en-US" altLang="zh-CN" sz="2000">
                <a:latin typeface="宋体" panose="02010600030101010101" pitchFamily="2" charset="-122"/>
                <a:ea typeface="宋体" panose="02010600030101010101" pitchFamily="2" charset="-122"/>
                <a:cs typeface="宋体" panose="02010600030101010101" pitchFamily="2" charset="-122"/>
              </a:rPr>
              <a:t>210</a:t>
            </a:r>
            <a:r>
              <a:rPr lang="zh-CN" altLang="en-US" sz="2000">
                <a:latin typeface="宋体" panose="02010600030101010101" pitchFamily="2" charset="-122"/>
                <a:ea typeface="宋体" panose="02010600030101010101" pitchFamily="2" charset="-122"/>
                <a:cs typeface="宋体" panose="02010600030101010101" pitchFamily="2" charset="-122"/>
              </a:rPr>
              <a:t>年</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次年秦王朝就覆灭了。秦秦二世十分残暴不说，原先六国的贵族仍然忠于各国的王室，而精英知识分子也对禁锢诸子学说的政策十分不满，平民百姓更是不堪远征和大兴土木的沉重负担。奉行法家思想的秦王朝倒是从反面证明孟子关于</a:t>
            </a:r>
            <a:r>
              <a:rPr lang="en-US" altLang="zh-CN" sz="20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民心</a:t>
            </a:r>
            <a:r>
              <a:rPr lang="en-US" altLang="zh-CN" sz="20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的说法是正确的：战无不胜的秦王朝失去了民心，于是便分崩离析了。                      </a:t>
            </a:r>
            <a:r>
              <a:rPr lang="en-US" altLang="zh-CN" sz="20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摘自费正清《中国：传统与变迁》</a:t>
            </a:r>
            <a:endParaRPr lang="zh-CN" altLang="en-US" sz="20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4906010" cy="521970"/>
          </a:xfrm>
          <a:prstGeom prst="rect">
            <a:avLst/>
          </a:prstGeom>
        </p:spPr>
        <p:txBody>
          <a:bodyPr wrap="square">
            <a:spAutoFit/>
          </a:bodyPr>
          <a:lstStyle/>
          <a:p>
            <a:pPr lvl="0"/>
            <a:r>
              <a:rPr lang="zh-CN" sz="2800" b="1" dirty="0">
                <a:solidFill>
                  <a:srgbClr val="7D7555"/>
                </a:solidFill>
                <a:latin typeface="Arial" panose="020B0604020202020204" pitchFamily="34" charset="0"/>
                <a:ea typeface="微软雅黑" panose="020B0503020204020204" charset="-122"/>
                <a:sym typeface="Arial" panose="020B0604020202020204" pitchFamily="34" charset="0"/>
              </a:rPr>
              <a:t>战争继续</a:t>
            </a:r>
            <a:r>
              <a:rPr lang="en-US" altLang="zh-CN" sz="2800" b="1" dirty="0">
                <a:solidFill>
                  <a:srgbClr val="7D7555"/>
                </a:solidFill>
                <a:latin typeface="Arial" panose="020B0604020202020204" pitchFamily="34" charset="0"/>
                <a:ea typeface="微软雅黑" panose="020B0503020204020204" charset="-122"/>
                <a:sym typeface="Arial" panose="020B0604020202020204" pitchFamily="34" charset="0"/>
              </a:rPr>
              <a:t>——</a:t>
            </a:r>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楚汉之争</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
          <a:stretch>
            <a:fillRect/>
          </a:stretch>
        </p:blipFill>
        <p:spPr>
          <a:xfrm>
            <a:off x="10480675" y="5805170"/>
            <a:ext cx="1776095" cy="1052830"/>
          </a:xfrm>
          <a:prstGeom prst="rect">
            <a:avLst/>
          </a:prstGeom>
        </p:spPr>
      </p:pic>
      <p:sp>
        <p:nvSpPr>
          <p:cNvPr id="3" name="文本框 2"/>
          <p:cNvSpPr txBox="1"/>
          <p:nvPr/>
        </p:nvSpPr>
        <p:spPr>
          <a:xfrm>
            <a:off x="5130800" y="1207135"/>
            <a:ext cx="6813550" cy="460375"/>
          </a:xfrm>
          <a:prstGeom prst="rect">
            <a:avLst/>
          </a:prstGeom>
          <a:noFill/>
        </p:spPr>
        <p:txBody>
          <a:bodyPr wrap="square" rtlCol="0">
            <a:spAutoFit/>
          </a:bodyPr>
          <a:lstStyle/>
          <a:p>
            <a:r>
              <a:rPr lang="zh-CN" altLang="en-US" sz="2400" b="1">
                <a:solidFill>
                  <a:schemeClr val="accent2"/>
                </a:solidFill>
                <a:latin typeface="微软雅黑" panose="020B0503020204020204" charset="-122"/>
                <a:ea typeface="微软雅黑" panose="020B0503020204020204" charset="-122"/>
              </a:rPr>
              <a:t>楚汉战争中刘邦胜利、项羽失败的原因什么呢？</a:t>
            </a:r>
            <a:endParaRPr lang="zh-CN" altLang="en-US" sz="2400" b="1">
              <a:solidFill>
                <a:schemeClr val="accent2"/>
              </a:solidFill>
              <a:latin typeface="微软雅黑" panose="020B0503020204020204" charset="-122"/>
              <a:ea typeface="微软雅黑" panose="020B0503020204020204" charset="-122"/>
            </a:endParaRPr>
          </a:p>
        </p:txBody>
      </p:sp>
      <p:pic>
        <p:nvPicPr>
          <p:cNvPr id="5" name="图片 4" descr="楚汉战争示意图"/>
          <p:cNvPicPr>
            <a:picLocks noChangeAspect="1"/>
          </p:cNvPicPr>
          <p:nvPr/>
        </p:nvPicPr>
        <p:blipFill>
          <a:blip r:embed="rId2"/>
          <a:stretch>
            <a:fillRect/>
          </a:stretch>
        </p:blipFill>
        <p:spPr>
          <a:xfrm>
            <a:off x="154940" y="1739900"/>
            <a:ext cx="4831715" cy="3949065"/>
          </a:xfrm>
          <a:prstGeom prst="rect">
            <a:avLst/>
          </a:prstGeom>
        </p:spPr>
      </p:pic>
      <p:pic>
        <p:nvPicPr>
          <p:cNvPr id="6" name="图片 5"/>
          <p:cNvPicPr>
            <a:picLocks noChangeAspect="1"/>
          </p:cNvPicPr>
          <p:nvPr/>
        </p:nvPicPr>
        <p:blipFill>
          <a:blip r:embed="rId3"/>
          <a:stretch>
            <a:fillRect/>
          </a:stretch>
        </p:blipFill>
        <p:spPr>
          <a:xfrm>
            <a:off x="5281295" y="1944370"/>
            <a:ext cx="1096010" cy="1263015"/>
          </a:xfrm>
          <a:prstGeom prst="rect">
            <a:avLst/>
          </a:prstGeom>
        </p:spPr>
      </p:pic>
      <p:sp>
        <p:nvSpPr>
          <p:cNvPr id="7" name="文本框 6"/>
          <p:cNvSpPr txBox="1"/>
          <p:nvPr/>
        </p:nvSpPr>
        <p:spPr>
          <a:xfrm>
            <a:off x="6377305" y="1825625"/>
            <a:ext cx="4946650" cy="1198880"/>
          </a:xfrm>
          <a:prstGeom prst="rect">
            <a:avLst/>
          </a:prstGeom>
          <a:noFill/>
          <a:ln>
            <a:noFill/>
          </a:ln>
        </p:spPr>
        <p:txBody>
          <a:bodyPr wrap="square" rtlCol="0">
            <a:spAutoFit/>
          </a:bodyPr>
          <a:lstStyle/>
          <a:p>
            <a:endParaRPr lang="en-US" altLang="zh-CN"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刘邦：</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约法三章</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，废秦苛法，善于用人，听取谏言，指挥得当。</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8" name="图片 7"/>
          <p:cNvPicPr>
            <a:picLocks noChangeAspect="1"/>
          </p:cNvPicPr>
          <p:nvPr/>
        </p:nvPicPr>
        <p:blipFill>
          <a:blip r:embed="rId4"/>
          <a:stretch>
            <a:fillRect/>
          </a:stretch>
        </p:blipFill>
        <p:spPr>
          <a:xfrm flipH="1">
            <a:off x="10227945" y="3623310"/>
            <a:ext cx="1045210" cy="1476375"/>
          </a:xfrm>
          <a:prstGeom prst="rect">
            <a:avLst/>
          </a:prstGeom>
        </p:spPr>
      </p:pic>
      <p:sp>
        <p:nvSpPr>
          <p:cNvPr id="9" name="文本框 8"/>
          <p:cNvSpPr txBox="1"/>
          <p:nvPr/>
        </p:nvSpPr>
        <p:spPr>
          <a:xfrm>
            <a:off x="5281295" y="3623310"/>
            <a:ext cx="4946650" cy="1568450"/>
          </a:xfrm>
          <a:prstGeom prst="rect">
            <a:avLst/>
          </a:prstGeom>
          <a:noFill/>
          <a:ln>
            <a:noFill/>
          </a:ln>
        </p:spPr>
        <p:txBody>
          <a:bodyPr wrap="square" rtlCol="0">
            <a:spAutoFit/>
          </a:bodyPr>
          <a:lstStyle/>
          <a:p>
            <a:r>
              <a:rPr lang="zh-CN" sz="2400">
                <a:latin typeface="宋体" panose="02010600030101010101" pitchFamily="2" charset="-122"/>
                <a:ea typeface="宋体" panose="02010600030101010101" pitchFamily="2" charset="-122"/>
                <a:cs typeface="宋体" panose="02010600030101010101" pitchFamily="2" charset="-122"/>
              </a:rPr>
              <a:t>项羽：刚愎自用，不善用人，赏罚不明，烧杀掳掠，加之分封政策失当，缺乏稳固的根据地，最终被刘邦击败。</a:t>
            </a:r>
            <a:endParaRPr lang="zh-CN" sz="2400">
              <a:latin typeface="宋体" panose="02010600030101010101" pitchFamily="2" charset="-122"/>
              <a:ea typeface="宋体" panose="02010600030101010101" pitchFamily="2" charset="-122"/>
              <a:cs typeface="宋体" panose="02010600030101010101" pitchFamily="2" charset="-122"/>
            </a:endParaRPr>
          </a:p>
        </p:txBody>
      </p:sp>
      <p:sp>
        <p:nvSpPr>
          <p:cNvPr id="10" name="文本框 9"/>
          <p:cNvSpPr txBox="1"/>
          <p:nvPr/>
        </p:nvSpPr>
        <p:spPr>
          <a:xfrm>
            <a:off x="6377305" y="5699760"/>
            <a:ext cx="3383280" cy="645160"/>
          </a:xfrm>
          <a:prstGeom prst="rect">
            <a:avLst/>
          </a:prstGeom>
          <a:noFill/>
        </p:spPr>
        <p:txBody>
          <a:bodyPr wrap="none" rtlCol="0">
            <a:spAutoFit/>
          </a:bodyPr>
          <a:lstStyle/>
          <a:p>
            <a:r>
              <a:rPr lang="zh-CN" altLang="en-US" sz="3600" b="1">
                <a:solidFill>
                  <a:schemeClr val="accent2"/>
                </a:solidFill>
                <a:latin typeface="微软雅黑" panose="020B0503020204020204" charset="-122"/>
                <a:ea typeface="微软雅黑" panose="020B0503020204020204" charset="-122"/>
              </a:rPr>
              <a:t>得民心者的天下</a:t>
            </a:r>
            <a:endParaRPr lang="zh-CN" altLang="en-US" sz="3600" b="1">
              <a:solidFill>
                <a:schemeClr val="accent2"/>
              </a:solidFill>
              <a:latin typeface="微软雅黑" panose="020B0503020204020204" charset="-122"/>
              <a:ea typeface="微软雅黑" panose="020B0503020204020204" charset="-122"/>
            </a:endParaRPr>
          </a:p>
        </p:txBody>
      </p:sp>
      <p:pic>
        <p:nvPicPr>
          <p:cNvPr id="7190" name="Picture 23" descr="a%20kneeling"/>
          <p:cNvPicPr>
            <a:picLocks noChangeAspect="1"/>
          </p:cNvPicPr>
          <p:nvPr/>
        </p:nvPicPr>
        <p:blipFill>
          <a:blip r:embed="rId5"/>
          <a:stretch>
            <a:fillRect/>
          </a:stretch>
        </p:blipFill>
        <p:spPr>
          <a:xfrm>
            <a:off x="745490" y="157480"/>
            <a:ext cx="455295" cy="757555"/>
          </a:xfrm>
          <a:prstGeom prst="rect">
            <a:avLst/>
          </a:prstGeom>
          <a:noFill/>
          <a:ln w="9525">
            <a:noFill/>
          </a:ln>
        </p:spPr>
      </p:pic>
      <p:sp>
        <p:nvSpPr>
          <p:cNvPr id="2" name="文本框 1"/>
          <p:cNvSpPr txBox="1"/>
          <p:nvPr/>
        </p:nvSpPr>
        <p:spPr>
          <a:xfrm>
            <a:off x="675640" y="5688965"/>
            <a:ext cx="459740" cy="1005840"/>
          </a:xfrm>
          <a:prstGeom prst="rect">
            <a:avLst/>
          </a:prstGeom>
          <a:noFill/>
        </p:spPr>
        <p:txBody>
          <a:bodyPr vert="eaVert" wrap="none" rtlCol="0">
            <a:spAutoFit/>
          </a:bodyPr>
          <a:lstStyle/>
          <a:p>
            <a:r>
              <a:rPr lang="zh-CN" altLang="en-US"/>
              <a:t>时空观念</a:t>
            </a:r>
            <a:endParaRPr lang="zh-CN" altLang="en-US"/>
          </a:p>
        </p:txBody>
      </p:sp>
      <p:cxnSp>
        <p:nvCxnSpPr>
          <p:cNvPr id="4" name="直接连接符 3"/>
          <p:cNvCxnSpPr/>
          <p:nvPr/>
        </p:nvCxnSpPr>
        <p:spPr>
          <a:xfrm flipH="1">
            <a:off x="749300" y="5699760"/>
            <a:ext cx="3810" cy="983615"/>
          </a:xfrm>
          <a:prstGeom prst="line">
            <a:avLst/>
          </a:prstGeom>
        </p:spPr>
        <p:style>
          <a:lnRef idx="1">
            <a:schemeClr val="dk1"/>
          </a:lnRef>
          <a:fillRef idx="0">
            <a:schemeClr val="dk1"/>
          </a:fillRef>
          <a:effectRef idx="0">
            <a:schemeClr val="dk1"/>
          </a:effectRef>
          <a:fontRef idx="minor">
            <a:schemeClr val="tx1"/>
          </a:fontRef>
        </p:style>
      </p:cxnSp>
      <p:sp>
        <p:nvSpPr>
          <p:cNvPr id="11" name="文本框 10"/>
          <p:cNvSpPr txBox="1"/>
          <p:nvPr/>
        </p:nvSpPr>
        <p:spPr>
          <a:xfrm>
            <a:off x="344170" y="5684520"/>
            <a:ext cx="459740" cy="1113155"/>
          </a:xfrm>
          <a:prstGeom prst="rect">
            <a:avLst/>
          </a:prstGeom>
          <a:noFill/>
        </p:spPr>
        <p:txBody>
          <a:bodyPr vert="eaVert" wrap="square" rtlCol="0">
            <a:spAutoFit/>
          </a:bodyPr>
          <a:lstStyle/>
          <a:p>
            <a:r>
              <a:rPr lang="zh-CN" altLang="en-US"/>
              <a:t>历史解释</a:t>
            </a:r>
            <a:endParaRPr lang="zh-CN" alt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2"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
          <a:stretch>
            <a:fillRect/>
          </a:stretch>
        </p:blipFill>
        <p:spPr>
          <a:xfrm>
            <a:off x="10480675" y="5805170"/>
            <a:ext cx="1776095" cy="1052830"/>
          </a:xfrm>
          <a:prstGeom prst="rect">
            <a:avLst/>
          </a:prstGeom>
        </p:spPr>
      </p:pic>
      <p:sp>
        <p:nvSpPr>
          <p:cNvPr id="5" name="文本框 4"/>
          <p:cNvSpPr txBox="1"/>
          <p:nvPr/>
        </p:nvSpPr>
        <p:spPr>
          <a:xfrm>
            <a:off x="1202690" y="393065"/>
            <a:ext cx="3738880" cy="521970"/>
          </a:xfrm>
          <a:prstGeom prst="rect">
            <a:avLst/>
          </a:prstGeom>
          <a:noFill/>
        </p:spPr>
        <p:txBody>
          <a:bodyPr wrap="none" rtlCol="0" anchor="t">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千古一帝</a:t>
            </a:r>
            <a:r>
              <a:rPr lang="en-US" altLang="zh-CN" sz="2800" b="1" dirty="0">
                <a:solidFill>
                  <a:srgbClr val="7D7555"/>
                </a:solidFill>
                <a:latin typeface="Arial" panose="020B0604020202020204" pitchFamily="34" charset="0"/>
                <a:ea typeface="微软雅黑" panose="020B0503020204020204" charset="-122"/>
                <a:sym typeface="Arial" panose="020B0604020202020204" pitchFamily="34" charset="0"/>
              </a:rPr>
              <a:t>——</a:t>
            </a:r>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功过并存</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2804795" y="5805170"/>
            <a:ext cx="6583680" cy="521970"/>
          </a:xfrm>
          <a:prstGeom prst="rect">
            <a:avLst/>
          </a:prstGeom>
          <a:noFill/>
        </p:spPr>
        <p:txBody>
          <a:bodyPr wrap="none" rtlCol="0">
            <a:spAutoFit/>
          </a:bodyPr>
          <a:lstStyle/>
          <a:p>
            <a:r>
              <a:rPr lang="zh-CN" altLang="en-US" sz="2800" b="1">
                <a:solidFill>
                  <a:schemeClr val="accent2"/>
                </a:solidFill>
                <a:latin typeface="微软雅黑" panose="020B0503020204020204" charset="-122"/>
                <a:ea typeface="微软雅黑" panose="020B0503020204020204" charset="-122"/>
              </a:rPr>
              <a:t>小组合作探究，我们应如何评价秦始皇？</a:t>
            </a:r>
            <a:endParaRPr lang="zh-CN" altLang="en-US" sz="2800" b="1">
              <a:solidFill>
                <a:schemeClr val="accent2"/>
              </a:solidFill>
              <a:latin typeface="微软雅黑" panose="020B0503020204020204" charset="-122"/>
              <a:ea typeface="微软雅黑" panose="020B0503020204020204" charset="-122"/>
            </a:endParaRPr>
          </a:p>
        </p:txBody>
      </p:sp>
      <p:sp>
        <p:nvSpPr>
          <p:cNvPr id="10" name="文本框 9"/>
          <p:cNvSpPr txBox="1"/>
          <p:nvPr/>
        </p:nvSpPr>
        <p:spPr>
          <a:xfrm>
            <a:off x="1054735" y="1434465"/>
            <a:ext cx="10065385" cy="1783715"/>
          </a:xfrm>
          <a:prstGeom prst="rect">
            <a:avLst/>
          </a:prstGeom>
          <a:noFill/>
        </p:spPr>
        <p:txBody>
          <a:bodyPr wrap="square" rtlCol="0">
            <a:spAutoFit/>
          </a:bodyPr>
          <a:lstStyle/>
          <a:p>
            <a:pPr algn="l"/>
            <a:r>
              <a:rPr lang="zh-CN" altLang="en-US" sz="2200" b="1">
                <a:latin typeface="宋体" panose="02010600030101010101" pitchFamily="2" charset="-122"/>
                <a:ea typeface="宋体" panose="02010600030101010101" pitchFamily="2" charset="-122"/>
                <a:cs typeface="宋体" panose="02010600030101010101" pitchFamily="2" charset="-122"/>
              </a:rPr>
              <a:t>材料：</a:t>
            </a:r>
            <a:r>
              <a:rPr lang="zh-CN" altLang="en-US" sz="2200">
                <a:latin typeface="宋体" panose="02010600030101010101" pitchFamily="2" charset="-122"/>
                <a:ea typeface="宋体" panose="02010600030101010101" pitchFamily="2" charset="-122"/>
                <a:cs typeface="宋体" panose="02010600030101010101" pitchFamily="2" charset="-122"/>
              </a:rPr>
              <a:t>秦王怀贪鄙之心，行自奋之智，不信功臣，不亲士民，废王道而立私爱，焚文书而酷刑法，先诈力而后仁义，以暴虐为天下始。夫兼并者高诈力，安危者贵顺权，此言取与守不同术也。秦离战国而王天下，其道不易，其政不改，是其所以取之守之者无异也。孤独而有之，故其亡可立而待也。</a:t>
            </a:r>
            <a:endParaRPr lang="zh-CN" altLang="en-US" sz="2200">
              <a:latin typeface="宋体" panose="02010600030101010101" pitchFamily="2" charset="-122"/>
              <a:ea typeface="宋体" panose="02010600030101010101" pitchFamily="2" charset="-122"/>
              <a:cs typeface="宋体" panose="02010600030101010101" pitchFamily="2" charset="-122"/>
            </a:endParaRPr>
          </a:p>
          <a:p>
            <a:pPr algn="r"/>
            <a:r>
              <a:rPr lang="en-US" altLang="zh-CN" sz="2200">
                <a:latin typeface="宋体" panose="02010600030101010101" pitchFamily="2" charset="-122"/>
                <a:ea typeface="宋体" panose="02010600030101010101" pitchFamily="2" charset="-122"/>
                <a:cs typeface="宋体" panose="02010600030101010101" pitchFamily="2" charset="-122"/>
              </a:rPr>
              <a:t>——</a:t>
            </a:r>
            <a:r>
              <a:rPr lang="zh-CN" altLang="en-US" sz="2200">
                <a:latin typeface="宋体" panose="02010600030101010101" pitchFamily="2" charset="-122"/>
                <a:ea typeface="宋体" panose="02010600030101010101" pitchFamily="2" charset="-122"/>
                <a:cs typeface="宋体" panose="02010600030101010101" pitchFamily="2" charset="-122"/>
              </a:rPr>
              <a:t>贾谊《过秦论》</a:t>
            </a:r>
            <a:endParaRPr lang="zh-CN" altLang="en-US" sz="2200">
              <a:latin typeface="宋体" panose="02010600030101010101" pitchFamily="2" charset="-122"/>
              <a:ea typeface="宋体" panose="02010600030101010101" pitchFamily="2" charset="-122"/>
              <a:cs typeface="宋体" panose="02010600030101010101" pitchFamily="2" charset="-122"/>
            </a:endParaRPr>
          </a:p>
        </p:txBody>
      </p:sp>
      <p:sp>
        <p:nvSpPr>
          <p:cNvPr id="11" name="文本框 10"/>
          <p:cNvSpPr txBox="1"/>
          <p:nvPr/>
        </p:nvSpPr>
        <p:spPr>
          <a:xfrm>
            <a:off x="1064260" y="3395345"/>
            <a:ext cx="10064115" cy="2122805"/>
          </a:xfrm>
          <a:prstGeom prst="rect">
            <a:avLst/>
          </a:prstGeom>
          <a:noFill/>
        </p:spPr>
        <p:txBody>
          <a:bodyPr wrap="square" rtlCol="0">
            <a:spAutoFit/>
          </a:bodyPr>
          <a:lstStyle/>
          <a:p>
            <a:pPr algn="l"/>
            <a:r>
              <a:rPr lang="zh-CN" altLang="en-US" sz="2200" b="1">
                <a:latin typeface="宋体" panose="02010600030101010101" pitchFamily="2" charset="-122"/>
                <a:ea typeface="宋体" panose="02010600030101010101" pitchFamily="2" charset="-122"/>
                <a:cs typeface="宋体" panose="02010600030101010101" pitchFamily="2" charset="-122"/>
              </a:rPr>
              <a:t>材料：</a:t>
            </a:r>
            <a:r>
              <a:rPr lang="zh-CN" sz="2200">
                <a:latin typeface="宋体" panose="02010600030101010101" pitchFamily="2" charset="-122"/>
                <a:ea typeface="宋体" panose="02010600030101010101" pitchFamily="2" charset="-122"/>
                <a:cs typeface="宋体" panose="02010600030101010101" pitchFamily="2" charset="-122"/>
              </a:rPr>
              <a:t>古代的国君，凡属施政公平的，没有谁能比秦国更富有成效。秦始皇居于王位而统治天下，而他的子弟却没有官职。对名门大族加以诛灭，不让他们兼并扩张，任用的却是功臣良将。秦始皇虽然一人独贵，政治上都并非专制独裁，而是以法律作为处理一切政务的准则，我们并没有见到秦始皇像后来皇帝那样随便杀戮大臣。                                         </a:t>
            </a:r>
            <a:endParaRPr lang="zh-CN" sz="2200">
              <a:latin typeface="宋体" panose="02010600030101010101" pitchFamily="2" charset="-122"/>
              <a:ea typeface="宋体" panose="02010600030101010101" pitchFamily="2" charset="-122"/>
              <a:cs typeface="宋体" panose="02010600030101010101" pitchFamily="2" charset="-122"/>
            </a:endParaRPr>
          </a:p>
          <a:p>
            <a:pPr algn="r"/>
            <a:r>
              <a:rPr lang="en-US" altLang="zh-CN" sz="2200">
                <a:latin typeface="宋体" panose="02010600030101010101" pitchFamily="2" charset="-122"/>
                <a:ea typeface="宋体" panose="02010600030101010101" pitchFamily="2" charset="-122"/>
                <a:cs typeface="宋体" panose="02010600030101010101" pitchFamily="2" charset="-122"/>
              </a:rPr>
              <a:t>——</a:t>
            </a:r>
            <a:r>
              <a:rPr lang="zh-CN" altLang="en-US" sz="2200">
                <a:latin typeface="宋体" panose="02010600030101010101" pitchFamily="2" charset="-122"/>
                <a:ea typeface="宋体" panose="02010600030101010101" pitchFamily="2" charset="-122"/>
                <a:cs typeface="宋体" panose="02010600030101010101" pitchFamily="2" charset="-122"/>
              </a:rPr>
              <a:t>章太炎《秦政记》</a:t>
            </a:r>
            <a:endParaRPr lang="zh-CN" altLang="en-US" sz="2200">
              <a:latin typeface="宋体" panose="02010600030101010101" pitchFamily="2" charset="-122"/>
              <a:ea typeface="宋体" panose="02010600030101010101" pitchFamily="2" charset="-122"/>
              <a:cs typeface="宋体" panose="02010600030101010101" pitchFamily="2" charset="-122"/>
            </a:endParaRPr>
          </a:p>
        </p:txBody>
      </p:sp>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
          <a:stretch>
            <a:fillRect/>
          </a:stretch>
        </p:blipFill>
        <p:spPr>
          <a:xfrm>
            <a:off x="10480675" y="5805170"/>
            <a:ext cx="1776095" cy="1052830"/>
          </a:xfrm>
          <a:prstGeom prst="rect">
            <a:avLst/>
          </a:prstGeom>
        </p:spPr>
      </p:pic>
      <p:sp>
        <p:nvSpPr>
          <p:cNvPr id="5" name="文本框 4"/>
          <p:cNvSpPr txBox="1"/>
          <p:nvPr/>
        </p:nvSpPr>
        <p:spPr>
          <a:xfrm>
            <a:off x="1202690" y="393065"/>
            <a:ext cx="3671570" cy="521970"/>
          </a:xfrm>
          <a:prstGeom prst="rect">
            <a:avLst/>
          </a:prstGeom>
          <a:noFill/>
        </p:spPr>
        <p:txBody>
          <a:bodyPr wrap="none" rtlCol="0" anchor="t">
            <a:spAutoFit/>
          </a:bodyPr>
          <a:lstStyle/>
          <a:p>
            <a:pPr lvl="0"/>
            <a:r>
              <a:rPr lang="zh-CN" altLang="en-US" sz="2800" b="1" dirty="0">
                <a:solidFill>
                  <a:srgbClr val="7D7555"/>
                </a:solidFill>
                <a:latin typeface="Arial" panose="020B0604020202020204" pitchFamily="34" charset="0"/>
                <a:ea typeface="微软雅黑" panose="020B0503020204020204" charset="-122"/>
              </a:rPr>
              <a:t>千古一帝——功过并存</a:t>
            </a:r>
            <a:endParaRPr lang="zh-CN" altLang="en-US" sz="2800" b="1" dirty="0">
              <a:solidFill>
                <a:srgbClr val="7D7555"/>
              </a:solidFill>
              <a:latin typeface="Arial" panose="020B0604020202020204" pitchFamily="34" charset="0"/>
              <a:ea typeface="微软雅黑" panose="020B0503020204020204" charset="-122"/>
            </a:endParaRPr>
          </a:p>
        </p:txBody>
      </p:sp>
      <p:pic>
        <p:nvPicPr>
          <p:cNvPr id="3" name="图片 2" descr="秦始皇2"/>
          <p:cNvPicPr>
            <a:picLocks noChangeAspect="1"/>
          </p:cNvPicPr>
          <p:nvPr/>
        </p:nvPicPr>
        <p:blipFill>
          <a:blip r:embed="rId2"/>
          <a:stretch>
            <a:fillRect/>
          </a:stretch>
        </p:blipFill>
        <p:spPr>
          <a:xfrm>
            <a:off x="4526915" y="1247775"/>
            <a:ext cx="3430270" cy="5151120"/>
          </a:xfrm>
          <a:prstGeom prst="rect">
            <a:avLst/>
          </a:prstGeom>
        </p:spPr>
      </p:pic>
      <p:sp>
        <p:nvSpPr>
          <p:cNvPr id="4" name="流程图: 可选过程 3"/>
          <p:cNvSpPr/>
          <p:nvPr/>
        </p:nvSpPr>
        <p:spPr>
          <a:xfrm>
            <a:off x="667385" y="1645285"/>
            <a:ext cx="3859530" cy="90551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完成统一，结束割据，顺应历史发展潮流，有利于生产发展和社会进步</a:t>
            </a:r>
            <a:endParaRPr lang="zh-CN" altLang="en-US"/>
          </a:p>
        </p:txBody>
      </p:sp>
      <p:sp>
        <p:nvSpPr>
          <p:cNvPr id="6" name="流程图: 可选过程 5"/>
          <p:cNvSpPr/>
          <p:nvPr/>
        </p:nvSpPr>
        <p:spPr>
          <a:xfrm>
            <a:off x="667385" y="2973070"/>
            <a:ext cx="3859530" cy="90551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建立专制主义中央集权制度，巩固了封建地主阶级的统治，成为封建社会主要的政治制度</a:t>
            </a:r>
            <a:endParaRPr lang="zh-CN" altLang="en-US"/>
          </a:p>
        </p:txBody>
      </p:sp>
      <p:sp>
        <p:nvSpPr>
          <p:cNvPr id="7" name="流程图: 可选过程 6"/>
          <p:cNvSpPr/>
          <p:nvPr/>
        </p:nvSpPr>
        <p:spPr>
          <a:xfrm>
            <a:off x="667385" y="4213860"/>
            <a:ext cx="3859530" cy="90551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统一度量衡、货币、文字，有利于经济文化交流与发展</a:t>
            </a:r>
            <a:endParaRPr lang="zh-CN" altLang="en-US"/>
          </a:p>
        </p:txBody>
      </p:sp>
      <p:sp>
        <p:nvSpPr>
          <p:cNvPr id="8" name="流程图: 可选过程 7"/>
          <p:cNvSpPr/>
          <p:nvPr/>
        </p:nvSpPr>
        <p:spPr>
          <a:xfrm>
            <a:off x="667385" y="5493385"/>
            <a:ext cx="3859530" cy="90551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北击匈奴，南伐越族，巩固了国家统一，形成了幅员辽阔的疆域</a:t>
            </a:r>
            <a:endParaRPr lang="zh-CN" altLang="en-US"/>
          </a:p>
        </p:txBody>
      </p:sp>
      <p:sp>
        <p:nvSpPr>
          <p:cNvPr id="9" name="流程图: 可选过程 8"/>
          <p:cNvSpPr/>
          <p:nvPr/>
        </p:nvSpPr>
        <p:spPr>
          <a:xfrm>
            <a:off x="7594600" y="2041525"/>
            <a:ext cx="3859530" cy="905510"/>
          </a:xfrm>
          <a:prstGeom prst="flowChartAlternateProces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秦始皇焚书坑儒，钳制了思想，摧残了文化</a:t>
            </a:r>
            <a:endParaRPr lang="zh-CN" altLang="en-US"/>
          </a:p>
        </p:txBody>
      </p:sp>
      <p:sp>
        <p:nvSpPr>
          <p:cNvPr id="10" name="流程图: 可选过程 9"/>
          <p:cNvSpPr/>
          <p:nvPr/>
        </p:nvSpPr>
        <p:spPr>
          <a:xfrm>
            <a:off x="7594600" y="3480435"/>
            <a:ext cx="3859530" cy="905510"/>
          </a:xfrm>
          <a:prstGeom prst="flowChartAlternateProces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严刑峻法；赋税繁重；兵役徭役繁重。</a:t>
            </a:r>
            <a:endParaRPr lang="zh-CN" altLang="en-US"/>
          </a:p>
        </p:txBody>
      </p:sp>
      <p:sp>
        <p:nvSpPr>
          <p:cNvPr id="11" name="流程图: 可选过程 10"/>
          <p:cNvSpPr/>
          <p:nvPr/>
        </p:nvSpPr>
        <p:spPr>
          <a:xfrm>
            <a:off x="7594600" y="4890135"/>
            <a:ext cx="3859530" cy="905510"/>
          </a:xfrm>
          <a:prstGeom prst="flowChartAlternateProces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暴政导致阶级矛盾激化，加速了秦朝的灭亡。</a:t>
            </a:r>
            <a:endParaRPr lang="zh-CN" altLang="en-US"/>
          </a:p>
        </p:txBody>
      </p:sp>
      <p:pic>
        <p:nvPicPr>
          <p:cNvPr id="7190" name="Picture 23" descr="a%20kneeling"/>
          <p:cNvPicPr>
            <a:picLocks noChangeAspect="1"/>
          </p:cNvPicPr>
          <p:nvPr/>
        </p:nvPicPr>
        <p:blipFill>
          <a:blip r:embed="rId3"/>
          <a:stretch>
            <a:fillRect/>
          </a:stretch>
        </p:blipFill>
        <p:spPr>
          <a:xfrm>
            <a:off x="745490" y="157480"/>
            <a:ext cx="455295" cy="757555"/>
          </a:xfrm>
          <a:prstGeom prst="rect">
            <a:avLst/>
          </a:prstGeom>
          <a:noFill/>
          <a:ln w="9525">
            <a:noFill/>
          </a:ln>
        </p:spPr>
      </p:pic>
      <p:sp>
        <p:nvSpPr>
          <p:cNvPr id="14" name="文本框 13"/>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辩证评价</a:t>
            </a:r>
            <a:endParaRPr lang="zh-CN" altLang="en-US" b="1">
              <a:solidFill>
                <a:schemeClr val="accent2"/>
              </a:solidFill>
              <a:latin typeface="宋体" panose="02010600030101010101" pitchFamily="2" charset="-122"/>
              <a:ea typeface="宋体" panose="02010600030101010101" pitchFamily="2" charset="-122"/>
            </a:endParaRPr>
          </a:p>
        </p:txBody>
      </p:sp>
      <p:sp>
        <p:nvSpPr>
          <p:cNvPr id="15" name="文本框 14"/>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唯物史观</a:t>
            </a:r>
            <a:endParaRPr lang="zh-CN" altLang="en-US" b="1">
              <a:solidFill>
                <a:schemeClr val="accent2"/>
              </a:solidFill>
              <a:latin typeface="宋体" panose="02010600030101010101" pitchFamily="2" charset="-122"/>
              <a:ea typeface="宋体" panose="02010600030101010101" pitchFamily="2" charset="-122"/>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202690" y="393065"/>
            <a:ext cx="3027680" cy="521970"/>
          </a:xfrm>
          <a:prstGeom prst="rect">
            <a:avLst/>
          </a:prstGeom>
          <a:noFill/>
        </p:spPr>
        <p:txBody>
          <a:bodyPr wrap="none" rtlCol="0" anchor="t">
            <a:spAutoFit/>
          </a:bodyPr>
          <a:lstStyle/>
          <a:p>
            <a:pPr lvl="0" algn="l"/>
            <a:r>
              <a:rPr lang="zh-CN" sz="2800" b="1" dirty="0">
                <a:solidFill>
                  <a:srgbClr val="7D7555"/>
                </a:solidFill>
                <a:latin typeface="Arial" panose="020B0604020202020204" pitchFamily="34" charset="0"/>
                <a:ea typeface="微软雅黑" panose="020B0503020204020204" charset="-122"/>
                <a:sym typeface="+mn-ea"/>
              </a:rPr>
              <a:t>国家统一是大智慧</a:t>
            </a:r>
            <a:endParaRPr lang="zh-CN" sz="2800" b="1" dirty="0">
              <a:solidFill>
                <a:srgbClr val="7D7555"/>
              </a:solidFill>
              <a:latin typeface="Arial" panose="020B0604020202020204" pitchFamily="34" charset="0"/>
              <a:ea typeface="微软雅黑" panose="020B0503020204020204" charset="-122"/>
            </a:endParaRPr>
          </a:p>
        </p:txBody>
      </p:sp>
      <p:pic>
        <p:nvPicPr>
          <p:cNvPr id="7190" name="Picture 23" descr="a%20kneeling"/>
          <p:cNvPicPr>
            <a:picLocks noChangeAspect="1"/>
          </p:cNvPicPr>
          <p:nvPr/>
        </p:nvPicPr>
        <p:blipFill>
          <a:blip r:embed="rId1"/>
          <a:stretch>
            <a:fillRect/>
          </a:stretch>
        </p:blipFill>
        <p:spPr>
          <a:xfrm>
            <a:off x="637540" y="157480"/>
            <a:ext cx="455295" cy="757555"/>
          </a:xfrm>
          <a:prstGeom prst="rect">
            <a:avLst/>
          </a:prstGeom>
          <a:noFill/>
          <a:ln w="9525">
            <a:noFill/>
          </a:ln>
        </p:spPr>
      </p:pic>
      <p:sp>
        <p:nvSpPr>
          <p:cNvPr id="2" name="文本框 1"/>
          <p:cNvSpPr txBox="1"/>
          <p:nvPr/>
        </p:nvSpPr>
        <p:spPr>
          <a:xfrm>
            <a:off x="5055870" y="4214495"/>
            <a:ext cx="6000750" cy="1938020"/>
          </a:xfrm>
          <a:prstGeom prst="rect">
            <a:avLst/>
          </a:prstGeom>
          <a:noFill/>
        </p:spPr>
        <p:txBody>
          <a:bodyPr wrap="square" rtlCol="0">
            <a:spAutoFit/>
          </a:bodyPr>
          <a:lstStyle/>
          <a:p>
            <a:pPr algn="l"/>
            <a:r>
              <a:rPr lang="zh-CN" altLang="en-US" sz="2400">
                <a:latin typeface="微软雅黑" panose="020B0503020204020204" charset="-122"/>
                <a:ea typeface="微软雅黑" panose="020B0503020204020204" charset="-122"/>
                <a:cs typeface="微软雅黑" panose="020B0503020204020204" charset="-122"/>
              </a:rPr>
              <a:t>材料：</a:t>
            </a:r>
            <a:r>
              <a:rPr lang="zh-CN" altLang="en-US" sz="2400">
                <a:solidFill>
                  <a:schemeClr val="accent2"/>
                </a:solidFill>
                <a:latin typeface="微软雅黑" panose="020B0503020204020204" charset="-122"/>
                <a:ea typeface="微软雅黑" panose="020B0503020204020204" charset="-122"/>
                <a:cs typeface="微软雅黑" panose="020B0503020204020204" charset="-122"/>
              </a:rPr>
              <a:t>国家统一</a:t>
            </a:r>
            <a:r>
              <a:rPr lang="zh-CN" altLang="en-US" sz="2400">
                <a:latin typeface="微软雅黑" panose="020B0503020204020204" charset="-122"/>
                <a:ea typeface="微软雅黑" panose="020B0503020204020204" charset="-122"/>
                <a:cs typeface="微软雅黑" panose="020B0503020204020204" charset="-122"/>
              </a:rPr>
              <a:t>是中华民族走向伟大复兴的历史必然。实现中华民族伟大复兴是近代以来中华民族最伟大的梦想。</a:t>
            </a:r>
            <a:endParaRPr lang="zh-CN" altLang="en-US" sz="2400">
              <a:latin typeface="微软雅黑" panose="020B0503020204020204" charset="-122"/>
              <a:ea typeface="微软雅黑" panose="020B0503020204020204" charset="-122"/>
              <a:cs typeface="微软雅黑" panose="020B0503020204020204" charset="-122"/>
            </a:endParaRPr>
          </a:p>
          <a:p>
            <a:pPr algn="l"/>
            <a:r>
              <a:rPr lang="en-US" altLang="zh-CN" sz="2400">
                <a:latin typeface="微软雅黑" panose="020B0503020204020204" charset="-122"/>
                <a:ea typeface="微软雅黑" panose="020B0503020204020204" charset="-122"/>
                <a:cs typeface="微软雅黑" panose="020B0503020204020204" charset="-122"/>
              </a:rPr>
              <a:t>——</a:t>
            </a:r>
            <a:r>
              <a:rPr lang="zh-CN" altLang="en-US" sz="2400">
                <a:latin typeface="微软雅黑" panose="020B0503020204020204" charset="-122"/>
                <a:ea typeface="微软雅黑" panose="020B0503020204020204" charset="-122"/>
                <a:cs typeface="微软雅黑" panose="020B0503020204020204" charset="-122"/>
              </a:rPr>
              <a:t>习近平会见台湾和平统一团体联合参访团讲话</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2"/>
          <a:srcRect t="7588" b="12984"/>
          <a:stretch>
            <a:fillRect/>
          </a:stretch>
        </p:blipFill>
        <p:spPr>
          <a:xfrm>
            <a:off x="744855" y="1078230"/>
            <a:ext cx="10685780" cy="2489835"/>
          </a:xfrm>
          <a:prstGeom prst="rect">
            <a:avLst/>
          </a:prstGeom>
        </p:spPr>
      </p:pic>
      <p:pic>
        <p:nvPicPr>
          <p:cNvPr id="22" name="图片 21" descr="战马图片"/>
          <p:cNvPicPr>
            <a:picLocks noChangeAspect="1"/>
          </p:cNvPicPr>
          <p:nvPr/>
        </p:nvPicPr>
        <p:blipFill>
          <a:blip r:embed="rId3"/>
          <a:stretch>
            <a:fillRect/>
          </a:stretch>
        </p:blipFill>
        <p:spPr>
          <a:xfrm>
            <a:off x="10424160" y="5763895"/>
            <a:ext cx="1844675" cy="1094105"/>
          </a:xfrm>
          <a:prstGeom prst="rect">
            <a:avLst/>
          </a:prstGeom>
        </p:spPr>
      </p:pic>
      <p:sp>
        <p:nvSpPr>
          <p:cNvPr id="8" name="文本框 7"/>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文化自信</a:t>
            </a:r>
            <a:endParaRPr lang="zh-CN" altLang="en-US" b="1">
              <a:solidFill>
                <a:schemeClr val="accent2"/>
              </a:solidFill>
              <a:latin typeface="宋体" panose="02010600030101010101" pitchFamily="2" charset="-122"/>
              <a:ea typeface="宋体" panose="02010600030101010101" pitchFamily="2" charset="-122"/>
            </a:endParaRPr>
          </a:p>
        </p:txBody>
      </p:sp>
      <p:sp>
        <p:nvSpPr>
          <p:cNvPr id="9" name="文本框 8"/>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国家统一</a:t>
            </a:r>
            <a:endParaRPr lang="zh-CN" altLang="en-US" b="1">
              <a:solidFill>
                <a:schemeClr val="accent2"/>
              </a:solidFill>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4"/>
          <a:stretch>
            <a:fillRect/>
          </a:stretch>
        </p:blipFill>
        <p:spPr>
          <a:xfrm>
            <a:off x="745490" y="3940810"/>
            <a:ext cx="3677285" cy="2485390"/>
          </a:xfrm>
          <a:prstGeom prst="roundRect">
            <a:avLst/>
          </a:prstGeom>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直接连接符 18"/>
          <p:cNvCxnSpPr/>
          <p:nvPr/>
        </p:nvCxnSpPr>
        <p:spPr>
          <a:xfrm flipV="1">
            <a:off x="745490" y="890270"/>
            <a:ext cx="2994660" cy="24765"/>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22" name="图片 21" descr="战马图片"/>
          <p:cNvPicPr>
            <a:picLocks noChangeAspect="1"/>
          </p:cNvPicPr>
          <p:nvPr/>
        </p:nvPicPr>
        <p:blipFill>
          <a:blip r:embed="rId1"/>
          <a:stretch>
            <a:fillRect/>
          </a:stretch>
        </p:blipFill>
        <p:spPr>
          <a:xfrm>
            <a:off x="10480675" y="5805170"/>
            <a:ext cx="1776095" cy="1052830"/>
          </a:xfrm>
          <a:prstGeom prst="rect">
            <a:avLst/>
          </a:prstGeom>
        </p:spPr>
      </p:pic>
      <p:sp>
        <p:nvSpPr>
          <p:cNvPr id="5" name="文本框 4"/>
          <p:cNvSpPr txBox="1"/>
          <p:nvPr/>
        </p:nvSpPr>
        <p:spPr>
          <a:xfrm>
            <a:off x="1200785" y="393065"/>
            <a:ext cx="2283460" cy="521970"/>
          </a:xfrm>
          <a:prstGeom prst="rect">
            <a:avLst/>
          </a:prstGeom>
          <a:noFill/>
        </p:spPr>
        <p:txBody>
          <a:bodyPr wrap="square" rtlCol="0" anchor="t">
            <a:spAutoFit/>
          </a:bodyPr>
          <a:lstStyle/>
          <a:p>
            <a:pPr lvl="0" algn="l"/>
            <a:r>
              <a:rPr lang="zh-CN" altLang="en-US" sz="2800" b="1" dirty="0">
                <a:solidFill>
                  <a:srgbClr val="7D7555"/>
                </a:solidFill>
                <a:latin typeface="Arial" panose="020B0604020202020204" pitchFamily="34" charset="0"/>
                <a:ea typeface="微软雅黑" panose="020B0503020204020204" charset="-122"/>
              </a:rPr>
              <a:t>课堂小结</a:t>
            </a:r>
            <a:endParaRPr lang="zh-CN" altLang="en-US" sz="2800" b="1" dirty="0">
              <a:solidFill>
                <a:srgbClr val="7D7555"/>
              </a:solidFill>
              <a:latin typeface="Arial" panose="020B0604020202020204" pitchFamily="34" charset="0"/>
              <a:ea typeface="微软雅黑" panose="020B0503020204020204" charset="-122"/>
            </a:endParaRPr>
          </a:p>
        </p:txBody>
      </p:sp>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
        <p:nvSpPr>
          <p:cNvPr id="2" name="文本框 1"/>
          <p:cNvSpPr txBox="1"/>
          <p:nvPr/>
        </p:nvSpPr>
        <p:spPr>
          <a:xfrm>
            <a:off x="3402965" y="4180840"/>
            <a:ext cx="2341880" cy="398780"/>
          </a:xfrm>
          <a:prstGeom prst="rect">
            <a:avLst/>
          </a:prstGeom>
          <a:noFill/>
        </p:spPr>
        <p:txBody>
          <a:bodyPr wrap="none" rtlCol="0">
            <a:spAutoFit/>
          </a:bodyPr>
          <a:lstStyle/>
          <a:p>
            <a:r>
              <a:rPr lang="zh-CN" altLang="en-US" sz="2000">
                <a:latin typeface="宋体" panose="02010600030101010101" pitchFamily="2" charset="-122"/>
                <a:ea typeface="宋体" panose="02010600030101010101" pitchFamily="2" charset="-122"/>
              </a:rPr>
              <a:t>徭役繁重 刑法严苛</a:t>
            </a:r>
            <a:endParaRPr lang="zh-CN" altLang="en-US" sz="2000">
              <a:latin typeface="宋体" panose="02010600030101010101" pitchFamily="2" charset="-122"/>
              <a:ea typeface="宋体" panose="02010600030101010101" pitchFamily="2" charset="-122"/>
            </a:endParaRPr>
          </a:p>
        </p:txBody>
      </p:sp>
      <p:sp>
        <p:nvSpPr>
          <p:cNvPr id="3" name="文本框 2"/>
          <p:cNvSpPr txBox="1"/>
          <p:nvPr/>
        </p:nvSpPr>
        <p:spPr>
          <a:xfrm>
            <a:off x="3402965" y="4759325"/>
            <a:ext cx="2411095" cy="398780"/>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复国势力 普遍存在</a:t>
            </a:r>
            <a:endParaRPr lang="zh-CN" altLang="en-US" sz="2000">
              <a:latin typeface="宋体" panose="02010600030101010101" pitchFamily="2" charset="-122"/>
              <a:ea typeface="宋体" panose="02010600030101010101" pitchFamily="2" charset="-122"/>
            </a:endParaRPr>
          </a:p>
        </p:txBody>
      </p:sp>
      <p:sp>
        <p:nvSpPr>
          <p:cNvPr id="8" name="文本框 7"/>
          <p:cNvSpPr txBox="1"/>
          <p:nvPr/>
        </p:nvSpPr>
        <p:spPr>
          <a:xfrm>
            <a:off x="3402965" y="5297170"/>
            <a:ext cx="2600960" cy="398780"/>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兵源外调 国内虚防</a:t>
            </a:r>
            <a:endParaRPr lang="zh-CN" altLang="en-US" sz="2000">
              <a:latin typeface="宋体" panose="02010600030101010101" pitchFamily="2" charset="-122"/>
              <a:ea typeface="宋体" panose="02010600030101010101" pitchFamily="2" charset="-122"/>
            </a:endParaRPr>
          </a:p>
        </p:txBody>
      </p:sp>
      <p:sp>
        <p:nvSpPr>
          <p:cNvPr id="14" name="文本框 13"/>
          <p:cNvSpPr txBox="1"/>
          <p:nvPr/>
        </p:nvSpPr>
        <p:spPr>
          <a:xfrm>
            <a:off x="3402965" y="5857875"/>
            <a:ext cx="2341880" cy="398780"/>
          </a:xfrm>
          <a:prstGeom prst="rect">
            <a:avLst/>
          </a:prstGeom>
          <a:noFill/>
        </p:spPr>
        <p:txBody>
          <a:bodyPr wrap="none" rtlCol="0">
            <a:spAutoFit/>
          </a:bodyPr>
          <a:lstStyle/>
          <a:p>
            <a:r>
              <a:rPr lang="zh-CN" altLang="en-US" sz="2000">
                <a:latin typeface="宋体" panose="02010600030101010101" pitchFamily="2" charset="-122"/>
                <a:ea typeface="宋体" panose="02010600030101010101" pitchFamily="2" charset="-122"/>
              </a:rPr>
              <a:t>浩繁工程 经济危机</a:t>
            </a:r>
            <a:endParaRPr lang="zh-CN" altLang="en-US" sz="2000">
              <a:latin typeface="宋体" panose="02010600030101010101" pitchFamily="2" charset="-122"/>
              <a:ea typeface="宋体" panose="02010600030101010101" pitchFamily="2" charset="-122"/>
            </a:endParaRPr>
          </a:p>
        </p:txBody>
      </p:sp>
      <p:sp>
        <p:nvSpPr>
          <p:cNvPr id="15" name="右大括号 14"/>
          <p:cNvSpPr/>
          <p:nvPr/>
        </p:nvSpPr>
        <p:spPr>
          <a:xfrm>
            <a:off x="5814060" y="4180840"/>
            <a:ext cx="189865" cy="1998980"/>
          </a:xfrm>
          <a:prstGeom prst="righ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20" name="文本框 19"/>
          <p:cNvSpPr txBox="1"/>
          <p:nvPr/>
        </p:nvSpPr>
        <p:spPr>
          <a:xfrm>
            <a:off x="6188710" y="4177665"/>
            <a:ext cx="1730375" cy="706755"/>
          </a:xfrm>
          <a:prstGeom prst="rect">
            <a:avLst/>
          </a:prstGeom>
          <a:solidFill>
            <a:schemeClr val="accent2"/>
          </a:solidFill>
        </p:spPr>
        <p:txBody>
          <a:bodyPr wrap="square" rtlCol="0">
            <a:spAutoFit/>
          </a:bodyPr>
          <a:lstStyle/>
          <a:p>
            <a:r>
              <a:rPr lang="zh-CN" altLang="en-US" sz="2000">
                <a:solidFill>
                  <a:schemeClr val="tx1"/>
                </a:solidFill>
              </a:rPr>
              <a:t>社会矛盾激化</a:t>
            </a:r>
            <a:endParaRPr lang="zh-CN" altLang="en-US" sz="2000">
              <a:solidFill>
                <a:schemeClr val="tx1"/>
              </a:solidFill>
            </a:endParaRPr>
          </a:p>
          <a:p>
            <a:r>
              <a:rPr lang="zh-CN" altLang="en-US" sz="2000" b="1">
                <a:solidFill>
                  <a:schemeClr val="bg1"/>
                </a:solidFill>
              </a:rPr>
              <a:t>（</a:t>
            </a:r>
            <a:r>
              <a:rPr lang="zh-CN" altLang="en-US" sz="2000" b="1">
                <a:solidFill>
                  <a:schemeClr val="bg1"/>
                </a:solidFill>
                <a:sym typeface="+mn-ea"/>
              </a:rPr>
              <a:t>根本原因</a:t>
            </a:r>
            <a:r>
              <a:rPr lang="zh-CN" altLang="en-US" sz="2000" b="1">
                <a:solidFill>
                  <a:schemeClr val="bg1"/>
                </a:solidFill>
              </a:rPr>
              <a:t>）</a:t>
            </a:r>
            <a:endParaRPr lang="zh-CN" altLang="en-US" sz="2000" b="1">
              <a:solidFill>
                <a:schemeClr val="bg1"/>
              </a:solidFill>
            </a:endParaRPr>
          </a:p>
        </p:txBody>
      </p:sp>
      <p:sp>
        <p:nvSpPr>
          <p:cNvPr id="25" name="文本框 24"/>
          <p:cNvSpPr txBox="1"/>
          <p:nvPr/>
        </p:nvSpPr>
        <p:spPr>
          <a:xfrm>
            <a:off x="6188710" y="5434330"/>
            <a:ext cx="1755775" cy="706755"/>
          </a:xfrm>
          <a:prstGeom prst="rect">
            <a:avLst/>
          </a:prstGeom>
          <a:solidFill>
            <a:schemeClr val="accent2"/>
          </a:solidFill>
        </p:spPr>
        <p:txBody>
          <a:bodyPr wrap="square" rtlCol="0">
            <a:spAutoFit/>
          </a:bodyPr>
          <a:lstStyle/>
          <a:p>
            <a:r>
              <a:rPr lang="zh-CN" altLang="en-US" sz="2000"/>
              <a:t>秦末农民起义</a:t>
            </a:r>
            <a:endParaRPr lang="zh-CN" altLang="en-US" sz="2000"/>
          </a:p>
          <a:p>
            <a:r>
              <a:rPr lang="zh-CN" altLang="en-US" sz="2000" b="1">
                <a:solidFill>
                  <a:schemeClr val="bg1"/>
                </a:solidFill>
              </a:rPr>
              <a:t>（直接原因）</a:t>
            </a:r>
            <a:endParaRPr lang="zh-CN" altLang="en-US" sz="2000" b="1">
              <a:solidFill>
                <a:schemeClr val="bg1"/>
              </a:solidFill>
            </a:endParaRPr>
          </a:p>
        </p:txBody>
      </p:sp>
      <p:sp>
        <p:nvSpPr>
          <p:cNvPr id="26" name="左大括号 25"/>
          <p:cNvSpPr/>
          <p:nvPr/>
        </p:nvSpPr>
        <p:spPr>
          <a:xfrm>
            <a:off x="8089265" y="4339590"/>
            <a:ext cx="144780" cy="1518285"/>
          </a:xfrm>
          <a:prstGeom prst="lef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2000"/>
          </a:p>
        </p:txBody>
      </p:sp>
      <p:sp>
        <p:nvSpPr>
          <p:cNvPr id="27" name="文本框 26"/>
          <p:cNvSpPr txBox="1"/>
          <p:nvPr/>
        </p:nvSpPr>
        <p:spPr>
          <a:xfrm>
            <a:off x="8368030" y="4246245"/>
            <a:ext cx="1706880" cy="706755"/>
          </a:xfrm>
          <a:prstGeom prst="rect">
            <a:avLst/>
          </a:prstGeom>
          <a:noFill/>
        </p:spPr>
        <p:txBody>
          <a:bodyPr wrap="none" rtlCol="0">
            <a:spAutoFit/>
          </a:bodyPr>
          <a:lstStyle/>
          <a:p>
            <a:r>
              <a:rPr lang="zh-CN" altLang="en-US" sz="2000"/>
              <a:t>陈胜吴广起义</a:t>
            </a:r>
            <a:endParaRPr lang="zh-CN" altLang="en-US" sz="2000"/>
          </a:p>
          <a:p>
            <a:pPr algn="ctr"/>
            <a:r>
              <a:rPr lang="zh-CN" altLang="en-US" sz="2000" b="1"/>
              <a:t>失败</a:t>
            </a:r>
            <a:endParaRPr lang="zh-CN" altLang="en-US" sz="2000" b="1"/>
          </a:p>
        </p:txBody>
      </p:sp>
      <p:sp>
        <p:nvSpPr>
          <p:cNvPr id="30" name="文本框 29"/>
          <p:cNvSpPr txBox="1"/>
          <p:nvPr/>
        </p:nvSpPr>
        <p:spPr>
          <a:xfrm>
            <a:off x="8368030" y="5551805"/>
            <a:ext cx="1706880" cy="398780"/>
          </a:xfrm>
          <a:prstGeom prst="rect">
            <a:avLst/>
          </a:prstGeom>
          <a:noFill/>
        </p:spPr>
        <p:txBody>
          <a:bodyPr wrap="none" rtlCol="0">
            <a:spAutoFit/>
          </a:bodyPr>
          <a:lstStyle/>
          <a:p>
            <a:r>
              <a:rPr lang="zh-CN" altLang="en-US" sz="2000"/>
              <a:t>刘邦项羽反秦</a:t>
            </a:r>
            <a:endParaRPr lang="zh-CN" altLang="en-US" sz="2000"/>
          </a:p>
        </p:txBody>
      </p:sp>
      <p:sp>
        <p:nvSpPr>
          <p:cNvPr id="32" name="左大括号 31"/>
          <p:cNvSpPr/>
          <p:nvPr/>
        </p:nvSpPr>
        <p:spPr>
          <a:xfrm flipH="1">
            <a:off x="10118725" y="4339590"/>
            <a:ext cx="88265" cy="1518285"/>
          </a:xfrm>
          <a:prstGeom prst="lef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40" name="文本框 39"/>
          <p:cNvSpPr txBox="1"/>
          <p:nvPr/>
        </p:nvSpPr>
        <p:spPr>
          <a:xfrm>
            <a:off x="10434955" y="4721860"/>
            <a:ext cx="737870" cy="829945"/>
          </a:xfrm>
          <a:prstGeom prst="rect">
            <a:avLst/>
          </a:prstGeom>
          <a:solidFill>
            <a:schemeClr val="accent5">
              <a:lumMod val="40000"/>
              <a:lumOff val="60000"/>
            </a:schemeClr>
          </a:solidFill>
        </p:spPr>
        <p:txBody>
          <a:bodyPr wrap="square" rtlCol="0">
            <a:spAutoFit/>
          </a:bodyPr>
          <a:lstStyle/>
          <a:p>
            <a:r>
              <a:rPr lang="zh-CN" altLang="en-US" sz="2000">
                <a:solidFill>
                  <a:schemeClr val="tx1"/>
                </a:solidFill>
              </a:rPr>
              <a:t>秦之</a:t>
            </a:r>
            <a:r>
              <a:rPr lang="zh-CN" altLang="en-US" sz="2800" b="1">
                <a:solidFill>
                  <a:schemeClr val="accent2"/>
                </a:solidFill>
              </a:rPr>
              <a:t>亡</a:t>
            </a:r>
            <a:endParaRPr lang="zh-CN" altLang="en-US" sz="2800" b="1">
              <a:solidFill>
                <a:schemeClr val="accent2"/>
              </a:solidFill>
            </a:endParaRPr>
          </a:p>
        </p:txBody>
      </p:sp>
      <p:cxnSp>
        <p:nvCxnSpPr>
          <p:cNvPr id="41" name="直接箭头连接符 40"/>
          <p:cNvCxnSpPr/>
          <p:nvPr/>
        </p:nvCxnSpPr>
        <p:spPr>
          <a:xfrm flipH="1">
            <a:off x="9217025" y="4998720"/>
            <a:ext cx="8890" cy="47244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7054215" y="4930140"/>
            <a:ext cx="7620" cy="44831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1264920" y="4892675"/>
            <a:ext cx="1792605" cy="706755"/>
          </a:xfrm>
          <a:prstGeom prst="rect">
            <a:avLst/>
          </a:prstGeom>
          <a:solidFill>
            <a:schemeClr val="accent2">
              <a:lumMod val="40000"/>
              <a:lumOff val="60000"/>
            </a:schemeClr>
          </a:solidFill>
        </p:spPr>
        <p:txBody>
          <a:bodyPr wrap="square" rtlCol="0">
            <a:spAutoFit/>
          </a:bodyPr>
          <a:lstStyle/>
          <a:p>
            <a:r>
              <a:rPr lang="zh-CN" altLang="en-US" sz="20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危机四伏王朝的衰败</a:t>
            </a:r>
            <a:endParaRPr lang="zh-CN" altLang="en-US" sz="20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5" name="右大括号 44"/>
          <p:cNvSpPr/>
          <p:nvPr/>
        </p:nvSpPr>
        <p:spPr>
          <a:xfrm flipH="1">
            <a:off x="3181350" y="4246245"/>
            <a:ext cx="128905" cy="1998980"/>
          </a:xfrm>
          <a:prstGeom prst="righ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46" name="文本框 45"/>
          <p:cNvSpPr txBox="1"/>
          <p:nvPr/>
        </p:nvSpPr>
        <p:spPr>
          <a:xfrm>
            <a:off x="1264920" y="1974215"/>
            <a:ext cx="1739900" cy="706755"/>
          </a:xfrm>
          <a:prstGeom prst="rect">
            <a:avLst/>
          </a:prstGeom>
          <a:solidFill>
            <a:schemeClr val="accent2">
              <a:lumMod val="40000"/>
              <a:lumOff val="60000"/>
            </a:schemeClr>
          </a:solidFill>
        </p:spPr>
        <p:txBody>
          <a:bodyPr wrap="square" rtlCol="0">
            <a:spAutoFit/>
          </a:bodyPr>
          <a:lstStyle/>
          <a:p>
            <a:r>
              <a:rPr lang="zh-CN" altLang="en-US" sz="2000">
                <a:solidFill>
                  <a:schemeClr val="tx1"/>
                </a:solidFill>
              </a:rPr>
              <a:t>秦大一统国家的建立</a:t>
            </a:r>
            <a:endParaRPr lang="zh-CN" altLang="en-US" sz="2000">
              <a:solidFill>
                <a:schemeClr val="tx1"/>
              </a:solidFill>
            </a:endParaRPr>
          </a:p>
        </p:txBody>
      </p:sp>
      <p:sp>
        <p:nvSpPr>
          <p:cNvPr id="47" name="右大括号 46"/>
          <p:cNvSpPr/>
          <p:nvPr/>
        </p:nvSpPr>
        <p:spPr>
          <a:xfrm flipH="1">
            <a:off x="3124835" y="1724025"/>
            <a:ext cx="185420" cy="1221105"/>
          </a:xfrm>
          <a:prstGeom prst="righ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2000"/>
          </a:p>
        </p:txBody>
      </p:sp>
      <p:sp>
        <p:nvSpPr>
          <p:cNvPr id="48" name="文本框 47"/>
          <p:cNvSpPr txBox="1"/>
          <p:nvPr/>
        </p:nvSpPr>
        <p:spPr>
          <a:xfrm>
            <a:off x="3460115" y="1598295"/>
            <a:ext cx="1452880" cy="398780"/>
          </a:xfrm>
          <a:prstGeom prst="rect">
            <a:avLst/>
          </a:prstGeom>
          <a:noFill/>
        </p:spPr>
        <p:txBody>
          <a:bodyPr wrap="none" rtlCol="0">
            <a:spAutoFit/>
          </a:bodyPr>
          <a:lstStyle/>
          <a:p>
            <a:pPr algn="l"/>
            <a:r>
              <a:rPr lang="zh-CN" sz="200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探统一之路</a:t>
            </a:r>
            <a:endParaRPr lang="zh-CN" altLang="en-US" sz="2000"/>
          </a:p>
        </p:txBody>
      </p:sp>
      <p:sp>
        <p:nvSpPr>
          <p:cNvPr id="49" name="文本框 48"/>
          <p:cNvSpPr txBox="1"/>
          <p:nvPr/>
        </p:nvSpPr>
        <p:spPr>
          <a:xfrm>
            <a:off x="3461385" y="2631440"/>
            <a:ext cx="1452880" cy="398780"/>
          </a:xfrm>
          <a:prstGeom prst="rect">
            <a:avLst/>
          </a:prstGeom>
          <a:noFill/>
        </p:spPr>
        <p:txBody>
          <a:bodyPr wrap="none" rtlCol="0">
            <a:spAutoFit/>
          </a:bodyPr>
          <a:lstStyle/>
          <a:p>
            <a:pPr algn="l"/>
            <a:r>
              <a:rPr lang="zh-CN" sz="2000">
                <a:latin typeface="宋体" panose="02010600030101010101" pitchFamily="2" charset="-122"/>
                <a:ea typeface="宋体" panose="02010600030101010101" pitchFamily="2" charset="-122"/>
                <a:cs typeface="宋体" panose="02010600030101010101" pitchFamily="2" charset="-122"/>
                <a:sym typeface="+mn-ea"/>
              </a:rPr>
              <a:t>寻统一之因</a:t>
            </a:r>
            <a:endParaRPr lang="zh-CN" altLang="en-US" sz="2000"/>
          </a:p>
        </p:txBody>
      </p:sp>
      <p:sp>
        <p:nvSpPr>
          <p:cNvPr id="52" name="右大括号 51"/>
          <p:cNvSpPr/>
          <p:nvPr/>
        </p:nvSpPr>
        <p:spPr>
          <a:xfrm>
            <a:off x="5120005" y="1724025"/>
            <a:ext cx="259715" cy="1221740"/>
          </a:xfrm>
          <a:prstGeom prst="righ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53" name="文本框 52"/>
          <p:cNvSpPr txBox="1"/>
          <p:nvPr/>
        </p:nvSpPr>
        <p:spPr>
          <a:xfrm>
            <a:off x="5727065" y="2135505"/>
            <a:ext cx="1969770" cy="398780"/>
          </a:xfrm>
          <a:prstGeom prst="rect">
            <a:avLst/>
          </a:prstGeom>
          <a:solidFill>
            <a:schemeClr val="accent2"/>
          </a:solidFill>
        </p:spPr>
        <p:txBody>
          <a:bodyPr wrap="none" rtlCol="0">
            <a:spAutoFit/>
          </a:bodyPr>
          <a:lstStyle/>
          <a:p>
            <a:r>
              <a:rPr lang="zh-CN" altLang="en-US" sz="2000" b="1">
                <a:solidFill>
                  <a:schemeClr val="tx1"/>
                </a:solidFill>
              </a:rPr>
              <a:t>秦</a:t>
            </a:r>
            <a:r>
              <a:rPr lang="zh-CN" altLang="en-US" sz="2000" b="1">
                <a:solidFill>
                  <a:schemeClr val="bg1"/>
                </a:solidFill>
              </a:rPr>
              <a:t>统一</a:t>
            </a:r>
            <a:r>
              <a:rPr lang="zh-CN" altLang="en-US" sz="2000" b="1">
                <a:solidFill>
                  <a:schemeClr val="tx1"/>
                </a:solidFill>
              </a:rPr>
              <a:t>国家建立</a:t>
            </a:r>
            <a:endParaRPr lang="zh-CN" altLang="en-US" sz="2000" b="1">
              <a:solidFill>
                <a:schemeClr val="tx1"/>
              </a:solidFill>
            </a:endParaRPr>
          </a:p>
        </p:txBody>
      </p:sp>
      <p:sp>
        <p:nvSpPr>
          <p:cNvPr id="54" name="右大括号 53"/>
          <p:cNvSpPr/>
          <p:nvPr/>
        </p:nvSpPr>
        <p:spPr>
          <a:xfrm flipH="1">
            <a:off x="7887333" y="1598295"/>
            <a:ext cx="316866" cy="1431925"/>
          </a:xfrm>
          <a:prstGeom prst="righ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2000"/>
          </a:p>
        </p:txBody>
      </p:sp>
      <p:sp>
        <p:nvSpPr>
          <p:cNvPr id="55" name="文本框 54"/>
          <p:cNvSpPr txBox="1"/>
          <p:nvPr/>
        </p:nvSpPr>
        <p:spPr>
          <a:xfrm>
            <a:off x="8264525" y="1495425"/>
            <a:ext cx="1452880" cy="398780"/>
          </a:xfrm>
          <a:prstGeom prst="rect">
            <a:avLst/>
          </a:prstGeom>
          <a:noFill/>
        </p:spPr>
        <p:txBody>
          <a:bodyPr wrap="none" rtlCol="0">
            <a:spAutoFit/>
          </a:bodyPr>
          <a:lstStyle/>
          <a:p>
            <a:pPr algn="l"/>
            <a:r>
              <a:rPr lang="zh-CN" sz="2000">
                <a:latin typeface="宋体" panose="02010600030101010101" pitchFamily="2" charset="-122"/>
                <a:ea typeface="宋体" panose="02010600030101010101" pitchFamily="2" charset="-122"/>
                <a:cs typeface="宋体" panose="02010600030101010101" pitchFamily="2" charset="-122"/>
                <a:sym typeface="+mn-ea"/>
              </a:rPr>
              <a:t>定统一之制</a:t>
            </a:r>
            <a:endParaRPr lang="zh-CN" altLang="en-US" sz="2000"/>
          </a:p>
        </p:txBody>
      </p:sp>
      <p:sp>
        <p:nvSpPr>
          <p:cNvPr id="56" name="文本框 55"/>
          <p:cNvSpPr txBox="1"/>
          <p:nvPr/>
        </p:nvSpPr>
        <p:spPr>
          <a:xfrm>
            <a:off x="8288655" y="2157095"/>
            <a:ext cx="1600835" cy="398780"/>
          </a:xfrm>
          <a:prstGeom prst="rect">
            <a:avLst/>
          </a:prstGeom>
          <a:noFill/>
        </p:spPr>
        <p:txBody>
          <a:bodyPr wrap="square" rtlCol="0">
            <a:spAutoFit/>
          </a:bodyPr>
          <a:lstStyle/>
          <a:p>
            <a:r>
              <a:rPr lang="zh-CN" sz="2000">
                <a:latin typeface="宋体" panose="02010600030101010101" pitchFamily="2" charset="-122"/>
                <a:ea typeface="宋体" panose="02010600030101010101" pitchFamily="2" charset="-122"/>
                <a:cs typeface="宋体" panose="02010600030101010101" pitchFamily="2" charset="-122"/>
                <a:sym typeface="+mn-ea"/>
              </a:rPr>
              <a:t>成统一之势</a:t>
            </a:r>
            <a:endParaRPr lang="zh-CN" altLang="en-US" sz="2000"/>
          </a:p>
        </p:txBody>
      </p:sp>
      <p:sp>
        <p:nvSpPr>
          <p:cNvPr id="57" name="文本框 56"/>
          <p:cNvSpPr txBox="1"/>
          <p:nvPr/>
        </p:nvSpPr>
        <p:spPr>
          <a:xfrm>
            <a:off x="8264525" y="2755265"/>
            <a:ext cx="1452880" cy="398780"/>
          </a:xfrm>
          <a:prstGeom prst="rect">
            <a:avLst/>
          </a:prstGeom>
          <a:noFill/>
        </p:spPr>
        <p:txBody>
          <a:bodyPr wrap="none" rtlCol="0">
            <a:spAutoFit/>
          </a:bodyPr>
          <a:lstStyle/>
          <a:p>
            <a:pPr algn="l">
              <a:buClrTx/>
              <a:buSzTx/>
              <a:buFontTx/>
            </a:pPr>
            <a:r>
              <a:rPr lang="zh-CN" sz="2000">
                <a:latin typeface="宋体" panose="02010600030101010101" pitchFamily="2" charset="-122"/>
                <a:ea typeface="宋体" panose="02010600030101010101" pitchFamily="2" charset="-122"/>
                <a:cs typeface="宋体" panose="02010600030101010101" pitchFamily="2" charset="-122"/>
                <a:sym typeface="+mn-ea"/>
              </a:rPr>
              <a:t>评统一之功</a:t>
            </a:r>
            <a:endParaRPr lang="zh-CN" altLang="en-US" sz="2000"/>
          </a:p>
        </p:txBody>
      </p:sp>
      <p:sp>
        <p:nvSpPr>
          <p:cNvPr id="58" name="右大括号 57"/>
          <p:cNvSpPr/>
          <p:nvPr/>
        </p:nvSpPr>
        <p:spPr>
          <a:xfrm flipH="1">
            <a:off x="878205" y="1997075"/>
            <a:ext cx="386714" cy="3602355"/>
          </a:xfrm>
          <a:prstGeom prst="rightBrace">
            <a:avLst>
              <a:gd name="adj1" fmla="val 0"/>
              <a:gd name="adj2" fmla="val 49788"/>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2000"/>
          </a:p>
        </p:txBody>
      </p:sp>
      <p:sp>
        <p:nvSpPr>
          <p:cNvPr id="60" name="文本框 59"/>
          <p:cNvSpPr txBox="1"/>
          <p:nvPr/>
        </p:nvSpPr>
        <p:spPr>
          <a:xfrm>
            <a:off x="289560" y="2752725"/>
            <a:ext cx="459740" cy="218440"/>
          </a:xfrm>
          <a:prstGeom prst="rect">
            <a:avLst/>
          </a:prstGeom>
          <a:noFill/>
        </p:spPr>
        <p:txBody>
          <a:bodyPr vert="eaVert" wrap="none" rtlCol="0">
            <a:spAutoFit/>
          </a:bodyPr>
          <a:lstStyle/>
          <a:p>
            <a:endParaRPr lang="zh-CN" altLang="en-US"/>
          </a:p>
        </p:txBody>
      </p:sp>
      <p:sp>
        <p:nvSpPr>
          <p:cNvPr id="63" name="文本框 62"/>
          <p:cNvSpPr txBox="1"/>
          <p:nvPr/>
        </p:nvSpPr>
        <p:spPr>
          <a:xfrm>
            <a:off x="197485" y="1790700"/>
            <a:ext cx="551815" cy="4053840"/>
          </a:xfrm>
          <a:prstGeom prst="rect">
            <a:avLst/>
          </a:prstGeom>
          <a:solidFill>
            <a:schemeClr val="accent2"/>
          </a:solidFill>
        </p:spPr>
        <p:txBody>
          <a:bodyPr vert="eaVert" wrap="none" rtlCol="0">
            <a:spAutoFit/>
          </a:bodyPr>
          <a:lstStyle/>
          <a:p>
            <a:pPr algn="l"/>
            <a:r>
              <a:rPr lang="zh-CN" altLang="en-US" sz="2400" dirty="0">
                <a:solidFill>
                  <a:schemeClr val="tx1"/>
                </a:solidFill>
                <a:latin typeface="微软雅黑" panose="020B0503020204020204" charset="-122"/>
                <a:ea typeface="微软雅黑" panose="020B0503020204020204" charset="-122"/>
                <a:sym typeface="Arial" panose="020B0604020202020204" pitchFamily="34" charset="0"/>
              </a:rPr>
              <a:t>秦</a:t>
            </a:r>
            <a:r>
              <a:rPr lang="zh-CN" altLang="en-US" sz="2400" b="1" dirty="0">
                <a:solidFill>
                  <a:schemeClr val="bg1"/>
                </a:solidFill>
                <a:latin typeface="微软雅黑" panose="020B0503020204020204" charset="-122"/>
                <a:ea typeface="微软雅黑" panose="020B0503020204020204" charset="-122"/>
                <a:sym typeface="Arial" panose="020B0604020202020204" pitchFamily="34" charset="0"/>
              </a:rPr>
              <a:t>统一</a:t>
            </a:r>
            <a:r>
              <a:rPr lang="zh-CN" altLang="en-US" sz="2400" dirty="0">
                <a:solidFill>
                  <a:schemeClr val="tx1"/>
                </a:solidFill>
                <a:latin typeface="微软雅黑" panose="020B0503020204020204" charset="-122"/>
                <a:ea typeface="微软雅黑" panose="020B0503020204020204" charset="-122"/>
                <a:sym typeface="Arial" panose="020B0604020202020204" pitchFamily="34" charset="0"/>
              </a:rPr>
              <a:t>多民族封建国家的建立</a:t>
            </a:r>
            <a:endParaRPr lang="zh-CN" altLang="en-US" sz="2400"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5" name="右大括号 64"/>
          <p:cNvSpPr/>
          <p:nvPr/>
        </p:nvSpPr>
        <p:spPr>
          <a:xfrm>
            <a:off x="11101705" y="1556385"/>
            <a:ext cx="386715" cy="4711065"/>
          </a:xfrm>
          <a:prstGeom prst="rightBrace">
            <a:avLst>
              <a:gd name="adj1" fmla="val 0"/>
              <a:gd name="adj2" fmla="val 49788"/>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2000"/>
          </a:p>
        </p:txBody>
      </p:sp>
      <p:sp>
        <p:nvSpPr>
          <p:cNvPr id="66" name="文本框 65"/>
          <p:cNvSpPr txBox="1"/>
          <p:nvPr/>
        </p:nvSpPr>
        <p:spPr>
          <a:xfrm>
            <a:off x="11488420" y="2105660"/>
            <a:ext cx="459740" cy="218440"/>
          </a:xfrm>
          <a:prstGeom prst="rect">
            <a:avLst/>
          </a:prstGeom>
          <a:noFill/>
        </p:spPr>
        <p:txBody>
          <a:bodyPr vert="eaVert" wrap="none" rtlCol="0">
            <a:spAutoFit/>
          </a:bodyPr>
          <a:lstStyle/>
          <a:p>
            <a:endParaRPr lang="zh-CN" altLang="en-US"/>
          </a:p>
        </p:txBody>
      </p:sp>
      <p:sp>
        <p:nvSpPr>
          <p:cNvPr id="67" name="文本框 66"/>
          <p:cNvSpPr txBox="1"/>
          <p:nvPr/>
        </p:nvSpPr>
        <p:spPr>
          <a:xfrm>
            <a:off x="11548745" y="2555875"/>
            <a:ext cx="551815" cy="2673985"/>
          </a:xfrm>
          <a:prstGeom prst="rect">
            <a:avLst/>
          </a:prstGeom>
          <a:solidFill>
            <a:schemeClr val="accent2"/>
          </a:solidFill>
        </p:spPr>
        <p:txBody>
          <a:bodyPr vert="eaVert" wrap="square" rtlCol="0">
            <a:spAutoFit/>
          </a:bodyPr>
          <a:lstStyle/>
          <a:p>
            <a:r>
              <a:rPr lang="zh-CN" altLang="en-US" sz="2400" b="1" dirty="0">
                <a:latin typeface="宋体" panose="02010600030101010101" pitchFamily="2" charset="-122"/>
                <a:ea typeface="宋体" panose="02010600030101010101" pitchFamily="2" charset="-122"/>
                <a:cs typeface="+mn-ea"/>
                <a:sym typeface="+mn-lt"/>
              </a:rPr>
              <a:t>国家</a:t>
            </a:r>
            <a:r>
              <a:rPr lang="zh-CN" altLang="en-US" sz="2400" b="1" dirty="0">
                <a:solidFill>
                  <a:schemeClr val="bg1"/>
                </a:solidFill>
                <a:latin typeface="宋体" panose="02010600030101010101" pitchFamily="2" charset="-122"/>
                <a:ea typeface="宋体" panose="02010600030101010101" pitchFamily="2" charset="-122"/>
                <a:cs typeface="+mn-ea"/>
                <a:sym typeface="+mn-lt"/>
              </a:rPr>
              <a:t>统一</a:t>
            </a:r>
            <a:r>
              <a:rPr lang="zh-CN" altLang="en-US" sz="2400" b="1" dirty="0">
                <a:latin typeface="宋体" panose="02010600030101010101" pitchFamily="2" charset="-122"/>
                <a:ea typeface="宋体" panose="02010600030101010101" pitchFamily="2" charset="-122"/>
                <a:cs typeface="+mn-ea"/>
                <a:sym typeface="+mn-lt"/>
              </a:rPr>
              <a:t>是</a:t>
            </a:r>
            <a:r>
              <a:rPr lang="zh-CN" altLang="en-US" sz="2400" b="1" dirty="0">
                <a:solidFill>
                  <a:schemeClr val="bg1"/>
                </a:solidFill>
                <a:latin typeface="宋体" panose="02010600030101010101" pitchFamily="2" charset="-122"/>
                <a:ea typeface="宋体" panose="02010600030101010101" pitchFamily="2" charset="-122"/>
                <a:cs typeface="+mn-ea"/>
                <a:sym typeface="+mn-lt"/>
              </a:rPr>
              <a:t>大智慧</a:t>
            </a:r>
            <a:endParaRPr lang="zh-CN" altLang="en-US" sz="2400" b="1" dirty="0">
              <a:solidFill>
                <a:schemeClr val="bg1"/>
              </a:solidFill>
              <a:latin typeface="宋体" panose="02010600030101010101" pitchFamily="2" charset="-122"/>
              <a:ea typeface="宋体" panose="02010600030101010101" pitchFamily="2" charset="-122"/>
              <a:cs typeface="+mn-ea"/>
              <a:sym typeface="+mn-lt"/>
            </a:endParaRPr>
          </a:p>
        </p:txBody>
      </p:sp>
      <p:sp>
        <p:nvSpPr>
          <p:cNvPr id="6" name="右大括号 5"/>
          <p:cNvSpPr/>
          <p:nvPr/>
        </p:nvSpPr>
        <p:spPr>
          <a:xfrm>
            <a:off x="9967596" y="1590675"/>
            <a:ext cx="151130" cy="1439545"/>
          </a:xfrm>
          <a:prstGeom prst="rightBrace">
            <a:avLst>
              <a:gd name="adj1" fmla="val 0"/>
              <a:gd name="adj2" fmla="val 50000"/>
            </a:avLst>
          </a:prstGeom>
          <a:ln>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2000"/>
          </a:p>
        </p:txBody>
      </p:sp>
      <p:sp>
        <p:nvSpPr>
          <p:cNvPr id="7" name="文本框 6"/>
          <p:cNvSpPr txBox="1"/>
          <p:nvPr/>
        </p:nvSpPr>
        <p:spPr>
          <a:xfrm>
            <a:off x="10390505" y="1997075"/>
            <a:ext cx="782320" cy="829945"/>
          </a:xfrm>
          <a:prstGeom prst="rect">
            <a:avLst/>
          </a:prstGeom>
          <a:solidFill>
            <a:schemeClr val="accent5">
              <a:lumMod val="40000"/>
              <a:lumOff val="60000"/>
            </a:schemeClr>
          </a:solidFill>
        </p:spPr>
        <p:txBody>
          <a:bodyPr wrap="square" rtlCol="0">
            <a:spAutoFit/>
          </a:bodyPr>
          <a:lstStyle/>
          <a:p>
            <a:r>
              <a:rPr lang="zh-CN" altLang="en-US" sz="2000"/>
              <a:t>秦之</a:t>
            </a:r>
            <a:r>
              <a:rPr lang="zh-CN" altLang="en-US" sz="2800">
                <a:solidFill>
                  <a:schemeClr val="accent2"/>
                </a:solidFill>
              </a:rPr>
              <a:t>兴</a:t>
            </a:r>
            <a:endParaRPr lang="zh-CN" altLang="en-US" sz="2800" b="1">
              <a:solidFill>
                <a:schemeClr val="accent2"/>
              </a:solidFill>
            </a:endParaRPr>
          </a:p>
        </p:txBody>
      </p:sp>
      <p:sp>
        <p:nvSpPr>
          <p:cNvPr id="4" name="矩形 3"/>
          <p:cNvSpPr/>
          <p:nvPr/>
        </p:nvSpPr>
        <p:spPr>
          <a:xfrm>
            <a:off x="0" y="0"/>
            <a:ext cx="12192000" cy="69386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矩形 3"/>
          <p:cNvSpPr/>
          <p:nvPr>
            <p:custDataLst>
              <p:tags r:id="rId2"/>
            </p:custDataLst>
          </p:nvPr>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矩形 4"/>
          <p:cNvSpPr/>
          <p:nvPr>
            <p:custDataLst>
              <p:tags r:id="rId3"/>
            </p:custDataLst>
          </p:nvPr>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6" name="图片 5"/>
          <p:cNvPicPr>
            <a:picLocks noChangeAspect="1"/>
          </p:cNvPicPr>
          <p:nvPr>
            <p:custDataLst>
              <p:tags r:id="rId4"/>
            </p:custDataLst>
          </p:nvPr>
        </p:nvPicPr>
        <p:blipFill rotWithShape="1">
          <a:blip r:embed="rId5" cstate="screen"/>
          <a:srcRect l="15588" t="70238"/>
          <a:stretch>
            <a:fillRect/>
          </a:stretch>
        </p:blipFill>
        <p:spPr>
          <a:xfrm>
            <a:off x="2273300" y="5583001"/>
            <a:ext cx="9918700" cy="1274999"/>
          </a:xfrm>
          <a:prstGeom prst="rect">
            <a:avLst/>
          </a:prstGeom>
        </p:spPr>
      </p:pic>
      <p:pic>
        <p:nvPicPr>
          <p:cNvPr id="8" name="图片 7"/>
          <p:cNvPicPr>
            <a:picLocks noChangeAspect="1"/>
          </p:cNvPicPr>
          <p:nvPr>
            <p:custDataLst>
              <p:tags r:id="rId6"/>
            </p:custDataLst>
          </p:nvPr>
        </p:nvPicPr>
        <p:blipFill rotWithShape="1">
          <a:blip r:embed="rId7" cstate="screen"/>
          <a:srcRect/>
          <a:stretch>
            <a:fillRect/>
          </a:stretch>
        </p:blipFill>
        <p:spPr>
          <a:xfrm>
            <a:off x="1028434" y="-1"/>
            <a:ext cx="1808123" cy="3425886"/>
          </a:xfrm>
          <a:prstGeom prst="rect">
            <a:avLst/>
          </a:prstGeom>
        </p:spPr>
      </p:pic>
      <p:pic>
        <p:nvPicPr>
          <p:cNvPr id="7" name="图片 6"/>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rcRect l="42427" t="896" b="44469"/>
          <a:stretch>
            <a:fillRect/>
          </a:stretch>
        </p:blipFill>
        <p:spPr>
          <a:xfrm>
            <a:off x="-107950" y="3696970"/>
            <a:ext cx="3509645" cy="3330575"/>
          </a:xfrm>
          <a:prstGeom prst="rect">
            <a:avLst/>
          </a:prstGeom>
        </p:spPr>
      </p:pic>
      <p:sp>
        <p:nvSpPr>
          <p:cNvPr id="3" name="文本框 2"/>
          <p:cNvSpPr txBox="1"/>
          <p:nvPr>
            <p:custDataLst>
              <p:tags r:id="rId10"/>
            </p:custDataLst>
          </p:nvPr>
        </p:nvSpPr>
        <p:spPr>
          <a:xfrm>
            <a:off x="2047240" y="3039110"/>
            <a:ext cx="7345680" cy="1383665"/>
          </a:xfrm>
          <a:prstGeom prst="rect">
            <a:avLst/>
          </a:prstGeom>
          <a:noFill/>
        </p:spPr>
        <p:txBody>
          <a:bodyPr wrap="none" rtlCol="0">
            <a:spAutoFit/>
          </a:bodyPr>
          <a:lstStyle/>
          <a:p>
            <a:pPr algn="l"/>
            <a:r>
              <a:rPr lang="zh-CN" altLang="en-US" sz="4400">
                <a:latin typeface="宋体" panose="02010600030101010101" pitchFamily="2" charset="-122"/>
                <a:ea typeface="宋体" panose="02010600030101010101" pitchFamily="2" charset="-122"/>
                <a:cs typeface="宋体" panose="02010600030101010101" pitchFamily="2" charset="-122"/>
                <a:sym typeface="+mn-ea"/>
              </a:rPr>
              <a:t>秦王扫六合 虎视何雄哉 </a:t>
            </a:r>
            <a:endParaRPr lang="zh-CN" altLang="en-US" sz="4000">
              <a:latin typeface="宋体" panose="02010600030101010101" pitchFamily="2" charset="-122"/>
              <a:ea typeface="宋体" panose="02010600030101010101" pitchFamily="2" charset="-122"/>
              <a:cs typeface="宋体" panose="02010600030101010101" pitchFamily="2" charset="-122"/>
            </a:endParaRPr>
          </a:p>
          <a:p>
            <a:pPr algn="l"/>
            <a:r>
              <a:rPr lang="zh-CN" altLang="en-US" sz="4000">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a:latin typeface="宋体" panose="02010600030101010101" pitchFamily="2" charset="-122"/>
                <a:ea typeface="宋体" panose="02010600030101010101" pitchFamily="2" charset="-122"/>
                <a:cs typeface="宋体" panose="02010600030101010101" pitchFamily="2" charset="-122"/>
                <a:sym typeface="+mn-ea"/>
              </a:rPr>
              <a:t>——</a:t>
            </a:r>
            <a:r>
              <a:rPr lang="zh-CN" altLang="en-US" sz="3200">
                <a:latin typeface="宋体" panose="02010600030101010101" pitchFamily="2" charset="-122"/>
                <a:ea typeface="宋体" panose="02010600030101010101" pitchFamily="2" charset="-122"/>
                <a:cs typeface="宋体" panose="02010600030101010101" pitchFamily="2" charset="-122"/>
                <a:sym typeface="+mn-ea"/>
              </a:rPr>
              <a:t>秦大一统国家的建立</a:t>
            </a:r>
            <a:endParaRPr lang="zh-CN" altLang="en-US" sz="3200"/>
          </a:p>
        </p:txBody>
      </p:sp>
      <p:grpSp>
        <p:nvGrpSpPr>
          <p:cNvPr id="74" name="组 18"/>
          <p:cNvGrpSpPr/>
          <p:nvPr/>
        </p:nvGrpSpPr>
        <p:grpSpPr>
          <a:xfrm>
            <a:off x="5299080" y="863028"/>
            <a:ext cx="1759585" cy="1564005"/>
            <a:chOff x="10835675" y="1612760"/>
            <a:chExt cx="678304" cy="577618"/>
          </a:xfrm>
        </p:grpSpPr>
        <p:pic>
          <p:nvPicPr>
            <p:cNvPr id="75" name="图片 74"/>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10835675" y="1612760"/>
              <a:ext cx="678304" cy="577618"/>
            </a:xfrm>
            <a:prstGeom prst="rect">
              <a:avLst/>
            </a:prstGeom>
          </p:spPr>
        </p:pic>
        <p:sp>
          <p:nvSpPr>
            <p:cNvPr id="76" name="文本框 75"/>
            <p:cNvSpPr txBox="1"/>
            <p:nvPr>
              <p:custDataLst>
                <p:tags r:id="rId13"/>
              </p:custDataLst>
            </p:nvPr>
          </p:nvSpPr>
          <p:spPr>
            <a:xfrm>
              <a:off x="11027343" y="1782317"/>
              <a:ext cx="240381" cy="23827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kumimoji="1" lang="zh-CN" altLang="en-US" sz="3600" b="1">
                  <a:solidFill>
                    <a:schemeClr val="accent2"/>
                  </a:solidFill>
                  <a:latin typeface="微软雅黑" panose="020B0503020204020204" charset="-122"/>
                  <a:ea typeface="微软雅黑" panose="020B0503020204020204" charset="-122"/>
                  <a:cs typeface="华文中宋" panose="02010600040101010101" charset="-122"/>
                </a:rPr>
                <a:t>壹</a:t>
              </a:r>
              <a:endParaRPr kumimoji="1" lang="zh-CN" altLang="en-US" sz="3600" b="1">
                <a:solidFill>
                  <a:schemeClr val="accent2"/>
                </a:solidFill>
                <a:latin typeface="微软雅黑" panose="020B0503020204020204" charset="-122"/>
                <a:ea typeface="微软雅黑" panose="020B0503020204020204" charset="-122"/>
                <a:cs typeface="华文中宋" panose="02010600040101010101" charset="-122"/>
              </a:endParaRPr>
            </a:p>
          </p:txBody>
        </p:sp>
      </p:grpSp>
      <p:pic>
        <p:nvPicPr>
          <p:cNvPr id="9" name="图片 8" descr="秦始皇3"/>
          <p:cNvPicPr>
            <a:picLocks noChangeAspect="1"/>
          </p:cNvPicPr>
          <p:nvPr/>
        </p:nvPicPr>
        <p:blipFill>
          <a:blip r:embed="rId14"/>
          <a:stretch>
            <a:fillRect/>
          </a:stretch>
        </p:blipFill>
        <p:spPr>
          <a:xfrm>
            <a:off x="8041640" y="2924810"/>
            <a:ext cx="3977640" cy="4102735"/>
          </a:xfrm>
          <a:prstGeom prst="rect">
            <a:avLst/>
          </a:prstGeom>
        </p:spPr>
      </p:pic>
      <p:sp>
        <p:nvSpPr>
          <p:cNvPr id="30" name="矩形 29"/>
          <p:cNvSpPr/>
          <p:nvPr>
            <p:custDataLst>
              <p:tags r:id="rId15"/>
            </p:custDataLst>
          </p:nvPr>
        </p:nvSpPr>
        <p:spPr>
          <a:xfrm>
            <a:off x="8988356" y="188"/>
            <a:ext cx="3328739" cy="4611721"/>
          </a:xfrm>
          <a:prstGeom prst="rect">
            <a:avLst/>
          </a:prstGeom>
          <a:blipFill dpi="0" rotWithShape="1">
            <a:blip r:embed="rId16">
              <a:alphaModFix amt="4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Tree>
  </p:cSld>
  <p:clrMapOvr>
    <a:masterClrMapping/>
  </p:clrMapOvr>
  <p:transition spd="slow">
    <p:wheel spokes="8"/>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2880008" y="-1"/>
            <a:ext cx="6597085" cy="6857999"/>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矩形 4"/>
          <p:cNvSpPr/>
          <p:nvPr/>
        </p:nvSpPr>
        <p:spPr>
          <a:xfrm>
            <a:off x="784058" y="654216"/>
            <a:ext cx="10647948" cy="5549563"/>
          </a:xfrm>
          <a:prstGeom prst="rect">
            <a:avLst/>
          </a:prstGeom>
          <a:solidFill>
            <a:schemeClr val="bg1"/>
          </a:solidFill>
          <a:ln w="38100">
            <a:solidFill>
              <a:srgbClr val="B0936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95号-手刻宋" panose="00000500000000000000" pitchFamily="2" charset="-122"/>
              <a:ea typeface="字魂95号-手刻宋" panose="00000500000000000000" pitchFamily="2" charset="-122"/>
            </a:endParaRPr>
          </a:p>
        </p:txBody>
      </p:sp>
      <p:pic>
        <p:nvPicPr>
          <p:cNvPr id="6" name="图片 5"/>
          <p:cNvPicPr>
            <a:picLocks noChangeAspect="1"/>
          </p:cNvPicPr>
          <p:nvPr/>
        </p:nvPicPr>
        <p:blipFill rotWithShape="1">
          <a:blip r:embed="rId2" cstate="screen"/>
          <a:srcRect l="15588" t="70238"/>
          <a:stretch>
            <a:fillRect/>
          </a:stretch>
        </p:blipFill>
        <p:spPr>
          <a:xfrm>
            <a:off x="2273300" y="5583001"/>
            <a:ext cx="9918700" cy="1274999"/>
          </a:xfrm>
          <a:prstGeom prst="rect">
            <a:avLst/>
          </a:prstGeom>
        </p:spPr>
      </p:pic>
      <p:pic>
        <p:nvPicPr>
          <p:cNvPr id="8" name="图片 7"/>
          <p:cNvPicPr>
            <a:picLocks noChangeAspect="1"/>
          </p:cNvPicPr>
          <p:nvPr/>
        </p:nvPicPr>
        <p:blipFill rotWithShape="1">
          <a:blip r:embed="rId3" cstate="screen"/>
          <a:srcRect/>
          <a:stretch>
            <a:fillRect/>
          </a:stretch>
        </p:blipFill>
        <p:spPr>
          <a:xfrm>
            <a:off x="1028434" y="-1"/>
            <a:ext cx="1808123" cy="3425886"/>
          </a:xfrm>
          <a:prstGeom prst="rect">
            <a:avLst/>
          </a:prstGeom>
        </p:spPr>
      </p:pic>
      <p:sp>
        <p:nvSpPr>
          <p:cNvPr id="30" name="矩形 29"/>
          <p:cNvSpPr/>
          <p:nvPr/>
        </p:nvSpPr>
        <p:spPr>
          <a:xfrm>
            <a:off x="8988356" y="188"/>
            <a:ext cx="3328739" cy="4611721"/>
          </a:xfrm>
          <a:prstGeom prst="rect">
            <a:avLst/>
          </a:prstGeom>
          <a:blipFill dpi="0" rotWithShape="1">
            <a:blip r:embed="rId4">
              <a:alphaModFix amt="4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 name="文本框 2"/>
          <p:cNvSpPr txBox="1"/>
          <p:nvPr/>
        </p:nvSpPr>
        <p:spPr>
          <a:xfrm>
            <a:off x="3845560" y="2658110"/>
            <a:ext cx="4246880" cy="1322070"/>
          </a:xfrm>
          <a:prstGeom prst="rect">
            <a:avLst/>
          </a:prstGeom>
          <a:noFill/>
        </p:spPr>
        <p:txBody>
          <a:bodyPr wrap="none" rtlCol="0">
            <a:spAutoFit/>
          </a:bodyPr>
          <a:lstStyle/>
          <a:p>
            <a:r>
              <a:rPr lang="zh-CN" altLang="en-US" sz="8000">
                <a:latin typeface="微软雅黑" panose="020B0503020204020204" charset="-122"/>
                <a:ea typeface="微软雅黑" panose="020B0503020204020204" charset="-122"/>
              </a:rPr>
              <a:t>谢谢观看</a:t>
            </a:r>
            <a:endParaRPr lang="zh-CN" altLang="en-US" sz="8000">
              <a:latin typeface="微软雅黑" panose="020B0503020204020204" charset="-122"/>
              <a:ea typeface="微软雅黑" panose="020B0503020204020204" charset="-122"/>
            </a:endParaRPr>
          </a:p>
        </p:txBody>
      </p:sp>
      <p:sp>
        <p:nvSpPr>
          <p:cNvPr id="9" name="文本框 8"/>
          <p:cNvSpPr txBox="1"/>
          <p:nvPr/>
        </p:nvSpPr>
        <p:spPr>
          <a:xfrm>
            <a:off x="4097020" y="4738370"/>
            <a:ext cx="3950970" cy="460375"/>
          </a:xfrm>
          <a:prstGeom prst="rect">
            <a:avLst/>
          </a:prstGeom>
          <a:noFill/>
        </p:spPr>
        <p:txBody>
          <a:bodyPr wrap="none" rtlCol="0">
            <a:spAutoFit/>
          </a:bodyPr>
          <a:lstStyle/>
          <a:p>
            <a:r>
              <a:rPr lang="zh-CN" altLang="en-US" sz="2400"/>
              <a:t>指导教师：关娴娴      杨晓军</a:t>
            </a:r>
            <a:endParaRPr lang="zh-CN" altLang="en-US" sz="2400"/>
          </a:p>
        </p:txBody>
      </p:sp>
      <p:pic>
        <p:nvPicPr>
          <p:cNvPr id="7" name="图片 6"/>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rcRect l="42427" t="896" b="44469"/>
          <a:stretch>
            <a:fillRect/>
          </a:stretch>
        </p:blipFill>
        <p:spPr>
          <a:xfrm>
            <a:off x="-107950" y="3648710"/>
            <a:ext cx="3509645" cy="3330575"/>
          </a:xfrm>
          <a:prstGeom prst="rect">
            <a:avLst/>
          </a:prstGeom>
        </p:spPr>
      </p:pic>
      <p:pic>
        <p:nvPicPr>
          <p:cNvPr id="2" name="图片 1" descr="秦始皇2"/>
          <p:cNvPicPr>
            <a:picLocks noChangeAspect="1"/>
          </p:cNvPicPr>
          <p:nvPr/>
        </p:nvPicPr>
        <p:blipFill>
          <a:blip r:embed="rId7"/>
          <a:stretch>
            <a:fillRect/>
          </a:stretch>
        </p:blipFill>
        <p:spPr>
          <a:xfrm flipH="1">
            <a:off x="8988425" y="1207135"/>
            <a:ext cx="3454400" cy="5186680"/>
          </a:xfrm>
          <a:prstGeom prst="rect">
            <a:avLst/>
          </a:prstGeom>
        </p:spPr>
      </p:pic>
      <p:pic>
        <p:nvPicPr>
          <p:cNvPr id="12" name="图片 11"/>
          <p:cNvPicPr>
            <a:picLocks noChangeAspect="1"/>
          </p:cNvPicPr>
          <p:nvPr/>
        </p:nvPicPr>
        <p:blipFill>
          <a:blip r:embed="rId8"/>
          <a:stretch>
            <a:fillRect/>
          </a:stretch>
        </p:blipFill>
        <p:spPr>
          <a:xfrm>
            <a:off x="1871807" y="943610"/>
            <a:ext cx="3060700" cy="527050"/>
          </a:xfrm>
          <a:prstGeom prst="rect">
            <a:avLst/>
          </a:prstGeom>
        </p:spPr>
      </p:pic>
    </p:spTree>
  </p:cSld>
  <p:clrMapOvr>
    <a:masterClrMapping/>
  </p:clrMapOvr>
  <p:transition spd="slow">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G:\图片\秦\战国末期混战图片.jpeg战国末期混战图片"/>
          <p:cNvPicPr>
            <a:picLocks noChangeAspect="1"/>
          </p:cNvPicPr>
          <p:nvPr/>
        </p:nvPicPr>
        <p:blipFill rotWithShape="1">
          <a:blip r:embed="rId1"/>
          <a:srcRect/>
          <a:stretch>
            <a:fillRect/>
          </a:stretch>
        </p:blipFill>
        <p:spPr>
          <a:xfrm>
            <a:off x="1565910" y="1576070"/>
            <a:ext cx="3985895" cy="2875915"/>
          </a:xfrm>
          <a:prstGeom prst="roundRect">
            <a:avLst/>
          </a:prstGeom>
        </p:spPr>
      </p:pic>
      <p:sp>
        <p:nvSpPr>
          <p:cNvPr id="11" name="矩形 10"/>
          <p:cNvSpPr/>
          <p:nvPr/>
        </p:nvSpPr>
        <p:spPr>
          <a:xfrm>
            <a:off x="1317625" y="393065"/>
            <a:ext cx="374840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诸侯争霸的混乱局面</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3" name="图片 2" descr="战国图片"/>
          <p:cNvPicPr>
            <a:picLocks noChangeAspect="1"/>
          </p:cNvPicPr>
          <p:nvPr/>
        </p:nvPicPr>
        <p:blipFill>
          <a:blip r:embed="rId2"/>
          <a:stretch>
            <a:fillRect/>
          </a:stretch>
        </p:blipFill>
        <p:spPr>
          <a:xfrm>
            <a:off x="6694805" y="1576070"/>
            <a:ext cx="4076065" cy="2875915"/>
          </a:xfrm>
          <a:prstGeom prst="roundRect">
            <a:avLst/>
          </a:prstGeom>
        </p:spPr>
      </p:pic>
      <p:sp>
        <p:nvSpPr>
          <p:cNvPr id="4" name="文本框 3"/>
          <p:cNvSpPr txBox="1"/>
          <p:nvPr/>
        </p:nvSpPr>
        <p:spPr>
          <a:xfrm>
            <a:off x="1565910" y="4739005"/>
            <a:ext cx="9134475" cy="1568450"/>
          </a:xfrm>
          <a:prstGeom prst="rect">
            <a:avLst/>
          </a:prstGeom>
          <a:noFill/>
        </p:spPr>
        <p:txBody>
          <a:bodyPr wrap="square" rtlCol="0">
            <a:spAutoFit/>
          </a:bodyPr>
          <a:lstStyle/>
          <a:p>
            <a:pPr indent="457200" algn="l" fontAlgn="auto">
              <a:lnSpc>
                <a:spcPct val="100000"/>
              </a:lnSpc>
            </a:pPr>
            <a:r>
              <a:rPr lang="en-US" altLang="zh-CN" sz="2000">
                <a:sym typeface="+mn-ea"/>
              </a:rPr>
              <a:t> </a:t>
            </a:r>
            <a:r>
              <a:rPr lang="zh-CN" altLang="en-US" sz="2400">
                <a:sym typeface="+mn-ea"/>
              </a:rPr>
              <a:t>春秋战国时期，面对</a:t>
            </a:r>
            <a:r>
              <a:rPr lang="zh-CN" altLang="en-US" sz="2400">
                <a:solidFill>
                  <a:schemeClr val="accent2"/>
                </a:solidFill>
                <a:sym typeface="+mn-ea"/>
              </a:rPr>
              <a:t>礼崩乐坏</a:t>
            </a:r>
            <a:r>
              <a:rPr lang="zh-CN" altLang="en-US" sz="2400">
                <a:sym typeface="+mn-ea"/>
              </a:rPr>
              <a:t>的混乱局面，各诸侯国被浓重的危机感所笼罩，各诸侯国执政卿大夫提出各种政策谋略，都想方设法解除内忧外患，获得竞争优势。随着封建经济的发展，诸侯势力范围逐渐强大，各国为争夺势力范围展开</a:t>
            </a:r>
            <a:r>
              <a:rPr lang="zh-CN" altLang="en-US" sz="2400">
                <a:solidFill>
                  <a:schemeClr val="accent2"/>
                </a:solidFill>
                <a:sym typeface="+mn-ea"/>
              </a:rPr>
              <a:t>争霸战争</a:t>
            </a:r>
            <a:r>
              <a:rPr lang="zh-CN" altLang="en-US" sz="2400">
                <a:sym typeface="+mn-ea"/>
              </a:rPr>
              <a:t>。</a:t>
            </a:r>
            <a:endParaRPr lang="zh-CN" altLang="en-US" sz="2400"/>
          </a:p>
        </p:txBody>
      </p:sp>
      <p:pic>
        <p:nvPicPr>
          <p:cNvPr id="22" name="图片 21" descr="战马图片"/>
          <p:cNvPicPr>
            <a:picLocks noChangeAspect="1"/>
          </p:cNvPicPr>
          <p:nvPr/>
        </p:nvPicPr>
        <p:blipFill>
          <a:blip r:embed="rId3"/>
          <a:stretch>
            <a:fillRect/>
          </a:stretch>
        </p:blipFill>
        <p:spPr>
          <a:xfrm>
            <a:off x="10480675" y="5805170"/>
            <a:ext cx="1776095" cy="1052830"/>
          </a:xfrm>
          <a:prstGeom prst="rect">
            <a:avLst/>
          </a:prstGeom>
        </p:spPr>
      </p:pic>
      <p:pic>
        <p:nvPicPr>
          <p:cNvPr id="5" name="Picture 23" descr="a%20kneeling"/>
          <p:cNvPicPr>
            <a:picLocks noChangeAspect="1"/>
          </p:cNvPicPr>
          <p:nvPr/>
        </p:nvPicPr>
        <p:blipFill>
          <a:blip r:embed="rId4"/>
          <a:stretch>
            <a:fillRect/>
          </a:stretch>
        </p:blipFill>
        <p:spPr>
          <a:xfrm>
            <a:off x="745490" y="157480"/>
            <a:ext cx="455295" cy="757555"/>
          </a:xfrm>
          <a:prstGeom prst="rect">
            <a:avLst/>
          </a:prstGeom>
          <a:noFill/>
          <a:ln w="9525">
            <a:noFill/>
          </a:ln>
        </p:spPr>
      </p:pic>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探统一之路</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692275" y="5283200"/>
            <a:ext cx="8006080" cy="521970"/>
          </a:xfrm>
          <a:prstGeom prst="rect">
            <a:avLst/>
          </a:prstGeom>
          <a:noFill/>
        </p:spPr>
        <p:txBody>
          <a:bodyPr wrap="none" rtlCol="0">
            <a:spAutoFit/>
          </a:bodyPr>
          <a:lstStyle/>
          <a:p>
            <a:r>
              <a:rPr lang="zh-CN" altLang="en-US" sz="2800" b="1">
                <a:solidFill>
                  <a:schemeClr val="accent2"/>
                </a:solidFill>
                <a:latin typeface="微软雅黑" panose="020B0503020204020204" charset="-122"/>
                <a:ea typeface="微软雅黑" panose="020B0503020204020204" charset="-122"/>
              </a:rPr>
              <a:t>秦如何吞并六国，建立起统一的中央集权国家的？</a:t>
            </a:r>
            <a:endParaRPr lang="zh-CN" altLang="en-US" sz="2800" b="1">
              <a:solidFill>
                <a:schemeClr val="accent2"/>
              </a:solidFill>
              <a:latin typeface="微软雅黑" panose="020B0503020204020204" charset="-122"/>
              <a:ea typeface="微软雅黑" panose="020B0503020204020204" charset="-122"/>
            </a:endParaRPr>
          </a:p>
        </p:txBody>
      </p:sp>
      <p:cxnSp>
        <p:nvCxnSpPr>
          <p:cNvPr id="15" name="Line0"/>
          <p:cNvCxnSpPr/>
          <p:nvPr/>
        </p:nvCxnSpPr>
        <p:spPr>
          <a:xfrm flipH="1" flipV="1">
            <a:off x="10054334" y="3219988"/>
            <a:ext cx="1" cy="790226"/>
          </a:xfrm>
          <a:prstGeom prst="line">
            <a:avLst/>
          </a:prstGeom>
          <a:solidFill>
            <a:srgbClr val="375BA5"/>
          </a:solidFill>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Line1"/>
          <p:cNvCxnSpPr/>
          <p:nvPr/>
        </p:nvCxnSpPr>
        <p:spPr>
          <a:xfrm flipH="1">
            <a:off x="7444597" y="1704569"/>
            <a:ext cx="1" cy="78996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Line2"/>
          <p:cNvCxnSpPr/>
          <p:nvPr/>
        </p:nvCxnSpPr>
        <p:spPr>
          <a:xfrm flipV="1">
            <a:off x="4842332" y="3219988"/>
            <a:ext cx="0" cy="790227"/>
          </a:xfrm>
          <a:prstGeom prst="line">
            <a:avLst/>
          </a:prstGeom>
          <a:solidFill>
            <a:srgbClr val="375BA5"/>
          </a:solidFill>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Line3"/>
          <p:cNvCxnSpPr/>
          <p:nvPr/>
        </p:nvCxnSpPr>
        <p:spPr>
          <a:xfrm flipH="1">
            <a:off x="2239337" y="1704565"/>
            <a:ext cx="1" cy="78996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AutoShape1"/>
          <p:cNvSpPr/>
          <p:nvPr/>
        </p:nvSpPr>
        <p:spPr>
          <a:xfrm>
            <a:off x="2037692" y="1355496"/>
            <a:ext cx="401774" cy="401774"/>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cs typeface="+mn-ea"/>
              <a:sym typeface="+mn-lt"/>
            </a:endParaRPr>
          </a:p>
        </p:txBody>
      </p:sp>
      <p:sp>
        <p:nvSpPr>
          <p:cNvPr id="30" name="Text box0"/>
          <p:cNvSpPr txBox="1"/>
          <p:nvPr/>
        </p:nvSpPr>
        <p:spPr>
          <a:xfrm>
            <a:off x="2079993" y="1371414"/>
            <a:ext cx="312906" cy="369332"/>
          </a:xfrm>
          <a:prstGeom prst="rect">
            <a:avLst/>
          </a:prstGeom>
          <a:noFill/>
        </p:spPr>
        <p:txBody>
          <a:bodyPr wrap="none" rtlCol="0">
            <a:spAutoFit/>
          </a:bodyPr>
          <a:lstStyle/>
          <a:p>
            <a:r>
              <a:rPr lang="en-US" altLang="zh-CN" dirty="0">
                <a:solidFill>
                  <a:schemeClr val="bg1"/>
                </a:solidFill>
                <a:cs typeface="+mn-ea"/>
                <a:sym typeface="+mn-lt"/>
              </a:rPr>
              <a:t>1</a:t>
            </a:r>
            <a:endParaRPr lang="en-US" altLang="zh-CN" dirty="0">
              <a:solidFill>
                <a:schemeClr val="bg1"/>
              </a:solidFill>
              <a:cs typeface="+mn-ea"/>
              <a:sym typeface="+mn-lt"/>
            </a:endParaRPr>
          </a:p>
        </p:txBody>
      </p:sp>
      <p:sp>
        <p:nvSpPr>
          <p:cNvPr id="25" name="AutoShape2"/>
          <p:cNvSpPr/>
          <p:nvPr/>
        </p:nvSpPr>
        <p:spPr>
          <a:xfrm rot="16200000">
            <a:off x="1882374" y="1378609"/>
            <a:ext cx="712423" cy="2610844"/>
          </a:xfrm>
          <a:prstGeom prst="homePlate">
            <a:avLst>
              <a:gd name="adj" fmla="val 487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cs typeface="+mn-ea"/>
              <a:sym typeface="+mn-lt"/>
            </a:endParaRPr>
          </a:p>
        </p:txBody>
      </p:sp>
      <p:sp>
        <p:nvSpPr>
          <p:cNvPr id="23" name="AutoShape3"/>
          <p:cNvSpPr/>
          <p:nvPr/>
        </p:nvSpPr>
        <p:spPr>
          <a:xfrm rot="16200000">
            <a:off x="7087672" y="1378609"/>
            <a:ext cx="712423" cy="2610844"/>
          </a:xfrm>
          <a:prstGeom prst="homePlate">
            <a:avLst>
              <a:gd name="adj" fmla="val 487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cs typeface="+mn-ea"/>
              <a:sym typeface="+mn-lt"/>
            </a:endParaRPr>
          </a:p>
        </p:txBody>
      </p:sp>
      <p:sp>
        <p:nvSpPr>
          <p:cNvPr id="21" name="AutoShape4"/>
          <p:cNvSpPr/>
          <p:nvPr/>
        </p:nvSpPr>
        <p:spPr>
          <a:xfrm rot="5400000" flipV="1">
            <a:off x="4485358" y="1724463"/>
            <a:ext cx="712423" cy="2610844"/>
          </a:xfrm>
          <a:prstGeom prst="homePlate">
            <a:avLst>
              <a:gd name="adj" fmla="val 487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cs typeface="+mn-ea"/>
              <a:sym typeface="+mn-lt"/>
            </a:endParaRPr>
          </a:p>
        </p:txBody>
      </p:sp>
      <p:sp>
        <p:nvSpPr>
          <p:cNvPr id="7" name="AutoShape5"/>
          <p:cNvSpPr/>
          <p:nvPr/>
        </p:nvSpPr>
        <p:spPr>
          <a:xfrm rot="5400000" flipV="1">
            <a:off x="9697388" y="1724463"/>
            <a:ext cx="712423" cy="2610844"/>
          </a:xfrm>
          <a:prstGeom prst="homePlate">
            <a:avLst>
              <a:gd name="adj" fmla="val 487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bg1">
                  <a:lumMod val="50000"/>
                </a:schemeClr>
              </a:solidFill>
              <a:cs typeface="+mn-ea"/>
              <a:sym typeface="+mn-lt"/>
            </a:endParaRPr>
          </a:p>
        </p:txBody>
      </p:sp>
      <p:sp>
        <p:nvSpPr>
          <p:cNvPr id="40" name="Text box1"/>
          <p:cNvSpPr txBox="1"/>
          <p:nvPr/>
        </p:nvSpPr>
        <p:spPr>
          <a:xfrm>
            <a:off x="3657053" y="1591942"/>
            <a:ext cx="2512288" cy="706755"/>
          </a:xfrm>
          <a:prstGeom prst="rect">
            <a:avLst/>
          </a:prstGeom>
          <a:noFill/>
        </p:spPr>
        <p:txBody>
          <a:bodyPr wrap="square" rtlCol="0" anchor="t">
            <a:spAutoFit/>
          </a:bodyPr>
          <a:lstStyle/>
          <a:p>
            <a:pPr algn="ctr" fontAlgn="auto">
              <a:lnSpc>
                <a:spcPct val="100000"/>
              </a:lnSpc>
            </a:pPr>
            <a:r>
              <a:rPr lang="zh-CN" altLang="en-US" sz="2000">
                <a:sym typeface="+mn-ea"/>
              </a:rPr>
              <a:t>诸侯势力逐渐强大，破坏礼法制度。</a:t>
            </a:r>
            <a:endParaRPr lang="zh-CN" altLang="en-US" sz="2000" dirty="0">
              <a:solidFill>
                <a:schemeClr val="tx2"/>
              </a:solidFill>
              <a:cs typeface="+mn-ea"/>
              <a:sym typeface="+mn-ea"/>
            </a:endParaRPr>
          </a:p>
        </p:txBody>
      </p:sp>
      <p:sp>
        <p:nvSpPr>
          <p:cNvPr id="8" name="Text box2"/>
          <p:cNvSpPr txBox="1"/>
          <p:nvPr/>
        </p:nvSpPr>
        <p:spPr>
          <a:xfrm>
            <a:off x="3657193" y="1232249"/>
            <a:ext cx="2332938" cy="398780"/>
          </a:xfrm>
          <a:prstGeom prst="rect">
            <a:avLst/>
          </a:prstGeom>
          <a:noFill/>
        </p:spPr>
        <p:txBody>
          <a:bodyPr vert="horz" rtlCol="0">
            <a:spAutoFit/>
          </a:bodyPr>
          <a:lstStyle/>
          <a:p>
            <a:pPr algn="ctr"/>
            <a:r>
              <a:rPr lang="zh-CN" altLang="en-US" sz="2000" b="1">
                <a:sym typeface="+mn-ea"/>
              </a:rPr>
              <a:t>春秋时期 诸侯争霸</a:t>
            </a:r>
            <a:endParaRPr lang="zh-CN" altLang="en-US" sz="2000" b="1">
              <a:solidFill>
                <a:schemeClr val="tx2"/>
              </a:solidFill>
              <a:cs typeface="+mn-ea"/>
              <a:sym typeface="+mn-ea"/>
            </a:endParaRPr>
          </a:p>
        </p:txBody>
      </p:sp>
      <p:sp>
        <p:nvSpPr>
          <p:cNvPr id="9" name="AutoShape6"/>
          <p:cNvSpPr/>
          <p:nvPr/>
        </p:nvSpPr>
        <p:spPr>
          <a:xfrm>
            <a:off x="4624682" y="4009796"/>
            <a:ext cx="401774" cy="401774"/>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cs typeface="+mn-ea"/>
              <a:sym typeface="+mn-lt"/>
            </a:endParaRPr>
          </a:p>
        </p:txBody>
      </p:sp>
      <p:sp>
        <p:nvSpPr>
          <p:cNvPr id="10" name="Text box3"/>
          <p:cNvSpPr txBox="1"/>
          <p:nvPr/>
        </p:nvSpPr>
        <p:spPr>
          <a:xfrm>
            <a:off x="4666983" y="4025714"/>
            <a:ext cx="312906" cy="369332"/>
          </a:xfrm>
          <a:prstGeom prst="rect">
            <a:avLst/>
          </a:prstGeom>
          <a:noFill/>
        </p:spPr>
        <p:txBody>
          <a:bodyPr wrap="none" rtlCol="0">
            <a:spAutoFit/>
          </a:bodyPr>
          <a:lstStyle/>
          <a:p>
            <a:r>
              <a:rPr lang="en-US" altLang="zh-CN" dirty="0">
                <a:solidFill>
                  <a:schemeClr val="bg1"/>
                </a:solidFill>
                <a:cs typeface="+mn-ea"/>
                <a:sym typeface="+mn-lt"/>
              </a:rPr>
              <a:t>2</a:t>
            </a:r>
            <a:endParaRPr lang="en-US" altLang="zh-CN" dirty="0">
              <a:solidFill>
                <a:schemeClr val="bg1"/>
              </a:solidFill>
              <a:cs typeface="+mn-ea"/>
              <a:sym typeface="+mn-lt"/>
            </a:endParaRPr>
          </a:p>
        </p:txBody>
      </p:sp>
      <p:sp>
        <p:nvSpPr>
          <p:cNvPr id="11" name="AutoShape7"/>
          <p:cNvSpPr/>
          <p:nvPr/>
        </p:nvSpPr>
        <p:spPr>
          <a:xfrm>
            <a:off x="9852637" y="4009796"/>
            <a:ext cx="401774" cy="401774"/>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cs typeface="+mn-ea"/>
              <a:sym typeface="+mn-lt"/>
            </a:endParaRPr>
          </a:p>
        </p:txBody>
      </p:sp>
      <p:sp>
        <p:nvSpPr>
          <p:cNvPr id="14" name="Text box4"/>
          <p:cNvSpPr txBox="1"/>
          <p:nvPr/>
        </p:nvSpPr>
        <p:spPr>
          <a:xfrm>
            <a:off x="9894938" y="4025714"/>
            <a:ext cx="312906" cy="369332"/>
          </a:xfrm>
          <a:prstGeom prst="rect">
            <a:avLst/>
          </a:prstGeom>
          <a:noFill/>
        </p:spPr>
        <p:txBody>
          <a:bodyPr wrap="none" rtlCol="0">
            <a:spAutoFit/>
          </a:bodyPr>
          <a:lstStyle/>
          <a:p>
            <a:r>
              <a:rPr lang="en-US" altLang="zh-CN" dirty="0">
                <a:solidFill>
                  <a:schemeClr val="bg1"/>
                </a:solidFill>
                <a:cs typeface="+mn-ea"/>
                <a:sym typeface="+mn-lt"/>
              </a:rPr>
              <a:t>4</a:t>
            </a:r>
            <a:endParaRPr lang="en-US" altLang="zh-CN" dirty="0">
              <a:solidFill>
                <a:schemeClr val="bg1"/>
              </a:solidFill>
              <a:cs typeface="+mn-ea"/>
              <a:sym typeface="+mn-lt"/>
            </a:endParaRPr>
          </a:p>
        </p:txBody>
      </p:sp>
      <p:sp>
        <p:nvSpPr>
          <p:cNvPr id="16" name="AutoShape8"/>
          <p:cNvSpPr/>
          <p:nvPr/>
        </p:nvSpPr>
        <p:spPr>
          <a:xfrm>
            <a:off x="7241517" y="1372006"/>
            <a:ext cx="401774" cy="401774"/>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cs typeface="+mn-ea"/>
              <a:sym typeface="+mn-lt"/>
            </a:endParaRPr>
          </a:p>
        </p:txBody>
      </p:sp>
      <p:sp>
        <p:nvSpPr>
          <p:cNvPr id="28" name="Text box5"/>
          <p:cNvSpPr txBox="1"/>
          <p:nvPr/>
        </p:nvSpPr>
        <p:spPr>
          <a:xfrm>
            <a:off x="7283818" y="1387924"/>
            <a:ext cx="312906" cy="369332"/>
          </a:xfrm>
          <a:prstGeom prst="rect">
            <a:avLst/>
          </a:prstGeom>
          <a:noFill/>
        </p:spPr>
        <p:txBody>
          <a:bodyPr wrap="none" rtlCol="0">
            <a:spAutoFit/>
          </a:bodyPr>
          <a:lstStyle/>
          <a:p>
            <a:r>
              <a:rPr lang="en-US" altLang="zh-CN" dirty="0">
                <a:solidFill>
                  <a:schemeClr val="bg1"/>
                </a:solidFill>
                <a:cs typeface="+mn-ea"/>
                <a:sym typeface="+mn-lt"/>
              </a:rPr>
              <a:t>3</a:t>
            </a:r>
            <a:endParaRPr lang="en-US" altLang="zh-CN" dirty="0">
              <a:solidFill>
                <a:schemeClr val="bg1"/>
              </a:solidFill>
              <a:cs typeface="+mn-ea"/>
              <a:sym typeface="+mn-lt"/>
            </a:endParaRPr>
          </a:p>
        </p:txBody>
      </p:sp>
      <p:sp>
        <p:nvSpPr>
          <p:cNvPr id="12" name="Text box7"/>
          <p:cNvSpPr txBox="1"/>
          <p:nvPr/>
        </p:nvSpPr>
        <p:spPr>
          <a:xfrm>
            <a:off x="1070203" y="3113119"/>
            <a:ext cx="2332938" cy="706755"/>
          </a:xfrm>
          <a:prstGeom prst="rect">
            <a:avLst/>
          </a:prstGeom>
          <a:noFill/>
        </p:spPr>
        <p:txBody>
          <a:bodyPr vert="horz" rtlCol="0">
            <a:spAutoFit/>
          </a:bodyPr>
          <a:lstStyle/>
          <a:p>
            <a:pPr algn="ctr"/>
            <a:r>
              <a:rPr lang="zh-CN" altLang="en-US" sz="2000" b="1">
                <a:sym typeface="+mn-ea"/>
              </a:rPr>
              <a:t>西周时期</a:t>
            </a:r>
            <a:endParaRPr lang="zh-CN" altLang="en-US" sz="2000" b="1">
              <a:solidFill>
                <a:schemeClr val="tx1"/>
              </a:solidFill>
            </a:endParaRPr>
          </a:p>
          <a:p>
            <a:pPr algn="ctr"/>
            <a:r>
              <a:rPr lang="zh-CN" altLang="en-US" sz="2000" b="1">
                <a:sym typeface="+mn-ea"/>
              </a:rPr>
              <a:t>分封制与宗法制</a:t>
            </a:r>
            <a:endParaRPr lang="zh-CN" altLang="en-US" sz="2000" b="1">
              <a:solidFill>
                <a:schemeClr val="tx2"/>
              </a:solidFill>
              <a:cs typeface="+mn-ea"/>
              <a:sym typeface="+mn-lt"/>
            </a:endParaRPr>
          </a:p>
        </p:txBody>
      </p:sp>
      <p:sp>
        <p:nvSpPr>
          <p:cNvPr id="13" name="Text box9"/>
          <p:cNvSpPr txBox="1"/>
          <p:nvPr/>
        </p:nvSpPr>
        <p:spPr>
          <a:xfrm>
            <a:off x="8859113" y="1773904"/>
            <a:ext cx="2332938" cy="521970"/>
          </a:xfrm>
          <a:prstGeom prst="rect">
            <a:avLst/>
          </a:prstGeom>
          <a:noFill/>
        </p:spPr>
        <p:txBody>
          <a:bodyPr vert="horz" rtlCol="0">
            <a:spAutoFit/>
          </a:bodyPr>
          <a:lstStyle/>
          <a:p>
            <a:pPr algn="ctr"/>
            <a:r>
              <a:rPr lang="zh-CN" altLang="en-US" sz="2800" b="1">
                <a:sym typeface="+mn-ea"/>
              </a:rPr>
              <a:t>秦朝统一</a:t>
            </a:r>
            <a:endParaRPr lang="zh-CN" altLang="en-US" sz="2800" b="1">
              <a:solidFill>
                <a:schemeClr val="tx2"/>
              </a:solidFill>
              <a:cs typeface="+mn-ea"/>
              <a:sym typeface="+mn-ea"/>
            </a:endParaRPr>
          </a:p>
        </p:txBody>
      </p:sp>
      <p:sp>
        <p:nvSpPr>
          <p:cNvPr id="17" name="Text box10"/>
          <p:cNvSpPr txBox="1"/>
          <p:nvPr/>
        </p:nvSpPr>
        <p:spPr>
          <a:xfrm>
            <a:off x="6137910" y="3597275"/>
            <a:ext cx="2720975" cy="706755"/>
          </a:xfrm>
          <a:prstGeom prst="rect">
            <a:avLst/>
          </a:prstGeom>
          <a:noFill/>
        </p:spPr>
        <p:txBody>
          <a:bodyPr wrap="square" rtlCol="0" anchor="t">
            <a:spAutoFit/>
          </a:bodyPr>
          <a:lstStyle/>
          <a:p>
            <a:pPr algn="l" fontAlgn="auto">
              <a:lnSpc>
                <a:spcPct val="100000"/>
              </a:lnSpc>
            </a:pPr>
            <a:r>
              <a:rPr lang="zh-CN" altLang="en-US" sz="2000">
                <a:sym typeface="+mn-ea"/>
              </a:rPr>
              <a:t>经济发展，农业、工商业繁荣。</a:t>
            </a:r>
            <a:endParaRPr lang="zh-CN" altLang="en-US" sz="2000" dirty="0">
              <a:solidFill>
                <a:schemeClr val="tx2"/>
              </a:solidFill>
              <a:cs typeface="+mn-ea"/>
              <a:sym typeface="+mn-lt"/>
            </a:endParaRPr>
          </a:p>
        </p:txBody>
      </p:sp>
      <p:sp>
        <p:nvSpPr>
          <p:cNvPr id="55" name="Text box11"/>
          <p:cNvSpPr txBox="1"/>
          <p:nvPr/>
        </p:nvSpPr>
        <p:spPr>
          <a:xfrm>
            <a:off x="6279108" y="3219799"/>
            <a:ext cx="2332938" cy="398780"/>
          </a:xfrm>
          <a:prstGeom prst="rect">
            <a:avLst/>
          </a:prstGeom>
          <a:noFill/>
        </p:spPr>
        <p:txBody>
          <a:bodyPr vert="horz" rtlCol="0">
            <a:spAutoFit/>
          </a:bodyPr>
          <a:lstStyle/>
          <a:p>
            <a:pPr algn="ctr"/>
            <a:r>
              <a:rPr lang="zh-CN" altLang="en-US" sz="2000" b="1">
                <a:sym typeface="+mn-ea"/>
              </a:rPr>
              <a:t>战国时期 变法运动</a:t>
            </a:r>
            <a:endParaRPr lang="zh-CN" altLang="en-US" sz="2000" b="1">
              <a:solidFill>
                <a:schemeClr val="tx2"/>
              </a:solidFill>
              <a:cs typeface="+mn-ea"/>
              <a:sym typeface="+mn-ea"/>
            </a:endParaRPr>
          </a:p>
        </p:txBody>
      </p:sp>
      <p:sp>
        <p:nvSpPr>
          <p:cNvPr id="20" name="文本框 19"/>
          <p:cNvSpPr txBox="1"/>
          <p:nvPr/>
        </p:nvSpPr>
        <p:spPr>
          <a:xfrm>
            <a:off x="993140" y="3820160"/>
            <a:ext cx="2722880" cy="398780"/>
          </a:xfrm>
          <a:prstGeom prst="rect">
            <a:avLst/>
          </a:prstGeom>
          <a:noFill/>
        </p:spPr>
        <p:txBody>
          <a:bodyPr wrap="none" rtlCol="0">
            <a:spAutoFit/>
          </a:bodyPr>
          <a:lstStyle/>
          <a:p>
            <a:r>
              <a:rPr lang="zh-CN" altLang="en-US" sz="2000"/>
              <a:t>层层分封，宗族统治。</a:t>
            </a:r>
            <a:endParaRPr lang="zh-CN" altLang="en-US" sz="2000"/>
          </a:p>
        </p:txBody>
      </p:sp>
      <p:pic>
        <p:nvPicPr>
          <p:cNvPr id="22" name="图片 21" descr="战马图片"/>
          <p:cNvPicPr>
            <a:picLocks noChangeAspect="1"/>
          </p:cNvPicPr>
          <p:nvPr/>
        </p:nvPicPr>
        <p:blipFill>
          <a:blip r:embed="rId1"/>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
        <p:nvSpPr>
          <p:cNvPr id="2" name="文本框 1"/>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时空定位</a:t>
            </a:r>
            <a:endParaRPr lang="zh-CN" altLang="en-US" b="1">
              <a:solidFill>
                <a:schemeClr val="accent2"/>
              </a:solidFill>
              <a:latin typeface="宋体" panose="02010600030101010101" pitchFamily="2" charset="-122"/>
              <a:ea typeface="宋体" panose="02010600030101010101" pitchFamily="2" charset="-122"/>
            </a:endParaRPr>
          </a:p>
        </p:txBody>
      </p:sp>
      <p:sp>
        <p:nvSpPr>
          <p:cNvPr id="26" name="文本框 25"/>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历史解释</a:t>
            </a:r>
            <a:endParaRPr lang="zh-CN" altLang="en-US" b="1">
              <a:solidFill>
                <a:schemeClr val="accent2"/>
              </a:solidFill>
              <a:latin typeface="宋体" panose="02010600030101010101" pitchFamily="2" charset="-122"/>
              <a:ea typeface="宋体" panose="02010600030101010101"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0" grpId="0"/>
      <p:bldP spid="8" grpId="0"/>
      <p:bldP spid="12" grpId="0"/>
      <p:bldP spid="13" grpId="0"/>
      <p:bldP spid="17" grpId="0"/>
      <p:bldP spid="55"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矩形 24"/>
          <p:cNvSpPr/>
          <p:nvPr>
            <p:custDataLst>
              <p:tags r:id="rId1"/>
            </p:custDataLst>
          </p:nvPr>
        </p:nvSpPr>
        <p:spPr>
          <a:xfrm>
            <a:off x="765436" y="1661248"/>
            <a:ext cx="10940527" cy="4181468"/>
          </a:xfrm>
          <a:prstGeom prst="rect">
            <a:avLst/>
          </a:prstGeom>
          <a:noFill/>
          <a:ln w="19050">
            <a:solidFill>
              <a:schemeClr val="accent2"/>
            </a:solidFill>
          </a:ln>
        </p:spPr>
        <p:style>
          <a:lnRef idx="2">
            <a:srgbClr val="2578BC">
              <a:shade val="50000"/>
            </a:srgbClr>
          </a:lnRef>
          <a:fillRef idx="1">
            <a:srgbClr val="2578BC"/>
          </a:fillRef>
          <a:effectRef idx="0">
            <a:srgbClr val="2578BC"/>
          </a:effectRef>
          <a:fontRef idx="minor">
            <a:sysClr val="window" lastClr="FFFFFF"/>
          </a:fontRef>
        </p:style>
        <p:txBody>
          <a:bodyPr rtlCol="0" anchor="ctr"/>
          <a:lstStyle/>
          <a:p>
            <a:pPr algn="ctr"/>
            <a:endParaRPr kumimoji="1" lang="zh-CN" altLang="en-US" sz="1600" b="1">
              <a:solidFill>
                <a:sysClr val="window" lastClr="FFFFFF"/>
              </a:solidFill>
              <a:latin typeface="微软雅黑" panose="020B0503020204020204" charset="-122"/>
            </a:endParaRPr>
          </a:p>
        </p:txBody>
      </p:sp>
      <p:sp>
        <p:nvSpPr>
          <p:cNvPr id="26" name="矩形 25"/>
          <p:cNvSpPr/>
          <p:nvPr>
            <p:custDataLst>
              <p:tags r:id="rId2"/>
            </p:custDataLst>
          </p:nvPr>
        </p:nvSpPr>
        <p:spPr>
          <a:xfrm>
            <a:off x="7485268" y="1340128"/>
            <a:ext cx="3938293" cy="642240"/>
          </a:xfrm>
          <a:prstGeom prst="rect">
            <a:avLst/>
          </a:prstGeom>
          <a:solidFill>
            <a:sysClr val="window" lastClr="FFFFFF"/>
          </a:solidFill>
          <a:ln>
            <a:noFill/>
          </a:ln>
        </p:spPr>
        <p:style>
          <a:lnRef idx="2">
            <a:srgbClr val="2578BC">
              <a:shade val="50000"/>
            </a:srgbClr>
          </a:lnRef>
          <a:fillRef idx="1">
            <a:srgbClr val="2578BC"/>
          </a:fillRef>
          <a:effectRef idx="0">
            <a:srgbClr val="2578BC"/>
          </a:effectRef>
          <a:fontRef idx="minor">
            <a:sysClr val="window" lastClr="FFFFFF"/>
          </a:fontRef>
        </p:style>
        <p:txBody>
          <a:bodyPr rtlCol="0" anchor="ctr"/>
          <a:lstStyle/>
          <a:p>
            <a:pPr algn="ctr"/>
            <a:endParaRPr kumimoji="1" lang="zh-CN" altLang="en-US" sz="1600" b="1">
              <a:solidFill>
                <a:sysClr val="window" lastClr="FFFFFF"/>
              </a:solidFill>
              <a:latin typeface="微软雅黑" panose="020B0503020204020204" charset="-122"/>
            </a:endParaRPr>
          </a:p>
        </p:txBody>
      </p:sp>
      <p:sp>
        <p:nvSpPr>
          <p:cNvPr id="2" name="文本框 1"/>
          <p:cNvSpPr txBox="1"/>
          <p:nvPr>
            <p:custDataLst>
              <p:tags r:id="rId3"/>
            </p:custDataLst>
          </p:nvPr>
        </p:nvSpPr>
        <p:spPr>
          <a:xfrm>
            <a:off x="5991225" y="1971040"/>
            <a:ext cx="5280025" cy="3834130"/>
          </a:xfrm>
          <a:prstGeom prst="rect">
            <a:avLst/>
          </a:prstGeom>
          <a:noFill/>
        </p:spPr>
        <p:txBody>
          <a:bodyPr wrap="square" lIns="91440" tIns="45720" rIns="91440" bIns="45720" rtlCol="0">
            <a:noAutofit/>
          </a:bodyPr>
          <a:lstStyle>
            <a:defPPr>
              <a:defRPr lang="zh-CN"/>
            </a:defPPr>
            <a:lvl1pPr fontAlgn="auto">
              <a:lnSpc>
                <a:spcPct val="130000"/>
              </a:lnSpc>
              <a:spcAft>
                <a:spcPts val="1000"/>
              </a:spcAft>
              <a:defRPr sz="1600" spc="150"/>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sym typeface="+mn-ea"/>
              </a:rPr>
              <a:t>秦国采取“远攻近交”的策略，公元前230年挥师灭韩；公元前228年破赵逼燕； 公元前225年引水灭魏；公元前223年平定楚国；公元前222年攻克燕国；公元前221年吞灭齐国。</a:t>
            </a:r>
            <a:endParaRPr lang="zh-CN" altLang="en-US" sz="200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sym typeface="+mn-ea"/>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00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sym typeface="+mn-ea"/>
              </a:rPr>
              <a:t>从公元前230年至公元前221年，仅用了10年的时间，秦国就完成了统一大业，从此揭开了中国历史发展的新篇章。</a:t>
            </a:r>
            <a:endParaRPr lang="zh-CN" altLang="en-US" sz="200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sym typeface="+mn-ea"/>
            </a:endParaRPr>
          </a:p>
          <a:p>
            <a:pPr marL="285750" lvl="1" indent="0" algn="l" fontAlgn="ctr">
              <a:lnSpc>
                <a:spcPct val="130000"/>
              </a:lnSpc>
              <a:spcBef>
                <a:spcPts val="0"/>
              </a:spcBef>
              <a:spcAft>
                <a:spcPts val="0"/>
              </a:spcAft>
              <a:buSzPct val="100000"/>
              <a:buFont typeface="Arial" panose="020B0604020202020204" pitchFamily="34" charset="0"/>
              <a:buNone/>
            </a:pPr>
            <a:r>
              <a:rPr lang="en-US" altLang="zh-CN" sz="200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sym typeface="+mn-ea"/>
              </a:rPr>
              <a:t>     ——赵毅、赵轶峰主编《中国古代史》</a:t>
            </a:r>
            <a:endParaRPr lang="en-US" altLang="zh-CN" sz="200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custDataLst>
              <p:tags r:id="rId4"/>
            </p:custDataLst>
          </p:nvPr>
        </p:nvSpPr>
        <p:spPr>
          <a:xfrm>
            <a:off x="7638314" y="1299700"/>
            <a:ext cx="3632200" cy="624840"/>
          </a:xfrm>
          <a:prstGeom prst="rect">
            <a:avLst/>
          </a:prstGeom>
          <a:noFill/>
        </p:spPr>
        <p:txBody>
          <a:bodyPr wrap="square" lIns="91440" tIns="45720" rIns="91440" bIns="45720" rtlCol="0">
            <a:normAutofit fontScale="92500" lnSpcReduction="10000"/>
          </a:bodyPr>
          <a:lstStyle/>
          <a:p>
            <a:pPr marL="0" indent="0" algn="ctr">
              <a:lnSpc>
                <a:spcPct val="120000"/>
              </a:lnSpc>
              <a:spcBef>
                <a:spcPts val="0"/>
              </a:spcBef>
              <a:spcAft>
                <a:spcPts val="0"/>
              </a:spcAft>
              <a:buSzPct val="100000"/>
              <a:buNone/>
            </a:pPr>
            <a:r>
              <a:rPr lang="zh-CN" altLang="en-US" sz="3200" b="1" spc="300">
                <a:solidFill>
                  <a:sysClr val="windowText" lastClr="000000">
                    <a:lumMod val="85000"/>
                    <a:lumOff val="15000"/>
                  </a:sysClr>
                </a:solidFill>
                <a:latin typeface="Arial" panose="020B0604020202020204" pitchFamily="34" charset="0"/>
                <a:ea typeface="微软雅黑" panose="020B0503020204020204" charset="-122"/>
              </a:rPr>
              <a:t>六王毕</a:t>
            </a:r>
            <a:endParaRPr lang="zh-CN" altLang="en-US" sz="3200" b="1" spc="300">
              <a:solidFill>
                <a:sysClr val="windowText" lastClr="000000">
                  <a:lumMod val="85000"/>
                  <a:lumOff val="15000"/>
                </a:sysClr>
              </a:solidFill>
              <a:latin typeface="Arial" panose="020B0604020202020204" pitchFamily="34" charset="0"/>
              <a:ea typeface="微软雅黑" panose="020B0503020204020204" charset="-122"/>
            </a:endParaRPr>
          </a:p>
        </p:txBody>
      </p:sp>
      <p:pic>
        <p:nvPicPr>
          <p:cNvPr id="4" name="图片 3" descr="E:\图片\秦\秦灭六国图片.jpg秦灭六国图片"/>
          <p:cNvPicPr>
            <a:picLocks noChangeAspect="1"/>
          </p:cNvPicPr>
          <p:nvPr>
            <p:custDataLst>
              <p:tags r:id="rId5"/>
            </p:custDataLst>
          </p:nvPr>
        </p:nvPicPr>
        <p:blipFill>
          <a:blip r:embed="rId6"/>
          <a:srcRect/>
          <a:stretch>
            <a:fillRect/>
          </a:stretch>
        </p:blipFill>
        <p:spPr>
          <a:xfrm>
            <a:off x="853671" y="1232487"/>
            <a:ext cx="4128135" cy="3821127"/>
          </a:xfrm>
          <a:prstGeom prst="rect">
            <a:avLst/>
          </a:prstGeom>
        </p:spPr>
      </p:pic>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探统一之路</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835785" y="5205095"/>
            <a:ext cx="1990725" cy="398780"/>
          </a:xfrm>
          <a:prstGeom prst="rect">
            <a:avLst/>
          </a:prstGeom>
          <a:noFill/>
        </p:spPr>
        <p:txBody>
          <a:bodyPr wrap="square" rtlCol="0">
            <a:spAutoFit/>
          </a:bodyPr>
          <a:lstStyle/>
          <a:p>
            <a:r>
              <a:rPr lang="zh-CN" altLang="en-US" sz="2000">
                <a:latin typeface="+mj-ea"/>
                <a:ea typeface="+mj-ea"/>
              </a:rPr>
              <a:t>秦灭六国路线图</a:t>
            </a:r>
            <a:endParaRPr lang="zh-CN" altLang="en-US" sz="2000">
              <a:latin typeface="+mj-ea"/>
              <a:ea typeface="+mj-ea"/>
            </a:endParaRPr>
          </a:p>
        </p:txBody>
      </p:sp>
      <p:pic>
        <p:nvPicPr>
          <p:cNvPr id="8" name="图片 7" descr="战马图片"/>
          <p:cNvPicPr>
            <a:picLocks noChangeAspect="1"/>
          </p:cNvPicPr>
          <p:nvPr/>
        </p:nvPicPr>
        <p:blipFill>
          <a:blip r:embed="rId7"/>
          <a:stretch>
            <a:fillRect/>
          </a:stretch>
        </p:blipFill>
        <p:spPr>
          <a:xfrm>
            <a:off x="10480675" y="5805170"/>
            <a:ext cx="1776095" cy="1052830"/>
          </a:xfrm>
          <a:prstGeom prst="rect">
            <a:avLst/>
          </a:prstGeom>
        </p:spPr>
      </p:pic>
      <p:pic>
        <p:nvPicPr>
          <p:cNvPr id="6" name="Picture 23" descr="a%20kneeling"/>
          <p:cNvPicPr>
            <a:picLocks noChangeAspect="1"/>
          </p:cNvPicPr>
          <p:nvPr/>
        </p:nvPicPr>
        <p:blipFill>
          <a:blip r:embed="rId8"/>
          <a:stretch>
            <a:fillRect/>
          </a:stretch>
        </p:blipFill>
        <p:spPr>
          <a:xfrm>
            <a:off x="745490" y="157480"/>
            <a:ext cx="455295" cy="757555"/>
          </a:xfrm>
          <a:prstGeom prst="rect">
            <a:avLst/>
          </a:prstGeom>
          <a:noFill/>
          <a:ln w="9525">
            <a:noFill/>
          </a:ln>
        </p:spPr>
      </p:pic>
      <p:sp>
        <p:nvSpPr>
          <p:cNvPr id="13" name="文本框 12"/>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时空观念</a:t>
            </a:r>
            <a:endParaRPr lang="zh-CN" altLang="en-US" b="1">
              <a:solidFill>
                <a:schemeClr val="accent2"/>
              </a:solidFill>
              <a:latin typeface="宋体" panose="02010600030101010101" pitchFamily="2" charset="-122"/>
              <a:ea typeface="宋体" panose="02010600030101010101" pitchFamily="2" charset="-122"/>
            </a:endParaRPr>
          </a:p>
        </p:txBody>
      </p:sp>
      <p:sp>
        <p:nvSpPr>
          <p:cNvPr id="14" name="文本框 13"/>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史料解读</a:t>
            </a:r>
            <a:endParaRPr lang="zh-CN" altLang="en-US" b="1">
              <a:solidFill>
                <a:schemeClr val="accent2"/>
              </a:solidFill>
              <a:latin typeface="宋体" panose="02010600030101010101" pitchFamily="2" charset="-122"/>
              <a:ea typeface="宋体" panose="02010600030101010101" pitchFamily="2" charset="-122"/>
            </a:endParaRPr>
          </a:p>
        </p:txBody>
      </p:sp>
    </p:spTree>
    <p:custDataLst>
      <p:tags r:id="rId9"/>
    </p:custData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矩形 24"/>
          <p:cNvSpPr/>
          <p:nvPr>
            <p:custDataLst>
              <p:tags r:id="rId1"/>
            </p:custDataLst>
          </p:nvPr>
        </p:nvSpPr>
        <p:spPr>
          <a:xfrm>
            <a:off x="765436" y="1661248"/>
            <a:ext cx="10940527" cy="4181468"/>
          </a:xfrm>
          <a:prstGeom prst="rect">
            <a:avLst/>
          </a:prstGeom>
          <a:noFill/>
          <a:ln w="19050">
            <a:solidFill>
              <a:schemeClr val="accent2"/>
            </a:solidFill>
          </a:ln>
        </p:spPr>
        <p:style>
          <a:lnRef idx="2">
            <a:srgbClr val="2578BC">
              <a:shade val="50000"/>
            </a:srgbClr>
          </a:lnRef>
          <a:fillRef idx="1">
            <a:srgbClr val="2578BC"/>
          </a:fillRef>
          <a:effectRef idx="0">
            <a:srgbClr val="2578BC"/>
          </a:effectRef>
          <a:fontRef idx="minor">
            <a:sysClr val="window" lastClr="FFFFFF"/>
          </a:fontRef>
        </p:style>
        <p:txBody>
          <a:bodyPr rtlCol="0" anchor="ctr"/>
          <a:lstStyle/>
          <a:p>
            <a:pPr algn="ctr"/>
            <a:endParaRPr kumimoji="1" lang="zh-CN" altLang="en-US" sz="1600" b="1">
              <a:solidFill>
                <a:sysClr val="window" lastClr="FFFFFF"/>
              </a:solidFill>
              <a:latin typeface="微软雅黑" panose="020B0503020204020204" charset="-122"/>
            </a:endParaRPr>
          </a:p>
        </p:txBody>
      </p:sp>
      <p:sp>
        <p:nvSpPr>
          <p:cNvPr id="26" name="矩形 25"/>
          <p:cNvSpPr/>
          <p:nvPr>
            <p:custDataLst>
              <p:tags r:id="rId2"/>
            </p:custDataLst>
          </p:nvPr>
        </p:nvSpPr>
        <p:spPr>
          <a:xfrm>
            <a:off x="7485268" y="1340128"/>
            <a:ext cx="3938293" cy="642240"/>
          </a:xfrm>
          <a:prstGeom prst="rect">
            <a:avLst/>
          </a:prstGeom>
          <a:solidFill>
            <a:sysClr val="window" lastClr="FFFFFF"/>
          </a:solidFill>
          <a:ln>
            <a:noFill/>
          </a:ln>
        </p:spPr>
        <p:style>
          <a:lnRef idx="2">
            <a:srgbClr val="2578BC">
              <a:shade val="50000"/>
            </a:srgbClr>
          </a:lnRef>
          <a:fillRef idx="1">
            <a:srgbClr val="2578BC"/>
          </a:fillRef>
          <a:effectRef idx="0">
            <a:srgbClr val="2578BC"/>
          </a:effectRef>
          <a:fontRef idx="minor">
            <a:sysClr val="window" lastClr="FFFFFF"/>
          </a:fontRef>
        </p:style>
        <p:txBody>
          <a:bodyPr rtlCol="0" anchor="ctr"/>
          <a:lstStyle/>
          <a:p>
            <a:pPr algn="ctr"/>
            <a:endParaRPr kumimoji="1" lang="zh-CN" altLang="en-US" sz="1600" b="1">
              <a:solidFill>
                <a:sysClr val="window" lastClr="FFFFFF"/>
              </a:solidFill>
              <a:latin typeface="微软雅黑" panose="020B0503020204020204" charset="-122"/>
            </a:endParaRPr>
          </a:p>
        </p:txBody>
      </p:sp>
      <p:sp>
        <p:nvSpPr>
          <p:cNvPr id="9" name="文本框 8"/>
          <p:cNvSpPr txBox="1"/>
          <p:nvPr>
            <p:custDataLst>
              <p:tags r:id="rId3"/>
            </p:custDataLst>
          </p:nvPr>
        </p:nvSpPr>
        <p:spPr>
          <a:xfrm>
            <a:off x="7638314" y="1466070"/>
            <a:ext cx="3632200" cy="624840"/>
          </a:xfrm>
          <a:prstGeom prst="rect">
            <a:avLst/>
          </a:prstGeom>
          <a:noFill/>
        </p:spPr>
        <p:txBody>
          <a:bodyPr wrap="square" lIns="91440" tIns="45720" rIns="91440" bIns="45720" rtlCol="0">
            <a:normAutofit/>
          </a:bodyPr>
          <a:lstStyle/>
          <a:p>
            <a:pPr algn="ctr"/>
            <a:r>
              <a:rPr lang="zh-CN" altLang="en-US" sz="3200" b="1" spc="300">
                <a:solidFill>
                  <a:sysClr val="windowText" lastClr="000000">
                    <a:lumMod val="85000"/>
                    <a:lumOff val="15000"/>
                  </a:sysClr>
                </a:solidFill>
                <a:latin typeface="Arial" panose="020B0604020202020204" pitchFamily="34" charset="0"/>
                <a:ea typeface="微软雅黑" panose="020B0503020204020204" charset="-122"/>
                <a:sym typeface="+mn-ea"/>
              </a:rPr>
              <a:t>四海一</a:t>
            </a:r>
            <a:endParaRPr lang="zh-CN" altLang="en-US" sz="3200" b="1" spc="300">
              <a:solidFill>
                <a:sysClr val="windowText" lastClr="000000">
                  <a:lumMod val="85000"/>
                  <a:lumOff val="15000"/>
                </a:sysClr>
              </a:solidFill>
              <a:latin typeface="Arial" panose="020B0604020202020204" pitchFamily="34" charset="0"/>
              <a:ea typeface="微软雅黑" panose="020B0503020204020204" charset="-122"/>
              <a:sym typeface="+mn-ea"/>
            </a:endParaRPr>
          </a:p>
        </p:txBody>
      </p:sp>
      <p:pic>
        <p:nvPicPr>
          <p:cNvPr id="4" name="图片 3" descr="E:\图片\秦\秦夺取河套和统一越南路线图.jpeg秦夺取河套和统一越南路线图"/>
          <p:cNvPicPr>
            <a:picLocks noChangeAspect="1"/>
          </p:cNvPicPr>
          <p:nvPr>
            <p:custDataLst>
              <p:tags r:id="rId4"/>
            </p:custDataLst>
          </p:nvPr>
        </p:nvPicPr>
        <p:blipFill>
          <a:blip r:embed="rId5"/>
          <a:srcRect/>
          <a:stretch>
            <a:fillRect/>
          </a:stretch>
        </p:blipFill>
        <p:spPr>
          <a:xfrm>
            <a:off x="853671" y="1401246"/>
            <a:ext cx="4128135" cy="3483610"/>
          </a:xfrm>
          <a:prstGeom prst="rect">
            <a:avLst/>
          </a:prstGeom>
        </p:spPr>
      </p:pic>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探统一之路</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pic>
        <p:nvPicPr>
          <p:cNvPr id="8" name="图片 7" descr="战马图片"/>
          <p:cNvPicPr>
            <a:picLocks noChangeAspect="1"/>
          </p:cNvPicPr>
          <p:nvPr/>
        </p:nvPicPr>
        <p:blipFill>
          <a:blip r:embed="rId6"/>
          <a:stretch>
            <a:fillRect/>
          </a:stretch>
        </p:blipFill>
        <p:spPr>
          <a:xfrm>
            <a:off x="10480675" y="5805170"/>
            <a:ext cx="1776095" cy="1052830"/>
          </a:xfrm>
          <a:prstGeom prst="rect">
            <a:avLst/>
          </a:prstGeom>
        </p:spPr>
      </p:pic>
      <p:sp>
        <p:nvSpPr>
          <p:cNvPr id="7" name="文本框 6"/>
          <p:cNvSpPr txBox="1"/>
          <p:nvPr/>
        </p:nvSpPr>
        <p:spPr>
          <a:xfrm>
            <a:off x="1273810" y="4904740"/>
            <a:ext cx="3288030" cy="398780"/>
          </a:xfrm>
          <a:prstGeom prst="rect">
            <a:avLst/>
          </a:prstGeom>
          <a:noFill/>
        </p:spPr>
        <p:txBody>
          <a:bodyPr wrap="none" rtlCol="0">
            <a:spAutoFit/>
          </a:bodyPr>
          <a:lstStyle/>
          <a:p>
            <a:r>
              <a:rPr lang="zh-CN" altLang="en-US" sz="2000"/>
              <a:t>秦北击匈奴 南征越族路线图</a:t>
            </a:r>
            <a:endParaRPr lang="zh-CN" altLang="en-US" sz="2000"/>
          </a:p>
        </p:txBody>
      </p:sp>
      <p:sp>
        <p:nvSpPr>
          <p:cNvPr id="11" name="文本框 10"/>
          <p:cNvSpPr txBox="1"/>
          <p:nvPr/>
        </p:nvSpPr>
        <p:spPr>
          <a:xfrm>
            <a:off x="6273800" y="2485390"/>
            <a:ext cx="4274820" cy="2306955"/>
          </a:xfrm>
          <a:prstGeom prst="rect">
            <a:avLst/>
          </a:prstGeom>
          <a:noFill/>
        </p:spPr>
        <p:txBody>
          <a:bodyPr wrap="square" rtlCol="0">
            <a:spAutoFit/>
          </a:bodyPr>
          <a:lstStyle/>
          <a:p>
            <a:pPr indent="457200" algn="l" fontAlgn="auto"/>
            <a:r>
              <a:rPr lang="zh-CN" altLang="en-US" sz="2400" spc="15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sym typeface="+mn-ea"/>
              </a:rPr>
              <a:t>南取百越之地，以为桂林、象郡；百越之君，俯首系颈 ，委命下吏 。乃使蒙恬北筑长城而守藩篱 ，却匈奴七百余里。</a:t>
            </a:r>
            <a:endParaRPr lang="zh-CN" altLang="en-US" sz="2400" spc="15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endParaRPr>
          </a:p>
          <a:p>
            <a:pPr indent="457200" algn="l" fontAlgn="auto"/>
            <a:r>
              <a:rPr lang="zh-CN" altLang="en-US" sz="2400" spc="15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sym typeface="+mn-ea"/>
              </a:rPr>
              <a:t>      ——贾谊《过秦论》</a:t>
            </a:r>
            <a:endParaRPr lang="zh-CN" altLang="en-US" sz="2400" spc="150">
              <a:solidFill>
                <a:sysClr val="windowText" lastClr="000000">
                  <a:lumMod val="85000"/>
                  <a:lumOff val="15000"/>
                </a:sysClr>
              </a:solidFill>
              <a:latin typeface="宋体" panose="02010600030101010101" pitchFamily="2" charset="-122"/>
              <a:ea typeface="宋体" panose="02010600030101010101" pitchFamily="2" charset="-122"/>
              <a:cs typeface="宋体" panose="02010600030101010101" pitchFamily="2" charset="-122"/>
            </a:endParaRPr>
          </a:p>
        </p:txBody>
      </p:sp>
      <p:pic>
        <p:nvPicPr>
          <p:cNvPr id="7190" name="Picture 23" descr="a%20kneeling"/>
          <p:cNvPicPr>
            <a:picLocks noChangeAspect="1"/>
          </p:cNvPicPr>
          <p:nvPr/>
        </p:nvPicPr>
        <p:blipFill>
          <a:blip r:embed="rId7"/>
          <a:stretch>
            <a:fillRect/>
          </a:stretch>
        </p:blipFill>
        <p:spPr>
          <a:xfrm>
            <a:off x="745490" y="157480"/>
            <a:ext cx="455295" cy="757555"/>
          </a:xfrm>
          <a:prstGeom prst="rect">
            <a:avLst/>
          </a:prstGeom>
          <a:noFill/>
          <a:ln w="9525">
            <a:noFill/>
          </a:ln>
        </p:spPr>
      </p:pic>
      <p:sp>
        <p:nvSpPr>
          <p:cNvPr id="13" name="文本框 12"/>
          <p:cNvSpPr txBox="1"/>
          <p:nvPr/>
        </p:nvSpPr>
        <p:spPr>
          <a:xfrm>
            <a:off x="10434955" y="530860"/>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时空观念</a:t>
            </a:r>
            <a:endParaRPr lang="zh-CN" altLang="en-US" b="1">
              <a:solidFill>
                <a:schemeClr val="accent2"/>
              </a:solidFill>
              <a:latin typeface="宋体" panose="02010600030101010101" pitchFamily="2" charset="-122"/>
              <a:ea typeface="宋体" panose="02010600030101010101" pitchFamily="2" charset="-122"/>
            </a:endParaRPr>
          </a:p>
        </p:txBody>
      </p:sp>
      <p:sp>
        <p:nvSpPr>
          <p:cNvPr id="14" name="文本框 13"/>
          <p:cNvSpPr txBox="1"/>
          <p:nvPr/>
        </p:nvSpPr>
        <p:spPr>
          <a:xfrm>
            <a:off x="10434955" y="930275"/>
            <a:ext cx="1102360" cy="368300"/>
          </a:xfrm>
          <a:prstGeom prst="rect">
            <a:avLst/>
          </a:prstGeom>
          <a:noFill/>
        </p:spPr>
        <p:txBody>
          <a:bodyPr wrap="none" rtlCol="0">
            <a:spAutoFit/>
          </a:bodyPr>
          <a:lstStyle/>
          <a:p>
            <a:r>
              <a:rPr lang="zh-CN" altLang="en-US" b="1">
                <a:solidFill>
                  <a:schemeClr val="accent2"/>
                </a:solidFill>
                <a:latin typeface="宋体" panose="02010600030101010101" pitchFamily="2" charset="-122"/>
                <a:ea typeface="宋体" panose="02010600030101010101" pitchFamily="2" charset="-122"/>
              </a:rPr>
              <a:t>史料解读</a:t>
            </a:r>
            <a:endParaRPr lang="zh-CN" altLang="en-US" b="1">
              <a:solidFill>
                <a:schemeClr val="accent2"/>
              </a:solidFill>
              <a:latin typeface="宋体" panose="02010600030101010101" pitchFamily="2" charset="-122"/>
              <a:ea typeface="宋体" panose="02010600030101010101" pitchFamily="2" charset="-122"/>
            </a:endParaRPr>
          </a:p>
        </p:txBody>
      </p:sp>
    </p:spTree>
    <p:custDataLst>
      <p:tags r:id="rId8"/>
    </p:custDataLst>
  </p:cSld>
  <p:clrMapOvr>
    <a:masterClrMapping/>
  </p:clrMapOvr>
  <p:transition>
    <p:split orient="vert" dir="in"/>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矩形 17"/>
          <p:cNvSpPr/>
          <p:nvPr/>
        </p:nvSpPr>
        <p:spPr>
          <a:xfrm>
            <a:off x="1318260" y="408305"/>
            <a:ext cx="2102485" cy="521970"/>
          </a:xfrm>
          <a:prstGeom prst="rect">
            <a:avLst/>
          </a:prstGeom>
        </p:spPr>
        <p:txBody>
          <a:bodyPr wrap="square">
            <a:spAutoFit/>
          </a:bodyPr>
          <a:lstStyle/>
          <a:p>
            <a:pPr lvl="0"/>
            <a:r>
              <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rPr>
              <a:t>寻统一之因</a:t>
            </a:r>
            <a:endParaRPr lang="zh-CN" altLang="en-US" sz="2800" b="1" dirty="0">
              <a:solidFill>
                <a:srgbClr val="7D7555"/>
              </a:solidFill>
              <a:latin typeface="Arial" panose="020B0604020202020204" pitchFamily="34" charset="0"/>
              <a:ea typeface="微软雅黑" panose="020B0503020204020204" charset="-122"/>
              <a:sym typeface="Arial" panose="020B0604020202020204" pitchFamily="34" charset="0"/>
            </a:endParaRPr>
          </a:p>
        </p:txBody>
      </p:sp>
      <p:cxnSp>
        <p:nvCxnSpPr>
          <p:cNvPr id="19" name="直接连接符 18"/>
          <p:cNvCxnSpPr/>
          <p:nvPr/>
        </p:nvCxnSpPr>
        <p:spPr>
          <a:xfrm>
            <a:off x="745305" y="915174"/>
            <a:ext cx="10684695" cy="0"/>
          </a:xfrm>
          <a:prstGeom prst="line">
            <a:avLst/>
          </a:prstGeom>
          <a:ln w="12700">
            <a:solidFill>
              <a:srgbClr val="7D7555"/>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405255" y="2285365"/>
            <a:ext cx="9201785" cy="1568450"/>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材料：</a:t>
            </a:r>
            <a:r>
              <a:rPr lang="zh-CN" altLang="en-US" sz="2400">
                <a:latin typeface="宋体" panose="02010600030101010101" pitchFamily="2" charset="-122"/>
                <a:ea typeface="宋体" panose="02010600030101010101" pitchFamily="2" charset="-122"/>
                <a:cs typeface="宋体" panose="02010600030101010101" pitchFamily="2" charset="-122"/>
              </a:rPr>
              <a:t>田氏取齐，六卿分晋，道德大废，上下失序……是以传相放效，后生师之，遂向吞灭，并大兼小，</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暴师经岁</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流血满野</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父子不相亲，兄弟不相安，夫妇离散，</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莫保其命</a:t>
            </a:r>
            <a:r>
              <a:rPr lang="zh-CN" altLang="en-US" sz="2400">
                <a:latin typeface="宋体" panose="02010600030101010101" pitchFamily="2" charset="-122"/>
                <a:ea typeface="宋体" panose="02010600030101010101" pitchFamily="2" charset="-122"/>
                <a:cs typeface="宋体" panose="02010600030101010101" pitchFamily="2" charset="-122"/>
              </a:rPr>
              <a:t>，泯然道德绝矣。</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algn="r"/>
            <a:r>
              <a:rPr lang="zh-CN" altLang="en-US" sz="2400">
                <a:latin typeface="宋体" panose="02010600030101010101" pitchFamily="2" charset="-122"/>
                <a:ea typeface="宋体" panose="02010600030101010101" pitchFamily="2" charset="-122"/>
                <a:cs typeface="宋体" panose="02010600030101010101" pitchFamily="2" charset="-122"/>
              </a:rPr>
              <a:t>——《&lt;战国策&gt;书录》</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2350135" y="1304290"/>
            <a:ext cx="6228080" cy="521970"/>
          </a:xfrm>
          <a:prstGeom prst="rect">
            <a:avLst/>
          </a:prstGeom>
          <a:noFill/>
        </p:spPr>
        <p:txBody>
          <a:bodyPr wrap="none" rtlCol="0">
            <a:spAutoFit/>
          </a:bodyPr>
          <a:lstStyle/>
          <a:p>
            <a:r>
              <a:rPr lang="zh-CN" altLang="en-US" sz="2800" b="1">
                <a:solidFill>
                  <a:schemeClr val="accent2"/>
                </a:solidFill>
                <a:latin typeface="微软雅黑" panose="020B0503020204020204" charset="-122"/>
                <a:ea typeface="微软雅黑" panose="020B0503020204020204" charset="-122"/>
              </a:rPr>
              <a:t>为什么秦可以建立起统一多民族国家？</a:t>
            </a:r>
            <a:endParaRPr lang="zh-CN" altLang="en-US" sz="2800" b="1">
              <a:solidFill>
                <a:schemeClr val="accent2"/>
              </a:solidFill>
              <a:latin typeface="微软雅黑" panose="020B0503020204020204" charset="-122"/>
              <a:ea typeface="微软雅黑" panose="020B0503020204020204" charset="-122"/>
            </a:endParaRPr>
          </a:p>
        </p:txBody>
      </p:sp>
      <p:sp>
        <p:nvSpPr>
          <p:cNvPr id="10" name="文本框 9"/>
          <p:cNvSpPr txBox="1"/>
          <p:nvPr/>
        </p:nvSpPr>
        <p:spPr>
          <a:xfrm>
            <a:off x="1405255" y="4231005"/>
            <a:ext cx="9201785" cy="1568450"/>
          </a:xfrm>
          <a:prstGeom prst="rect">
            <a:avLst/>
          </a:prstGeom>
          <a:noFill/>
          <a:ln>
            <a:noFill/>
          </a:ln>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材料：</a:t>
            </a:r>
            <a:r>
              <a:rPr lang="zh-CN" altLang="en-US" sz="2400">
                <a:latin typeface="宋体" panose="02010600030101010101" pitchFamily="2" charset="-122"/>
                <a:ea typeface="宋体" panose="02010600030101010101" pitchFamily="2" charset="-122"/>
                <a:cs typeface="宋体" panose="02010600030101010101" pitchFamily="2" charset="-122"/>
              </a:rPr>
              <a:t>臣闻地广者粟多，国大者人众，兵强者士勇。是以泰山不让土壤，故能成其大；河海不择细流，故能就其深；</a:t>
            </a:r>
            <a:r>
              <a:rPr lang="zh-CN" altLang="en-US" sz="2400" b="1">
                <a:solidFill>
                  <a:schemeClr val="accent2"/>
                </a:solidFill>
                <a:latin typeface="宋体" panose="02010600030101010101" pitchFamily="2" charset="-122"/>
                <a:ea typeface="宋体" panose="02010600030101010101" pitchFamily="2" charset="-122"/>
                <a:cs typeface="宋体" panose="02010600030101010101" pitchFamily="2" charset="-122"/>
              </a:rPr>
              <a:t>王者不却众庶</a:t>
            </a:r>
            <a:r>
              <a:rPr lang="zh-CN" altLang="en-US" sz="2400">
                <a:solidFill>
                  <a:schemeClr val="tx1"/>
                </a:solidFill>
                <a:latin typeface="宋体" panose="02010600030101010101" pitchFamily="2" charset="-122"/>
                <a:ea typeface="宋体" panose="02010600030101010101" pitchFamily="2" charset="-122"/>
                <a:cs typeface="宋体" panose="02010600030101010101" pitchFamily="2" charset="-122"/>
              </a:rPr>
              <a:t>，故能明其德</a:t>
            </a:r>
            <a:r>
              <a:rPr lang="en-US" altLang="zh-CN" sz="2400">
                <a:latin typeface="宋体" panose="02010600030101010101" pitchFamily="2" charset="-122"/>
                <a:ea typeface="宋体" panose="02010600030101010101" pitchFamily="2" charset="-122"/>
                <a:cs typeface="宋体" panose="02010600030101010101" pitchFamily="2" charset="-122"/>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《史记</a:t>
            </a:r>
            <a:r>
              <a:rPr lang="en-US" altLang="zh-CN" sz="2400" noProof="0" dirty="0">
                <a:ln>
                  <a:noFill/>
                </a:ln>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李斯列传</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5" name="图片 4" descr="战马图片"/>
          <p:cNvPicPr>
            <a:picLocks noChangeAspect="1"/>
          </p:cNvPicPr>
          <p:nvPr/>
        </p:nvPicPr>
        <p:blipFill>
          <a:blip r:embed="rId1"/>
          <a:stretch>
            <a:fillRect/>
          </a:stretch>
        </p:blipFill>
        <p:spPr>
          <a:xfrm>
            <a:off x="10480675" y="5805170"/>
            <a:ext cx="1776095" cy="1052830"/>
          </a:xfrm>
          <a:prstGeom prst="rect">
            <a:avLst/>
          </a:prstGeom>
        </p:spPr>
      </p:pic>
      <p:pic>
        <p:nvPicPr>
          <p:cNvPr id="7190" name="Picture 23" descr="a%20kneeling"/>
          <p:cNvPicPr>
            <a:picLocks noChangeAspect="1"/>
          </p:cNvPicPr>
          <p:nvPr/>
        </p:nvPicPr>
        <p:blipFill>
          <a:blip r:embed="rId2"/>
          <a:stretch>
            <a:fillRect/>
          </a:stretch>
        </p:blipFill>
        <p:spPr>
          <a:xfrm>
            <a:off x="745490" y="157480"/>
            <a:ext cx="455295" cy="757555"/>
          </a:xfrm>
          <a:prstGeom prst="rect">
            <a:avLst/>
          </a:prstGeom>
          <a:noFill/>
          <a:ln w="9525">
            <a:noFill/>
          </a:ln>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DEFAULT_FONT" val="0;0;0"/>
  <p:tag name="KSO_WM_UNIT_BLOCK" val="0"/>
  <p:tag name="KSO_WM_UNIT_PLACING_PICTURE" val="43637.6294078125"/>
  <p:tag name="KSO_WM_UNIT_RELATE_UNITID" val="diagram20201141_1*d*1"/>
  <p:tag name="KSO_WM_UNIT_NOCLEAR" val="0"/>
  <p:tag name="KSO_WM_UNIT_SHOW_EDIT_AREA_INDICATION" val="1"/>
  <p:tag name="KSO_WM_UNIT_VALUE" val="10"/>
  <p:tag name="KSO_WM_UNIT_HIGHLIGHT" val="0"/>
  <p:tag name="KSO_WM_UNIT_COMPATIBLE" val="0"/>
  <p:tag name="KSO_WM_UNIT_DIAGRAM_ISNUMVISUAL" val="0"/>
  <p:tag name="KSO_WM_UNIT_DIAGRAM_ISREFERUNIT" val="0"/>
  <p:tag name="KSO_WM_UNIT_TYPE" val="g"/>
  <p:tag name="KSO_WM_UNIT_INDEX" val="1"/>
  <p:tag name="KSO_WM_UNIT_ID" val="diagram20201141_1*g*1"/>
  <p:tag name="KSO_WM_TEMPLATE_CATEGORY" val="diagram"/>
  <p:tag name="KSO_WM_TEMPLATE_INDEX" val="20201141"/>
  <p:tag name="KSO_WM_UNIT_LAYERLEVEL" val="1"/>
  <p:tag name="KSO_WM_TAG_VERSION" val="1.0"/>
  <p:tag name="KSO_WM_BEAUTIFY_FLAG" val="#wm#"/>
  <p:tag name="KSO_WM_UNIT_PRESET_TEXT" val="AI智能创作"/>
</p:tagLst>
</file>

<file path=ppt/tags/tag101.xml><?xml version="1.0" encoding="utf-8"?>
<p:tagLst xmlns:p="http://schemas.openxmlformats.org/presentationml/2006/main">
  <p:tag name="KSO_WM_UNIT_DEFAULT_FONT" val="0;0;0"/>
  <p:tag name="KSO_WM_UNIT_BLOCK" val="0"/>
  <p:tag name="KSO_WM_UNIT_PLACING_PICTURE" val="43637.6294078125"/>
  <p:tag name="KSO_WM_UNIT_HIGHLIGHT" val="0"/>
  <p:tag name="KSO_WM_UNIT_COMPATIBLE" val="0"/>
  <p:tag name="KSO_WM_UNIT_DIAGRAM_ISNUMVISUAL" val="0"/>
  <p:tag name="KSO_WM_UNIT_DIAGRAM_ISREFERUNIT" val="0"/>
  <p:tag name="KSO_WM_UNIT_TYPE" val="i"/>
  <p:tag name="KSO_WM_UNIT_INDEX" val="9"/>
  <p:tag name="KSO_WM_UNIT_ID" val="diagram20201141_1*i*9"/>
  <p:tag name="KSO_WM_TEMPLATE_CATEGORY" val="diagram"/>
  <p:tag name="KSO_WM_TEMPLATE_INDEX" val="20201141"/>
  <p:tag name="KSO_WM_UNIT_LAYERLEVEL" val="1"/>
  <p:tag name="KSO_WM_TAG_VERSION" val="1.0"/>
  <p:tag name="KSO_WM_BEAUTIFY_FLAG" val="#wm#"/>
</p:tagLst>
</file>

<file path=ppt/tags/tag102.xml><?xml version="1.0" encoding="utf-8"?>
<p:tagLst xmlns:p="http://schemas.openxmlformats.org/presentationml/2006/main">
  <p:tag name="KSO_WM_UNIT_DEFAULT_FONT" val="0;0;0"/>
  <p:tag name="KSO_WM_UNIT_BLOCK" val="0"/>
  <p:tag name="KSO_WM_UNIT_PLACING_PICTURE" val="43637.6294078125"/>
  <p:tag name="KSO_WM_UNIT_HIGHLIGHT" val="0"/>
  <p:tag name="KSO_WM_UNIT_COMPATIBLE" val="0"/>
  <p:tag name="KSO_WM_UNIT_DIAGRAM_ISNUMVISUAL" val="0"/>
  <p:tag name="KSO_WM_UNIT_DIAGRAM_ISREFERUNIT" val="0"/>
  <p:tag name="KSO_WM_UNIT_TYPE" val="i"/>
  <p:tag name="KSO_WM_UNIT_INDEX" val="10"/>
  <p:tag name="KSO_WM_UNIT_ID" val="diagram20201141_1*i*10"/>
  <p:tag name="KSO_WM_TEMPLATE_CATEGORY" val="diagram"/>
  <p:tag name="KSO_WM_TEMPLATE_INDEX" val="20201141"/>
  <p:tag name="KSO_WM_UNIT_LAYERLEVEL" val="1"/>
  <p:tag name="KSO_WM_TAG_VERSION" val="1.0"/>
  <p:tag name="KSO_WM_BEAUTIFY_FLAG" val="#wm#"/>
</p:tagLst>
</file>

<file path=ppt/tags/tag103.xml><?xml version="1.0" encoding="utf-8"?>
<p:tagLst xmlns:p="http://schemas.openxmlformats.org/presentationml/2006/main">
  <p:tag name="KSO_WM_UNIT_DEFAULT_FONT" val="0;0;0"/>
  <p:tag name="KSO_WM_UNIT_BLOCK" val="0"/>
  <p:tag name="KSO_WM_UNIT_PLACING_PICTURE" val="43637.6294078125"/>
  <p:tag name="KSO_WM_UNIT_HIGHLIGHT" val="0"/>
  <p:tag name="KSO_WM_UNIT_COMPATIBLE" val="0"/>
  <p:tag name="KSO_WM_UNIT_DIAGRAM_ISNUMVISUAL" val="0"/>
  <p:tag name="KSO_WM_UNIT_DIAGRAM_ISREFERUNIT" val="0"/>
  <p:tag name="KSO_WM_UNIT_TYPE" val="i"/>
  <p:tag name="KSO_WM_UNIT_INDEX" val="11"/>
  <p:tag name="KSO_WM_UNIT_ID" val="diagram20201141_1*i*11"/>
  <p:tag name="KSO_WM_TEMPLATE_CATEGORY" val="diagram"/>
  <p:tag name="KSO_WM_TEMPLATE_INDEX" val="20201141"/>
  <p:tag name="KSO_WM_UNIT_LAYERLEVEL" val="1"/>
  <p:tag name="KSO_WM_TAG_VERSION" val="1.0"/>
  <p:tag name="KSO_WM_BEAUTIFY_FLAG" val="#wm#"/>
</p:tagLst>
</file>

<file path=ppt/tags/tag104.xml><?xml version="1.0" encoding="utf-8"?>
<p:tagLst xmlns:p="http://schemas.openxmlformats.org/presentationml/2006/main">
  <p:tag name="KSO_WM_UNIT_DEFAULT_FONT" val="0;0;0"/>
  <p:tag name="KSO_WM_UNIT_BLOCK" val="0"/>
  <p:tag name="KSO_WM_UNIT_PLACING_PICTURE" val="43637.6294078125"/>
  <p:tag name="KSO_WM_UNIT_PLACING_PICTURE_INFO" val="{&quot;full_picture&quot;:false,&quot;last_crop_picture&quot;:&quot;1-1&quot;,&quot;selected&quot;:&quot;1-1&quot;,&quot;spacing&quot;:6}"/>
  <p:tag name="KSO_WM_UNIT_VALUE" val="1268*1268"/>
  <p:tag name="KSO_WM_UNIT_HIGHLIGHT" val="0"/>
  <p:tag name="KSO_WM_UNIT_COMPATIBLE" val="0"/>
  <p:tag name="KSO_WM_UNIT_DIAGRAM_ISNUMVISUAL" val="0"/>
  <p:tag name="KSO_WM_UNIT_DIAGRAM_ISREFERUNIT" val="0"/>
  <p:tag name="KSO_WM_UNIT_TYPE" val="d"/>
  <p:tag name="KSO_WM_UNIT_INDEX" val="1"/>
  <p:tag name="KSO_WM_UNIT_ID" val="diagram20201141_1*d*1"/>
  <p:tag name="KSO_WM_TEMPLATE_CATEGORY" val="diagram"/>
  <p:tag name="KSO_WM_TEMPLATE_INDEX" val="20201141"/>
  <p:tag name="KSO_WM_UNIT_LAYERLEVEL" val="1"/>
  <p:tag name="KSO_WM_TAG_VERSION" val="1.0"/>
  <p:tag name="KSO_WM_BEAUTIFY_FLAG" val="#wm#"/>
  <p:tag name="REFSHAPE" val="734959788"/>
  <p:tag name="KSO_WM_UNIT_PLACING_PICTURE_USER_VIEWPORT" val="{&quot;height&quot;:7192,&quot;width&quot;:7192}"/>
</p:tagLst>
</file>

<file path=ppt/tags/tag105.xml><?xml version="1.0" encoding="utf-8"?>
<p:tagLst xmlns:p="http://schemas.openxmlformats.org/presentationml/2006/main">
  <p:tag name="KSO_WM_UNIT_DEFAULT_FONT" val="0;0;0"/>
  <p:tag name="KSO_WM_UNIT_BLOCK" val="0"/>
  <p:tag name="KSO_WM_UNIT_PLACING_PICTURE" val="43637.6294078125"/>
  <p:tag name="KSO_WM_UNIT_SUBTYPE" val="a"/>
  <p:tag name="KSO_WM_UNIT_NOCLEAR" val="0"/>
  <p:tag name="KSO_WM_UNIT_SHOW_EDIT_AREA_INDICATION" val="1"/>
  <p:tag name="KSO_WM_UNIT_VALUE" val="143"/>
  <p:tag name="KSO_WM_UNIT_HIGHLIGHT" val="0"/>
  <p:tag name="KSO_WM_UNIT_COMPATIBLE" val="0"/>
  <p:tag name="KSO_WM_UNIT_DIAGRAM_ISNUMVISUAL" val="0"/>
  <p:tag name="KSO_WM_UNIT_DIAGRAM_ISREFERUNIT" val="0"/>
  <p:tag name="KSO_WM_UNIT_TYPE" val="f"/>
  <p:tag name="KSO_WM_UNIT_INDEX" val="1"/>
  <p:tag name="KSO_WM_UNIT_ID" val="diagram20201141_1*f*1"/>
  <p:tag name="KSO_WM_TEMPLATE_CATEGORY" val="diagram"/>
  <p:tag name="KSO_WM_TEMPLATE_INDEX" val="20201141"/>
  <p:tag name="KSO_WM_UNIT_LAYERLEVEL" val="1"/>
  <p:tag name="KSO_WM_TAG_VERSION" val="1.0"/>
  <p:tag name="KSO_WM_BEAUTIFY_FLAG" val="#wm#"/>
  <p:tag name="KSO_WM_UNIT_PRESET_TEXT" val="点击输入正文"/>
</p:tagLst>
</file>

<file path=ppt/tags/tag106.xml><?xml version="1.0" encoding="utf-8"?>
<p:tagLst xmlns:p="http://schemas.openxmlformats.org/presentationml/2006/main">
  <p:tag name="KSO_WM_UNIT_DEFAULT_FONT" val="0;0;0"/>
  <p:tag name="KSO_WM_UNIT_BLOCK" val="0"/>
  <p:tag name="KSO_WM_UNIT_PLACING_PICTURE" val="43637.6294078125"/>
  <p:tag name="KSO_WM_UNIT_HIGHLIGHT" val="0"/>
  <p:tag name="KSO_WM_UNIT_COMPATIBLE" val="0"/>
  <p:tag name="KSO_WM_UNIT_DIAGRAM_ISNUMVISUAL" val="0"/>
  <p:tag name="KSO_WM_UNIT_DIAGRAM_ISREFERUNIT" val="0"/>
  <p:tag name="KSO_WM_UNIT_TYPE" val="i"/>
  <p:tag name="KSO_WM_UNIT_INDEX" val="2"/>
  <p:tag name="KSO_WM_UNIT_ID" val="diagram20201141_1*i*2"/>
  <p:tag name="KSO_WM_TEMPLATE_CATEGORY" val="diagram"/>
  <p:tag name="KSO_WM_TEMPLATE_INDEX" val="20201141"/>
  <p:tag name="KSO_WM_UNIT_LAYERLEVEL" val="1"/>
  <p:tag name="KSO_WM_TAG_VERSION" val="1.0"/>
  <p:tag name="KSO_WM_BEAUTIFY_FLAG" val="#wm#"/>
</p:tagLst>
</file>

<file path=ppt/tags/tag107.xml><?xml version="1.0" encoding="utf-8"?>
<p:tagLst xmlns:p="http://schemas.openxmlformats.org/presentationml/2006/main">
  <p:tag name="KSO_WM_SLIDE_LAYOUT_INFO" val="{&#10;    &quot;backgroundInfo&quot;: [&#10;        {&#10;            &quot;bottom&quot;: 0,&#10;            &quot;bottomAbs&quot;: false,&#10;            &quot;left&quot;: 0,&#10;            &quot;leftAbs&quot;: false,&#10;            &quot;right&quot;: 0,&#10;            &quot;rightAbs&quot;: false,&#10;            &quot;top&quot;: 0,&#10;            &quot;topAbs&quot;: false,&#10;            &quot;type&quot;: &quot;general&quot;&#10;        }&#10;    ],&#10;    &quot;id&quot;: &quot;2020-05-10T12:38:53&quot;,&#10;    &quot;type&quot;: 1&#10;}&#10;"/>
  <p:tag name="KSO_WM_SLIDE_BACKGROUND" val="[&quot;general&quot;]"/>
  <p:tag name="KSO_WM_SLIDE_RATIO" val="1.777778"/>
  <p:tag name="KSO_WM_SLIDE_ID" val="diagram20201141_1"/>
  <p:tag name="KSO_WM_TEMPLATE_SUBCATEGORY" val="0"/>
  <p:tag name="KSO_WM_TEMPLATE_MASTER_TYPE" val="0"/>
  <p:tag name="KSO_WM_TEMPLATE_COLOR_TYPE" val="1"/>
  <p:tag name="KSO_WM_SLIDE_TYPE" val="text"/>
  <p:tag name="KSO_WM_SLIDE_SUBTYPE" val="picTxt"/>
  <p:tag name="KSO_WM_SLIDE_ITEM_CNT" val="0"/>
  <p:tag name="KSO_WM_SLIDE_INDEX" val="1"/>
  <p:tag name="KSO_WM_UNIT_SHOW_EDIT_AREA_INDICATION" val="1"/>
  <p:tag name="KSO_WM_SLIDE_SIZE" val="898*449"/>
  <p:tag name="KSO_WM_SLIDE_POSITION" val="0*47"/>
  <p:tag name="KSO_WM_TAG_VERSION" val="1.0"/>
  <p:tag name="KSO_WM_BEAUTIFY_FLAG" val="#wm#"/>
  <p:tag name="KSO_WM_TEMPLATE_CATEGORY" val="diagram"/>
  <p:tag name="KSO_WM_TEMPLATE_INDEX" val="20201141"/>
  <p:tag name="KSO_WM_SLIDE_LAYOUT" val="a_d_f_g"/>
  <p:tag name="KSO_WM_SLIDE_LAYOUT_CNT" val="1_1_1_1"/>
</p:tagLst>
</file>

<file path=ppt/tags/tag108.xml><?xml version="1.0" encoding="utf-8"?>
<p:tagLst xmlns:p="http://schemas.openxmlformats.org/presentationml/2006/main">
  <p:tag name="KSO_WM_UNIT_PRESET_TEXT" val="单击此处输入你的正文，文字是您思想的提炼，为了最终演示发布的良好效果，请尽量言简意赅的阐述观点；根据需要可酌情增减文字，以便观者可以准确理解您所传达的信息。&#10;您的正文已经简明扼要，但信息却错综复杂，需要用更多的文字来表述；但请您尽可能提炼思想的精髓，否则容易造成观者的阅读压力，适得其反。&#10;正如我们都希望改变世界，希望给人带去光明，但更多时候只需播下一颗种子，自然有微光照拂，雨露滋养。恰如其分的表达观点，往往可以事半功倍。&#10;单击此处输入你的正文，文字是您思想的提炼，为了最终演示发布的良好效果，请尽量言简意赅的阐述观点；根据需要可酌情增减文字，以便观者可以准确理解您所传达的信息。"/>
  <p:tag name="KSO_WM_UNIT_NOCLEAR" val="0"/>
  <p:tag name="KSO_WM_UNIT_VALUE" val="759"/>
  <p:tag name="KSO_WM_UNIT_HIGHLIGHT" val="0"/>
  <p:tag name="KSO_WM_UNIT_COMPATIBLE" val="0"/>
  <p:tag name="KSO_WM_UNIT_DIAGRAM_ISNUMVISUAL" val="0"/>
  <p:tag name="KSO_WM_UNIT_DIAGRAM_ISREFERUNIT" val="0"/>
  <p:tag name="KSO_WM_UNIT_PLACING_PICTURE_MD4" val="0"/>
  <p:tag name="KSO_WM_UNIT_TYPE" val="f"/>
  <p:tag name="KSO_WM_UNIT_INDEX" val="2"/>
  <p:tag name="KSO_WM_UNIT_ID" val="diagram20204961_1*f*2"/>
  <p:tag name="KSO_WM_TEMPLATE_CATEGORY" val="diagram"/>
  <p:tag name="KSO_WM_TEMPLATE_INDEX" val="20204961"/>
  <p:tag name="KSO_WM_UNIT_LAYERLEVEL" val="1"/>
  <p:tag name="KSO_WM_TAG_VERSION" val="1.0"/>
  <p:tag name="KSO_WM_BEAUTIFY_FLAG" val="#wm#"/>
</p:tagLst>
</file>

<file path=ppt/tags/tag109.xml><?xml version="1.0" encoding="utf-8"?>
<p:tagLst xmlns:p="http://schemas.openxmlformats.org/presentationml/2006/main">
  <p:tag name="KSO_WM_UNIT_PRESET_TEXT" val="单击此处输入你的正文，文字是您思想的提炼，为了最终演示发布的良好效果，请尽量言简意赅的阐述观点；根据需要可酌情增减文字，以便观者可以准确理解您所传达的信息。&#10;您的正文已经简明扼要，但信息却错综复杂，需要用更多的文字来表述；但请您尽可能提炼思想的精髓，否则容易造成观者的阅读压力，适得其反。&#10;正如我们都希望改变世界，希望给人带去光明，但更多时候只需播下一颗种子，自然有微光照拂，雨露滋养。恰如其分的表达观点，往往可以事半功倍。&#10;单击此处输入你的正文，文字是您思想的提炼，为了最终演示发布的良好效果，请尽量言简意赅的阐述观点；根据需要可酌情增减文字，以便观者可以准确理解您所传达的信息。"/>
  <p:tag name="KSO_WM_UNIT_NOCLEAR" val="0"/>
  <p:tag name="KSO_WM_UNIT_VALUE" val="759"/>
  <p:tag name="KSO_WM_UNIT_HIGHLIGHT" val="0"/>
  <p:tag name="KSO_WM_UNIT_COMPATIBLE" val="0"/>
  <p:tag name="KSO_WM_UNIT_DIAGRAM_ISNUMVISUAL" val="0"/>
  <p:tag name="KSO_WM_UNIT_DIAGRAM_ISREFERUNIT" val="0"/>
  <p:tag name="KSO_WM_UNIT_PLACING_PICTURE_MD4" val="0"/>
  <p:tag name="KSO_WM_UNIT_TYPE" val="f"/>
  <p:tag name="KSO_WM_UNIT_INDEX" val="1"/>
  <p:tag name="KSO_WM_UNIT_ID" val="diagram20204961_1*f*1"/>
  <p:tag name="KSO_WM_TEMPLATE_CATEGORY" val="diagram"/>
  <p:tag name="KSO_WM_TEMPLATE_INDEX" val="2020496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UNIT_TYPE" val="i"/>
  <p:tag name="KSO_WM_UNIT_INDEX" val="2"/>
  <p:tag name="KSO_WM_UNIT_ID" val="diagram20204961_1*i*2"/>
  <p:tag name="KSO_WM_TEMPLATE_CATEGORY" val="diagram"/>
  <p:tag name="KSO_WM_TEMPLATE_INDEX" val="20204961"/>
  <p:tag name="KSO_WM_UNIT_LAYERLEVEL" val="1"/>
  <p:tag name="KSO_WM_TAG_VERSION" val="1.0"/>
  <p:tag name="KSO_WM_BEAUTIFY_FLAG" val="#wm#"/>
</p:tagLst>
</file>

<file path=ppt/tags/tag111.xml><?xml version="1.0" encoding="utf-8"?>
<p:tagLst xmlns:p="http://schemas.openxmlformats.org/presentationml/2006/main">
  <p:tag name="KSO_WM_SLIDE_ID" val="diagram2020496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80*506"/>
  <p:tag name="KSO_WM_SLIDE_POSITION" val="-10*33"/>
  <p:tag name="KSO_WM_TAG_VERSION" val="1.0"/>
  <p:tag name="KSO_WM_BEAUTIFY_FLAG" val="#wm#"/>
  <p:tag name="KSO_WM_TEMPLATE_CATEGORY" val="diagram"/>
  <p:tag name="KSO_WM_TEMPLATE_INDEX" val="20204961"/>
  <p:tag name="KSO_WM_SLIDE_LAYOUT" val="a_f"/>
  <p:tag name="KSO_WM_SLIDE_LAYOUT_CNT" val="1_2"/>
</p:tagLst>
</file>

<file path=ppt/tags/tag112.xml><?xml version="1.0" encoding="utf-8"?>
<p:tagLst xmlns:p="http://schemas.openxmlformats.org/presentationml/2006/main">
  <p:tag name="KSO_WM_UNIT_PRESET_TEXT" val="单击此处输入你的正文，文字是您思想的提炼，为了最终演示发布的良好效果，请尽量言简意赅的阐述观点；根据需要可酌情增减文字，以便观者可以准确理解您所传达的信息。&#10;您的正文已经简明扼要，但信息却错综复杂，需要用更多的文字来表述；但请您尽可能提炼思想的精髓，否则容易造成观者的阅读压力，适得其反。&#10;正如我们都希望改变世界，希望给人带去光明，但更多时候只需播下一颗种子，自然有微光照拂，雨露滋养。恰如其分的表达观点，往往可以事半功倍。&#10;单击此处输入你的正文，文字是您思想的提炼，为了最终演示发布的良好效果，请尽量言简意赅的阐述观点；根据需要可酌情增减文字，以便观者可以准确理解您所传达的信息。"/>
  <p:tag name="KSO_WM_UNIT_NOCLEAR" val="0"/>
  <p:tag name="KSO_WM_UNIT_VALUE" val="759"/>
  <p:tag name="KSO_WM_UNIT_HIGHLIGHT" val="0"/>
  <p:tag name="KSO_WM_UNIT_COMPATIBLE" val="0"/>
  <p:tag name="KSO_WM_UNIT_DIAGRAM_ISNUMVISUAL" val="0"/>
  <p:tag name="KSO_WM_UNIT_DIAGRAM_ISREFERUNIT" val="0"/>
  <p:tag name="KSO_WM_UNIT_PLACING_PICTURE_MD4" val="0"/>
  <p:tag name="KSO_WM_UNIT_TYPE" val="f"/>
  <p:tag name="KSO_WM_UNIT_INDEX" val="2"/>
  <p:tag name="KSO_WM_UNIT_ID" val="diagram20204961_1*f*2"/>
  <p:tag name="KSO_WM_TEMPLATE_CATEGORY" val="diagram"/>
  <p:tag name="KSO_WM_TEMPLATE_INDEX" val="20204961"/>
  <p:tag name="KSO_WM_UNIT_LAYERLEVEL" val="1"/>
  <p:tag name="KSO_WM_TAG_VERSION" val="1.0"/>
  <p:tag name="KSO_WM_BEAUTIFY_FLAG" val="#wm#"/>
</p:tagLst>
</file>

<file path=ppt/tags/tag113.xml><?xml version="1.0" encoding="utf-8"?>
<p:tagLst xmlns:p="http://schemas.openxmlformats.org/presentationml/2006/main">
  <p:tag name="KSO_WM_UNIT_PRESET_TEXT" val="单击此处输入你的正文，文字是您思想的提炼，为了最终演示发布的良好效果，请尽量言简意赅的阐述观点；根据需要可酌情增减文字，以便观者可以准确理解您所传达的信息。&#10;您的正文已经简明扼要，但信息却错综复杂，需要用更多的文字来表述；但请您尽可能提炼思想的精髓，否则容易造成观者的阅读压力，适得其反。&#10;正如我们都希望改变世界，希望给人带去光明，但更多时候只需播下一颗种子，自然有微光照拂，雨露滋养。恰如其分的表达观点，往往可以事半功倍。&#10;单击此处输入你的正文，文字是您思想的提炼，为了最终演示发布的良好效果，请尽量言简意赅的阐述观点；根据需要可酌情增减文字，以便观者可以准确理解您所传达的信息。"/>
  <p:tag name="KSO_WM_UNIT_NOCLEAR" val="0"/>
  <p:tag name="KSO_WM_UNIT_VALUE" val="759"/>
  <p:tag name="KSO_WM_UNIT_HIGHLIGHT" val="0"/>
  <p:tag name="KSO_WM_UNIT_COMPATIBLE" val="0"/>
  <p:tag name="KSO_WM_UNIT_DIAGRAM_ISNUMVISUAL" val="0"/>
  <p:tag name="KSO_WM_UNIT_DIAGRAM_ISREFERUNIT" val="0"/>
  <p:tag name="KSO_WM_UNIT_PLACING_PICTURE_MD4" val="0"/>
  <p:tag name="KSO_WM_UNIT_TYPE" val="f"/>
  <p:tag name="KSO_WM_UNIT_INDEX" val="1"/>
  <p:tag name="KSO_WM_UNIT_ID" val="diagram20204961_1*f*1"/>
  <p:tag name="KSO_WM_TEMPLATE_CATEGORY" val="diagram"/>
  <p:tag name="KSO_WM_TEMPLATE_INDEX" val="2020496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UNIT_TYPE" val="i"/>
  <p:tag name="KSO_WM_UNIT_INDEX" val="2"/>
  <p:tag name="KSO_WM_UNIT_ID" val="diagram20204961_1*i*2"/>
  <p:tag name="KSO_WM_TEMPLATE_CATEGORY" val="diagram"/>
  <p:tag name="KSO_WM_TEMPLATE_INDEX" val="20204961"/>
  <p:tag name="KSO_WM_UNIT_LAYERLEVEL" val="1"/>
  <p:tag name="KSO_WM_TAG_VERSION" val="1.0"/>
  <p:tag name="KSO_WM_BEAUTIFY_FLAG" val="#wm#"/>
</p:tagLst>
</file>

<file path=ppt/tags/tag115.xml><?xml version="1.0" encoding="utf-8"?>
<p:tagLst xmlns:p="http://schemas.openxmlformats.org/presentationml/2006/main">
  <p:tag name="KSO_WM_SLIDE_ID" val="diagram2020496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80*506"/>
  <p:tag name="KSO_WM_SLIDE_POSITION" val="-10*33"/>
  <p:tag name="KSO_WM_TAG_VERSION" val="1.0"/>
  <p:tag name="KSO_WM_BEAUTIFY_FLAG" val="#wm#"/>
  <p:tag name="KSO_WM_TEMPLATE_CATEGORY" val="diagram"/>
  <p:tag name="KSO_WM_TEMPLATE_INDEX" val="20204961"/>
  <p:tag name="KSO_WM_SLIDE_LAYOUT" val="a_f"/>
  <p:tag name="KSO_WM_SLIDE_LAYOUT_CNT" val="1_2"/>
</p:tagLst>
</file>

<file path=ppt/tags/tag116.xml><?xml version="1.0" encoding="utf-8"?>
<p:tagLst xmlns:p="http://schemas.openxmlformats.org/presentationml/2006/main">
  <p:tag name="REFSHAPE" val="264594252"/>
</p:tagLst>
</file>

<file path=ppt/tags/tag117.xml><?xml version="1.0" encoding="utf-8"?>
<p:tagLst xmlns:p="http://schemas.openxmlformats.org/presentationml/2006/main">
  <p:tag name="REFSHAPE" val="264594388"/>
</p:tagLst>
</file>

<file path=ppt/tags/tag118.xml><?xml version="1.0" encoding="utf-8"?>
<p:tagLst xmlns:p="http://schemas.openxmlformats.org/presentationml/2006/main">
  <p:tag name="REFSHAPE" val="264594660"/>
  <p:tag name="KSO_WM_UNIT_PLACING_PICTURE_USER_VIEWPORT" val="{&quot;height&quot;:2007.8724409448819,&quot;width&quot;:15620}"/>
</p:tagLst>
</file>

<file path=ppt/tags/tag119.xml><?xml version="1.0" encoding="utf-8"?>
<p:tagLst xmlns:p="http://schemas.openxmlformats.org/presentationml/2006/main">
  <p:tag name="REFSHAPE" val="264594796"/>
  <p:tag name="KSO_WM_UNIT_PLACING_PICTURE_USER_VIEWPORT" val="{&quot;height&quot;:5395.0960629921256,&quot;width&quot;:2847.437795275590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REFSHAPE" val="264316364"/>
  <p:tag name="KSO_WM_UNIT_PLACING_PICTURE_USER_VIEWPORT" val="{&quot;height&quot;:5245,&quot;width&quot;:5527}"/>
</p:tagLst>
</file>

<file path=ppt/tags/tag121.xml><?xml version="1.0" encoding="utf-8"?>
<p:tagLst xmlns:p="http://schemas.openxmlformats.org/presentationml/2006/main">
  <p:tag name="REFSHAPE" val="264316500"/>
</p:tagLst>
</file>

<file path=ppt/tags/tag122.xml><?xml version="1.0" encoding="utf-8"?>
<p:tagLst xmlns:p="http://schemas.openxmlformats.org/presentationml/2006/main">
  <p:tag name="REFSHAPE" val="265397828"/>
  <p:tag name="KSO_WM_UNIT_PLACING_PICTURE_USER_VIEWPORT" val="{&quot;height&quot;:2463,&quot;width&quot;:2771}"/>
</p:tagLst>
</file>

<file path=ppt/tags/tag123.xml><?xml version="1.0" encoding="utf-8"?>
<p:tagLst xmlns:p="http://schemas.openxmlformats.org/presentationml/2006/main">
  <p:tag name="REFSHAPE" val="265397692"/>
</p:tagLst>
</file>

<file path=ppt/tags/tag124.xml><?xml version="1.0" encoding="utf-8"?>
<p:tagLst xmlns:p="http://schemas.openxmlformats.org/presentationml/2006/main">
  <p:tag name="REFSHAPE" val="264315684"/>
  <p:tag name="KSO_WM_UNIT_PLACING_PICTURE_USER_VIEWPORT" val="{&quot;height&quot;:7262.5527559055117,&quot;width&quot;:5242.1086614173228}"/>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30177841_1*i*4"/>
  <p:tag name="KSO_WM_TEMPLATE_CATEGORY" val="diagram"/>
  <p:tag name="KSO_WM_TEMPLATE_INDEX" val="30177841"/>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30177841_1*i*2"/>
  <p:tag name="KSO_WM_TEMPLATE_CATEGORY" val="diagram"/>
  <p:tag name="KSO_WM_TEMPLATE_INDEX" val="30177841"/>
  <p:tag name="KSO_WM_UNIT_LAYERLEVEL" val="1"/>
  <p:tag name="KSO_WM_TAG_VERSION" val="1.0"/>
  <p:tag name="KSO_WM_BEAUTIFY_FLAG" val="#wm#"/>
</p:tagLst>
</file>

<file path=ppt/tags/tag127.xml><?xml version="1.0" encoding="utf-8"?>
<p:tagLst xmlns:p="http://schemas.openxmlformats.org/presentationml/2006/main">
  <p:tag name="KSO_WM_UNIT_NOCLEAR" val="0"/>
  <p:tag name="KSO_WM_UNIT_VALUE" val="74"/>
  <p:tag name="KSO_WM_UNIT_HIGHLIGHT" val="0"/>
  <p:tag name="KSO_WM_UNIT_COMPATIBLE" val="0"/>
  <p:tag name="KSO_WM_UNIT_DIAGRAM_ISNUMVISUAL" val="0"/>
  <p:tag name="KSO_WM_UNIT_DIAGRAM_ISREFERUNIT" val="0"/>
  <p:tag name="KSO_WM_UNIT_TYPE" val="f"/>
  <p:tag name="KSO_WM_UNIT_INDEX" val="1"/>
  <p:tag name="KSO_WM_UNIT_ID" val="diagram30177841_1*f*1"/>
  <p:tag name="KSO_WM_TEMPLATE_CATEGORY" val="diagram"/>
  <p:tag name="KSO_WM_TEMPLATE_INDEX" val="30177841"/>
  <p:tag name="KSO_WM_UNIT_LAYERLEVEL" val="1"/>
  <p:tag name="KSO_WM_TAG_VERSION" val="1.0"/>
  <p:tag name="KSO_WM_BEAUTIFY_FLAG" val="#wm#"/>
  <p:tag name="KSO_WM_UNIT_PRESET_TEXT" val="点击此处添加正文，文字是您思想的提炼，为了最终呈现发布的良好效果，请尽量言简意赅的阐述观点。"/>
  <p:tag name="KSO_WM_UNIT_SUBTYPE" val="a"/>
</p:tagLst>
</file>

<file path=ppt/tags/tag128.xml><?xml version="1.0" encoding="utf-8"?>
<p:tagLst xmlns:p="http://schemas.openxmlformats.org/presentationml/2006/main">
  <p:tag name="KSO_WM_UNIT_ISCONTENTS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30177841_1*a*1"/>
  <p:tag name="KSO_WM_TEMPLATE_CATEGORY" val="diagram"/>
  <p:tag name="KSO_WM_TEMPLATE_INDEX" val="30177841"/>
  <p:tag name="KSO_WM_UNIT_LAYERLEVEL" val="1"/>
  <p:tag name="KSO_WM_TAG_VERSION" val="1.0"/>
  <p:tag name="KSO_WM_BEAUTIFY_FLAG" val="#wm#"/>
  <p:tag name="KSO_WM_UNIT_PRESET_TEXT" val="单击此处&#10;添加标题"/>
  <p:tag name="KSO_WM_UNIT_ISNUMDGMTITLE" val="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30177841_1*i*3"/>
  <p:tag name="KSO_WM_TEMPLATE_CATEGORY" val="diagram"/>
  <p:tag name="KSO_WM_TEMPLATE_INDEX" val="3017784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NOCLEAR" val="0"/>
  <p:tag name="KSO_WM_UNIT_VALUE" val="156"/>
  <p:tag name="KSO_WM_UNIT_HIGHLIGHT" val="0"/>
  <p:tag name="KSO_WM_UNIT_COMPATIBLE" val="0"/>
  <p:tag name="KSO_WM_UNIT_DIAGRAM_ISNUMVISUAL" val="0"/>
  <p:tag name="KSO_WM_UNIT_DIAGRAM_ISREFERUNIT" val="0"/>
  <p:tag name="KSO_WM_UNIT_TYPE" val="f"/>
  <p:tag name="KSO_WM_UNIT_INDEX" val="3"/>
  <p:tag name="KSO_WM_UNIT_ID" val="diagram30177841_1*f*3"/>
  <p:tag name="KSO_WM_TEMPLATE_CATEGORY" val="diagram"/>
  <p:tag name="KSO_WM_TEMPLATE_INDEX" val="30177841"/>
  <p:tag name="KSO_WM_UNIT_LAYERLEVEL" val="1"/>
  <p:tag name="KSO_WM_TAG_VERSION" val="1.0"/>
  <p:tag name="KSO_WM_BEAUTIFY_FLAG" val="#wm#"/>
  <p:tag name="KSO_WM_UNIT_PRESET_TEXT" val="点击此处添加正文，文字是您思想的提炼，请言简意赅的阐述您的观点。&#10;根据需要您可以酌情增减文字，以便观者可以准确的理解您所传达的完整信息。为了最终演示发布的良好效果，请您尽量提炼思想的精髓。&#10;正如我们都希望改变世界，希望给人带去光明，但更多时候只需播下一颗种子，自然有微光照拂，雨露滋养。恰如其分的表达观点，往往可以事半功倍。"/>
  <p:tag name="KSO_WM_UNIT_SUBTYPE" val="a"/>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30177841_1*i*1"/>
  <p:tag name="KSO_WM_TEMPLATE_CATEGORY" val="diagram"/>
  <p:tag name="KSO_WM_TEMPLATE_INDEX" val="30177841"/>
  <p:tag name="KSO_WM_UNIT_LAYERLEVEL" val="1"/>
  <p:tag name="KSO_WM_TAG_VERSION" val="1.0"/>
  <p:tag name="KSO_WM_BEAUTIFY_FLAG" val="#wm#"/>
</p:tagLst>
</file>

<file path=ppt/tags/tag132.xml><?xml version="1.0" encoding="utf-8"?>
<p:tagLst xmlns:p="http://schemas.openxmlformats.org/presentationml/2006/main">
  <p:tag name="KSO_WM_UNIT_PLACING_PICTURE_USER_VIEWPORT" val="{&quot;height&quot;:3235,&quot;width&quot;:5087}"/>
</p:tagLst>
</file>

<file path=ppt/tags/tag133.xml><?xml version="1.0" encoding="utf-8"?>
<p:tagLst xmlns:p="http://schemas.openxmlformats.org/presentationml/2006/main">
  <p:tag name="REFSHAPE" val="1842087244"/>
  <p:tag name="KSO_WM_UNIT_PLACING_PICTURE_USER_VIEWPORT" val="{&quot;height&quot;:2541,&quot;width&quot;:4066}"/>
</p:tagLst>
</file>

<file path=ppt/tags/tag134.xml><?xml version="1.0" encoding="utf-8"?>
<p:tagLst xmlns:p="http://schemas.openxmlformats.org/presentationml/2006/main">
  <p:tag name="KSO_WM_SLIDE_ID" val="diagram3017784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21*540"/>
  <p:tag name="KSO_WM_SLIDE_POSITION" val="0*0"/>
  <p:tag name="KSO_WM_TAG_VERSION" val="1.0"/>
  <p:tag name="KSO_WM_BEAUTIFY_FLAG" val="#wm#"/>
  <p:tag name="KSO_WM_TEMPLATE_CATEGORY" val="diagram"/>
  <p:tag name="KSO_WM_TEMPLATE_INDEX" val="30177841"/>
  <p:tag name="KSO_WM_SLIDE_LAYOUT" val="a_f"/>
  <p:tag name="KSO_WM_SLIDE_LAYOUT_CNT" val="1_3"/>
</p:tagLst>
</file>

<file path=ppt/tags/tag135.xml><?xml version="1.0" encoding="utf-8"?>
<p:tagLst xmlns:p="http://schemas.openxmlformats.org/presentationml/2006/main">
  <p:tag name="KSO_WM_UNIT_VALUE" val="1904*2397"/>
  <p:tag name="KSO_WM_UNIT_HIGHLIGHT" val="0"/>
  <p:tag name="KSO_WM_UNIT_COMPATIBLE" val="1"/>
  <p:tag name="KSO_WM_UNIT_DIAGRAM_ISNUMVISUAL" val="0"/>
  <p:tag name="KSO_WM_UNIT_DIAGRAM_ISREFERUNIT" val="0"/>
  <p:tag name="KSO_WM_UNIT_TYPE" val="d"/>
  <p:tag name="KSO_WM_UNIT_INDEX" val="1"/>
  <p:tag name="KSO_WM_UNIT_ID" val="diagram20206196_1*d*1"/>
  <p:tag name="KSO_WM_TEMPLATE_CATEGORY" val="diagram"/>
  <p:tag name="KSO_WM_TEMPLATE_INDEX" val="20206196"/>
  <p:tag name="KSO_WM_UNIT_LAYERLEVEL" val="1"/>
  <p:tag name="KSO_WM_TAG_VERSION" val="1.0"/>
  <p:tag name="KSO_WM_BEAUTIFY_FLAG" val="#wm#"/>
  <p:tag name="KSO_WM_CHIP_GROUPID" val="5ea2b5e0660c33b3b8e6882b"/>
  <p:tag name="KSO_WM_CHIP_XID" val="5ea2b5e0660c33b3b8e6882c"/>
  <p:tag name="KSO_WM_ASSEMBLE_CHIP_INDEX" val="4f885bd5766e4a658a4dc704d94d8275"/>
  <p:tag name="KSO_WM_UNIT_PLACING_PICTURE" val="4f885bd5766e4a658a4dc704d94d8275"/>
  <p:tag name="KSO_WM_TEMPLATE_ASSEMBLE_XID" val="5eb25b7817ecafedae9ceeaf"/>
  <p:tag name="KSO_WM_TEMPLATE_ASSEMBLE_GROUPID" val="5eb25b7817ecafedae9ceeaf"/>
  <p:tag name="REFSHAPE" val="-196096557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6196_1*i*1"/>
  <p:tag name="KSO_WM_TEMPLATE_CATEGORY" val="diagram"/>
  <p:tag name="KSO_WM_TEMPLATE_INDEX" val="20206196"/>
  <p:tag name="KSO_WM_UNIT_LAYERLEVEL" val="1"/>
  <p:tag name="KSO_WM_TAG_VERSION" val="1.0"/>
  <p:tag name="KSO_WM_BEAUTIFY_FLAG" val="#wm#"/>
  <p:tag name="KSO_WM_UNIT_BLOCK" val="0"/>
  <p:tag name="KSO_WM_UNIT_SM_LIMIT_TYPE" val="1"/>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9d76f7dc741d3f2d9ea57a"/>
  <p:tag name="KSO_WM_CHIP_XID" val="5e9983aa6b953a2f5c83cff1"/>
  <p:tag name="KSO_WM_UNIT_FILL_FORE_SCHEMECOLOR_INDEX_1_BRIGHTNESS" val="0"/>
  <p:tag name="KSO_WM_UNIT_FILL_FORE_SCHEMECOLOR_INDEX_1" val="16"/>
  <p:tag name="KSO_WM_UNIT_FILL_FORE_SCHEMECOLOR_INDEX_1_POS" val="0.7"/>
  <p:tag name="KSO_WM_UNIT_FILL_FORE_SCHEMECOLOR_INDEX_1_TRANS" val="0"/>
  <p:tag name="KSO_WM_UNIT_FILL_FORE_SCHEMECOLOR_INDEX_2_BRIGHTNESS" val="0"/>
  <p:tag name="KSO_WM_UNIT_FILL_FORE_SCHEMECOLOR_INDEX_2" val="16"/>
  <p:tag name="KSO_WM_UNIT_FILL_FORE_SCHEMECOLOR_INDEX_2_POS" val="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VALUE" val="825"/>
  <p:tag name="KSO_WM_TEMPLATE_ASSEMBLE_XID" val="5eb25b7817ecafedae9ceeaf"/>
  <p:tag name="KSO_WM_TEMPLATE_ASSEMBLE_GROUPID" val="5eb25b7817ecafedae9ceeaf"/>
</p:tagLst>
</file>

<file path=ppt/tags/tag137.xml><?xml version="1.0" encoding="utf-8"?>
<p:tagLst xmlns:p="http://schemas.openxmlformats.org/presentationml/2006/main">
  <p:tag name="KSO_WM_UNIT_TEXT_SUBTYPE" val="a"/>
  <p:tag name="KSO_WM_UNIT_SUBTYPE" val="a"/>
  <p:tag name="KSO_WM_UNIT_PRESET_TEXT" val="点击此处添加正文，文字是您思想的提炼，为了演示发布的良好效果，请言简意赅的阐述您的观点。您的正文已经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6196_1*f*1"/>
  <p:tag name="KSO_WM_TEMPLATE_CATEGORY" val="diagram"/>
  <p:tag name="KSO_WM_TEMPLATE_INDEX" val="20206196"/>
  <p:tag name="KSO_WM_UNIT_LAYERLEVEL" val="1"/>
  <p:tag name="KSO_WM_TAG_VERSION" val="1.0"/>
  <p:tag name="KSO_WM_BEAUTIFY_FLAG" val="#wm#"/>
  <p:tag name="KSO_WM_UNIT_DEFAULT_FONT" val="14;20;2"/>
  <p:tag name="KSO_WM_UNIT_BLOCK" val="0"/>
  <p:tag name="KSO_WM_CHIP_GROUPID" val="5e6b05596848fb12bee65ac8"/>
  <p:tag name="KSO_WM_CHIP_XID" val="5e6b05596848fb12bee65aca"/>
  <p:tag name="KSO_WM_ASSEMBLE_CHIP_INDEX" val="496849faa0e449e481a88b9baf2d5863"/>
  <p:tag name="KSO_WM_UNIT_TEXT_FILL_FORE_SCHEMECOLOR_INDEX_BRIGHTNESS" val="0.25"/>
  <p:tag name="KSO_WM_UNIT_TEXT_FILL_FORE_SCHEMECOLOR_INDEX" val="13"/>
  <p:tag name="KSO_WM_UNIT_TEXT_FILL_TYPE" val="1"/>
  <p:tag name="KSO_WM_UNIT_VALUE" val="76"/>
  <p:tag name="KSO_WM_TEMPLATE_ASSEMBLE_XID" val="5eb25b7817ecafedae9ceeaf"/>
  <p:tag name="KSO_WM_TEMPLATE_ASSEMBLE_GROUPID" val="5eb25b7817ecafedae9ceeaf"/>
  <p:tag name="KSO_WM_UNIT_SMARTLAYOUT_COMPRESS_INFO" val="{&#10;    &quot;id&quot;: &quot;2020-05-06T14:41:04&quot;,&#10;    &quot;max&quot;: 9.3988976377953009,&#10;    &quot;topChanged&quot;: 2.2051679563666009&#10;}&#10;"/>
</p:tagLst>
</file>

<file path=ppt/tags/tag138.xml><?xml version="1.0" encoding="utf-8"?>
<p:tagLst xmlns:p="http://schemas.openxmlformats.org/presentationml/2006/main">
  <p:tag name="REFSHAPE" val="1821535068"/>
</p:tagLst>
</file>

<file path=ppt/tags/tag139.xml><?xml version="1.0" encoding="utf-8"?>
<p:tagLst xmlns:p="http://schemas.openxmlformats.org/presentationml/2006/main">
  <p:tag name="KSO_WM_BEAUTIFY_FLAG" val="#wm#"/>
  <p:tag name="KSO_WM_TEMPLATE_CATEGORY" val="diagram"/>
  <p:tag name="KSO_WM_TEMPLATE_INDEX" val="20206196"/>
  <p:tag name="KSO_WM_SLIDE_BACKGROUND" val="[&quot;general&quot;]"/>
  <p:tag name="KSO_WM_SLIDE_RATIO" val="1.777778"/>
  <p:tag name="KSO_WM_CHIP_INFOS" val="{&quot;layout_type&quot;:&quot;leftright&quot;,&quot;tags&quot;:{&quot;style&quot;:[&quot;商务&quot;,&quot;简约&quot;,&quot;文艺清新&quot;,&quot;卡通&quot;,&quot;欧美风&quot;,&quot;黑板风&quot;,&quot;渐变风&quot;]},&quot;slide_type&quot;:[&quot;text&quot;],&quot;aspect_ratio&quot;:&quot;16:9&quot;}"/>
  <p:tag name="KSO_WM_CHIP_XID" val="5e9983aa6b953a2f5c83cff1"/>
  <p:tag name="KSO_WM_CHIP_FILLPROP" val="[[{&quot;fill_id&quot;:&quot;1442f1ca52884017ae7cb76167f313bf&quot;,&quot;fill_align&quot;:&quot;cm&quot;,&quot;text_align&quot;:&quot;cm&quot;,&quot;text_direction&quot;:&quot;horizontal&quot;,&quot;chip_types&quot;:[&quot;picture&quot;]},{&quot;fill_id&quot;:&quot;fa4f39658b114f6896f7c35e693dea0d&quot;,&quot;fill_align&quot;:&quot;lm&quot;,&quot;text_align&quot;:&quot;lm&quot;,&quot;text_direction&quot;:&quot;horizontal&quot;,&quot;chip_types&quot;:[&quot;text&quot;,&quot;header&quot;]}]]"/>
  <p:tag name="KSO_WM_SLIDE_ID" val="diagram2020619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40"/>
  <p:tag name="KSO_WM_SLIDE_POSITION" val="0*0"/>
  <p:tag name="KSO_WM_TAG_VERSION" val="1.0"/>
  <p:tag name="KSO_WM_SLIDE_LAYOUT" val="d_f"/>
  <p:tag name="KSO_WM_SLIDE_LAYOUT_CNT" val="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direction&quot;: 1,&#10;    &quot;id&quot;: &quot;2020-05-06T14:41:04&quot;,&#10;    &quot;maxSize&quot;: {&#10;        &quot;size1&quot;: 98.799999999999997&#10;    },&#10;    &quot;minSize&quot;: {&#10;        &quot;size1&quot;: 98.799999999999997&#10;    },&#10;    &quot;normalSize&quot;: {&#10;        &quot;size1&quot;: 98.799999999999997&#10;    },&#10;    &quot;subLayout&quot;: [&#10;        {&#10;            &quot;id&quot;: &quot;2020-05-06T14:41:04&quot;,&#10;            &quot;margin&quot;: {&#10;                &quot;bottom&quot;: 4.2329998016357422,&#10;                &quot;left&quot;: 2.1170001029968262,&#10;                &quot;right&quot;: 19.049999237060547,&#10;                &quot;top&quot;: 4.2329998016357422&#10;            },&#10;            &quot;type&quot;: 0&#10;        },&#10;        {&#10;            &quot;id&quot;: &quot;2020-05-06T14:41:04&quot;,&#10;            &quot;type&quot;: 0&#10;        }&#10;    ],&#10;    &quot;type&quot;: 0&#10;}&#10;"/>
  <p:tag name="KSO_WM_CHIP_GROUPID" val="5e9d76f7dc741d3f2d9ea57a"/>
  <p:tag name="KSO_WM_SLIDE_BK_DARK_LIGHT" val="2"/>
  <p:tag name="KSO_WM_SLIDE_BACKGROUND_TYPE" val="general"/>
  <p:tag name="KSO_WM_TEMPLATE_ASSEMBLE_XID" val="5eb25b7817ecafedae9ceeaf"/>
  <p:tag name="KSO_WM_TEMPLATE_ASSEMBLE_GROUPID" val="5eb25b7817ecafedae9ceeaf"/>
  <p:tag name="KSO_WM_TEMPLATE_THUMBS_INDEX" val="1、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TAG_VERSION" val="1.0"/>
  <p:tag name="KSO_WM_BEAUTIFY_FLAG" val="#wm#"/>
  <p:tag name="KSO_WM_TEMPLATE_CATEGORY" val="diagram"/>
  <p:tag name="KSO_WM_TEMPLATE_INDEX" val="169517"/>
  <p:tag name="KSO_WM_UNIT_TYPE" val="f"/>
  <p:tag name="KSO_WM_UNIT_INDEX" val="1"/>
  <p:tag name="KSO_WM_UNIT_ID" val="custom160238_25*f*1"/>
  <p:tag name="KSO_WM_UNIT_CLEAR" val="1"/>
  <p:tag name="KSO_WM_UNIT_LAYERLEVEL" val="1"/>
  <p:tag name="KSO_WM_UNIT_VALUE" val="80"/>
  <p:tag name="KSO_WM_UNIT_HIGHLIGHT" val="0"/>
  <p:tag name="KSO_WM_UNIT_COMPATIBLE" val="0"/>
  <p:tag name="KSO_WM_UNIT_PRESET_TEXT_INDEX" val="4"/>
  <p:tag name="KSO_WM_UNIT_PRESET_TEXT_LEN" val="57"/>
</p:tagLst>
</file>

<file path=ppt/tags/tag141.xml><?xml version="1.0" encoding="utf-8"?>
<p:tagLst xmlns:p="http://schemas.openxmlformats.org/presentationml/2006/main">
  <p:tag name="KSO_WM_TAG_VERSION" val="1.0"/>
  <p:tag name="KSO_WM_BEAUTIFY_FLAG" val="#wm#"/>
  <p:tag name="KSO_WM_TEMPLATE_CATEGORY" val="diagram"/>
  <p:tag name="KSO_WM_TEMPLATE_INDEX" val="169517"/>
  <p:tag name="KSO_WM_UNIT_TYPE" val="d"/>
  <p:tag name="KSO_WM_UNIT_INDEX" val="1"/>
  <p:tag name="KSO_WM_UNIT_ID" val="custom160238_25*d*1"/>
  <p:tag name="KSO_WM_UNIT_CLEAR" val="0"/>
  <p:tag name="KSO_WM_UNIT_LAYERLEVEL" val="1"/>
  <p:tag name="KSO_WM_UNIT_VALUE" val="1149*1254"/>
  <p:tag name="KSO_WM_UNIT_HIGHLIGHT" val="0"/>
  <p:tag name="KSO_WM_UNIT_COMPATIBLE" val="0"/>
  <p:tag name="REFSHAPE" val="-1788825652"/>
</p:tagLst>
</file>

<file path=ppt/tags/tag142.xml><?xml version="1.0" encoding="utf-8"?>
<p:tagLst xmlns:p="http://schemas.openxmlformats.org/presentationml/2006/main">
  <p:tag name="KSO_WM_TEMPLATE_CATEGORY" val="diagram"/>
  <p:tag name="KSO_WM_TEMPLATE_INDEX" val="169517"/>
  <p:tag name="KSO_WM_TAG_VERSION" val="1.0"/>
  <p:tag name="KSO_WM_SLIDE_ID" val="diagram169517_1"/>
  <p:tag name="KSO_WM_SLIDE_INDEX" val="1"/>
  <p:tag name="KSO_WM_SLIDE_ITEM_CNT" val="3"/>
  <p:tag name="KSO_WM_SLIDE_LAYOUT" val="a_f_d"/>
  <p:tag name="KSO_WM_SLIDE_LAYOUT_CNT" val="1_1_2"/>
  <p:tag name="KSO_WM_SLIDE_TYPE" val="text"/>
  <p:tag name="KSO_WM_BEAUTIFY_FLAG" val="#wm#"/>
  <p:tag name="KSO_WM_SLIDE_POSITION" val="58*146"/>
  <p:tag name="KSO_WM_SLIDE_SIZE" val="836*326"/>
</p:tagLst>
</file>

<file path=ppt/tags/tag143.xml><?xml version="1.0" encoding="utf-8"?>
<p:tagLst xmlns:p="http://schemas.openxmlformats.org/presentationml/2006/main">
  <p:tag name="KSO_WM_TAG_VERSION" val="1.0"/>
  <p:tag name="KSO_WM_TEMPLATE_CATEGORY" val="diagram"/>
  <p:tag name="KSO_WM_TEMPLATE_INDEX" val="20187835"/>
  <p:tag name="KSO_WM_UNIT_ID" val="diagram20187835_1*m_h_i*1_2_2"/>
  <p:tag name="KSO_WM_UNIT_LAYERLEVEL" val="1_1_1"/>
  <p:tag name="KSO_WM_BEAUTIFY_FLAG" val="#wm#"/>
  <p:tag name="KSO_WM_UNIT_HIGHLIGHT" val="0"/>
  <p:tag name="KSO_WM_UNIT_COMPATIBLE" val="0"/>
  <p:tag name="KSO_WM_DIAGRAM_GROUP_CODE" val="m1-1"/>
  <p:tag name="KSO_WM_UNIT_TYPE" val="m_h_i"/>
  <p:tag name="KSO_WM_UNIT_INDEX" val="1_2_2"/>
  <p:tag name="KSO_WM_UNIT_DIAGRAM_ISNUMVISUAL" val="0"/>
  <p:tag name="KSO_WM_UNIT_DIAGRAM_ISREFERUNIT" val="0"/>
  <p:tag name="KSO_WM_UNIT_LINE_FORE_SCHEMECOLOR_INDEX" val="13"/>
  <p:tag name="KSO_WM_UNIT_LINE_FILL_TYPE" val="2"/>
  <p:tag name="KSO_WM_UNIT_USESOURCEFORMAT_APPLY" val="1"/>
</p:tagLst>
</file>

<file path=ppt/tags/tag144.xml><?xml version="1.0" encoding="utf-8"?>
<p:tagLst xmlns:p="http://schemas.openxmlformats.org/presentationml/2006/main">
  <p:tag name="KSO_WM_UNIT_HIGHLIGHT" val="0"/>
  <p:tag name="KSO_WM_UNIT_COMPATIBLE" val="0"/>
  <p:tag name="KSO_WM_UNIT_ID" val="diagram20187835_1*m_h_d*1_2_1"/>
  <p:tag name="KSO_WM_TEMPLATE_CATEGORY" val="diagram"/>
  <p:tag name="KSO_WM_TEMPLATE_INDEX" val="20187835"/>
  <p:tag name="KSO_WM_UNIT_LAYERLEVEL" val="1_1_1"/>
  <p:tag name="KSO_WM_TAG_VERSION" val="1.0"/>
  <p:tag name="KSO_WM_BEAUTIFY_FLAG" val="#wm#"/>
  <p:tag name="KSO_WM_UNIT_VALUE" val="708*1170"/>
  <p:tag name="KSO_WM_DIAGRAM_GROUP_CODE" val="m1-1"/>
  <p:tag name="KSO_WM_UNIT_TYPE" val="m_h_d"/>
  <p:tag name="KSO_WM_UNIT_INDEX" val="1_2_1"/>
  <p:tag name="KSO_WM_UNIT_DIAGRAM_ISNUMVISUAL" val="0"/>
  <p:tag name="KSO_WM_UNIT_DIAGRAM_ISREFERUNIT" val="0"/>
  <p:tag name="KSO_WM_UNIT_USESOURCEFORMAT_APPLY" val="1"/>
</p:tagLst>
</file>

<file path=ppt/tags/tag145.xml><?xml version="1.0" encoding="utf-8"?>
<p:tagLst xmlns:p="http://schemas.openxmlformats.org/presentationml/2006/main">
  <p:tag name="KSO_WM_UNIT_HIGHLIGHT" val="0"/>
  <p:tag name="KSO_WM_UNIT_COMPATIBLE" val="0"/>
  <p:tag name="KSO_WM_UNIT_ID" val="diagram20187835_1*m_h_f*1_1_1"/>
  <p:tag name="KSO_WM_TEMPLATE_CATEGORY" val="diagram"/>
  <p:tag name="KSO_WM_TEMPLATE_INDEX" val="20187835"/>
  <p:tag name="KSO_WM_UNIT_LAYERLEVEL" val="1_1_1"/>
  <p:tag name="KSO_WM_TAG_VERSION" val="1.0"/>
  <p:tag name="KSO_WM_BEAUTIFY_FLAG" val="#wm#"/>
  <p:tag name="KSO_WM_DIAGRAM_GROUP_CODE" val="m1-1"/>
  <p:tag name="KSO_WM_UNIT_TYPE" val="m_h_f"/>
  <p:tag name="KSO_WM_UNIT_INDEX" val="1_1_1"/>
  <p:tag name="KSO_WM_UNIT_PRESET_TEXT" val="单击此处添加文本"/>
  <p:tag name="KSO_WM_UNIT_VALUE" val="102"/>
  <p:tag name="KSO_WM_UNIT_DIAGRAM_ISNUMVISUAL" val="0"/>
  <p:tag name="KSO_WM_UNIT_DIAGRAM_ISREFERUNIT" val="0"/>
  <p:tag name="KSO_WM_UNIT_TEXT_FILL_FORE_SCHEMECOLOR_INDEX" val="13"/>
  <p:tag name="KSO_WM_UNIT_TEXT_FILL_TYPE" val="1"/>
  <p:tag name="KSO_WM_UNIT_USESOURCEFORMAT_APPLY" val="1"/>
</p:tagLst>
</file>

<file path=ppt/tags/tag146.xml><?xml version="1.0" encoding="utf-8"?>
<p:tagLst xmlns:p="http://schemas.openxmlformats.org/presentationml/2006/main">
  <p:tag name="KSO_WM_UNIT_HIGHLIGHT" val="0"/>
  <p:tag name="KSO_WM_UNIT_COMPATIBLE" val="0"/>
  <p:tag name="KSO_WM_UNIT_ID" val="diagram20187835_1*m_h_d*1_1_1"/>
  <p:tag name="KSO_WM_TEMPLATE_CATEGORY" val="diagram"/>
  <p:tag name="KSO_WM_TEMPLATE_INDEX" val="20187835"/>
  <p:tag name="KSO_WM_UNIT_LAYERLEVEL" val="1_1_1"/>
  <p:tag name="KSO_WM_TAG_VERSION" val="1.0"/>
  <p:tag name="KSO_WM_BEAUTIFY_FLAG" val="#wm#"/>
  <p:tag name="KSO_WM_UNIT_VALUE" val="708*1166"/>
  <p:tag name="KSO_WM_DIAGRAM_GROUP_CODE" val="m1-1"/>
  <p:tag name="KSO_WM_UNIT_TYPE" val="m_h_d"/>
  <p:tag name="KSO_WM_UNIT_INDEX" val="1_1_1"/>
  <p:tag name="KSO_WM_UNIT_DIAGRAM_ISNUMVISUAL" val="0"/>
  <p:tag name="KSO_WM_UNIT_DIAGRAM_ISREFERUNIT" val="0"/>
  <p:tag name="KSO_WM_UNIT_USESOURCEFORMAT_APPLY" val="1"/>
</p:tagLst>
</file>

<file path=ppt/tags/tag147.xml><?xml version="1.0" encoding="utf-8"?>
<p:tagLst xmlns:p="http://schemas.openxmlformats.org/presentationml/2006/main">
  <p:tag name="KSO_WM_TAG_VERSION" val="1.0"/>
  <p:tag name="KSO_WM_TEMPLATE_CATEGORY" val="diagram"/>
  <p:tag name="KSO_WM_TEMPLATE_INDEX" val="20187835"/>
  <p:tag name="KSO_WM_UNIT_ID" val="diagram20187835_1*m_i*1_1"/>
  <p:tag name="KSO_WM_UNIT_LAYERLEVEL" val="1_1"/>
  <p:tag name="KSO_WM_BEAUTIFY_FLAG" val="#wm#"/>
  <p:tag name="KSO_WM_UNIT_HIGHLIGHT" val="0"/>
  <p:tag name="KSO_WM_UNIT_COMPATIBLE" val="0"/>
  <p:tag name="KSO_WM_DIAGRAM_GROUP_CODE" val="m1-1"/>
  <p:tag name="KSO_WM_UNIT_TYPE" val="m_i"/>
  <p:tag name="KSO_WM_UNIT_INDEX" val="1_1"/>
  <p:tag name="KSO_WM_UNIT_DIAGRAM_ISNUMVISUAL" val="0"/>
  <p:tag name="KSO_WM_UNIT_DIAGRAM_ISREFERUNIT" val="0"/>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1"/>
</p:tagLst>
</file>

<file path=ppt/tags/tag148.xml><?xml version="1.0" encoding="utf-8"?>
<p:tagLst xmlns:p="http://schemas.openxmlformats.org/presentationml/2006/main">
  <p:tag name="KSO_WM_TAG_VERSION" val="1.0"/>
  <p:tag name="KSO_WM_TEMPLATE_CATEGORY" val="diagram"/>
  <p:tag name="KSO_WM_TEMPLATE_INDEX" val="20187835"/>
  <p:tag name="KSO_WM_UNIT_ID" val="diagram20187835_1*m_h_i*1_1_1"/>
  <p:tag name="KSO_WM_UNIT_LAYERLEVEL" val="1_1_1"/>
  <p:tag name="KSO_WM_BEAUTIFY_FLAG" val="#wm#"/>
  <p:tag name="KSO_WM_UNIT_HIGHLIGHT" val="0"/>
  <p:tag name="KSO_WM_UNIT_COMPATIBLE" val="0"/>
  <p:tag name="KSO_WM_DIAGRAM_GROUP_CODE" val="m1-1"/>
  <p:tag name="KSO_WM_UNIT_TYPE" val="m_h_i"/>
  <p:tag name="KSO_WM_UNIT_INDEX" val="1_1_1"/>
  <p:tag name="KSO_WM_UNIT_DIAGRAM_ISNUMVISUAL" val="0"/>
  <p:tag name="KSO_WM_UNIT_DIAGRAM_ISREFERUNIT" val="0"/>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 name="KSO_WM_UNIT_USESOURCEFORMAT_APPLY" val="1"/>
</p:tagLst>
</file>

<file path=ppt/tags/tag149.xml><?xml version="1.0" encoding="utf-8"?>
<p:tagLst xmlns:p="http://schemas.openxmlformats.org/presentationml/2006/main">
  <p:tag name="KSO_WM_TAG_VERSION" val="1.0"/>
  <p:tag name="KSO_WM_TEMPLATE_CATEGORY" val="diagram"/>
  <p:tag name="KSO_WM_TEMPLATE_INDEX" val="20187835"/>
  <p:tag name="KSO_WM_UNIT_ID" val="diagram20187835_1*m_h_i*1_2_1"/>
  <p:tag name="KSO_WM_UNIT_LAYERLEVEL" val="1_1_1"/>
  <p:tag name="KSO_WM_BEAUTIFY_FLAG" val="#wm#"/>
  <p:tag name="KSO_WM_UNIT_HIGHLIGHT" val="0"/>
  <p:tag name="KSO_WM_UNIT_COMPATIBLE" val="0"/>
  <p:tag name="KSO_WM_DIAGRAM_GROUP_CODE" val="m1-1"/>
  <p:tag name="KSO_WM_UNIT_TYPE" val="m_h_i"/>
  <p:tag name="KSO_WM_UNIT_INDEX" val="1_2_1"/>
  <p:tag name="KSO_WM_UNIT_DIAGRAM_ISNUMVISUAL" val="0"/>
  <p:tag name="KSO_WM_UNIT_DIAGRAM_ISREFERUNIT" val="0"/>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ID" val="diagram20187835_1*m_h_f*1_2_1"/>
  <p:tag name="KSO_WM_TEMPLATE_CATEGORY" val="diagram"/>
  <p:tag name="KSO_WM_TEMPLATE_INDEX" val="20187835"/>
  <p:tag name="KSO_WM_UNIT_LAYERLEVEL" val="1_1_1"/>
  <p:tag name="KSO_WM_TAG_VERSION" val="1.0"/>
  <p:tag name="KSO_WM_BEAUTIFY_FLAG" val="#wm#"/>
  <p:tag name="KSO_WM_DIAGRAM_GROUP_CODE" val="m1-1"/>
  <p:tag name="KSO_WM_UNIT_TYPE" val="m_h_f"/>
  <p:tag name="KSO_WM_UNIT_INDEX" val="1_2_1"/>
  <p:tag name="KSO_WM_UNIT_PRESET_TEXT" val="单击此处添加文本"/>
  <p:tag name="KSO_WM_UNIT_VALUE" val="102"/>
  <p:tag name="KSO_WM_UNIT_DIAGRAM_ISNUMVISUAL" val="0"/>
  <p:tag name="KSO_WM_UNIT_DIAGRAM_ISREFERUNIT" val="0"/>
  <p:tag name="KSO_WM_UNIT_TEXT_FILL_FORE_SCHEMECOLOR_INDEX" val="13"/>
  <p:tag name="KSO_WM_UNIT_TEXT_FILL_TYPE" val="1"/>
  <p:tag name="KSO_WM_UNIT_USESOURCEFORMAT_APPLY" val="1"/>
</p:tagLst>
</file>

<file path=ppt/tags/tag151.xml><?xml version="1.0" encoding="utf-8"?>
<p:tagLst xmlns:p="http://schemas.openxmlformats.org/presentationml/2006/main">
  <p:tag name="KSO_WM_TEMPLATE_INDEX" val="20187835"/>
  <p:tag name="KSO_WM_TAG_VERSION" val="1.0"/>
  <p:tag name="KSO_WM_SLIDE_INDEX" val="1"/>
  <p:tag name="KSO_WM_SLIDE_ITEM_CNT" val="2"/>
  <p:tag name="KSO_WM_SLIDE_LAYOUT" val="m"/>
  <p:tag name="KSO_WM_SLIDE_LAYOUT_CNT" val="1"/>
  <p:tag name="KSO_WM_SLIDE_TYPE" val="text"/>
  <p:tag name="KSO_WM_SLIDE_SUBTYPE" val="diag"/>
  <p:tag name="KSO_WM_BEAUTIFY_FLAG" val="#wm#"/>
  <p:tag name="KSO_WM_SLIDE_POSITION" val="7.87402e-05*120.151"/>
  <p:tag name="KSO_WM_SLIDE_SIZE" val="960*298.321"/>
  <p:tag name="KSO_WM_TEMPLATE_CATEGORY" val="diagram"/>
  <p:tag name="KSO_WM_SLIDE_ID" val="diagram20187835_1"/>
  <p:tag name="KSO_WM_DIAGRAM_GROUP_CODE" val="m1-1"/>
  <p:tag name="KSO_WM_SLIDE_DIAGTYPE" val="m"/>
  <p:tag name="KSO_WM_SLIDE_MODEL_TYPE" val="cover"/>
</p:tagLst>
</file>

<file path=ppt/tags/tag152.xml><?xml version="1.0" encoding="utf-8"?>
<p:tagLst xmlns:p="http://schemas.openxmlformats.org/presentationml/2006/main">
  <p:tag name="KSO_WM_TEMPLATE_CATEGORY" val="diagram"/>
  <p:tag name="KSO_WM_TEMPLATE_INDEX" val="30177790"/>
  <p:tag name="KSO_WM_UNIT_TYPE" val="d"/>
  <p:tag name="KSO_WM_UNIT_INDEX" val="1"/>
  <p:tag name="KSO_WM_UNIT_ID" val="diagram30177790_1*d*1"/>
  <p:tag name="KSO_WM_UNIT_LAYERLEVEL" val="1"/>
  <p:tag name="KSO_WM_UNIT_VALUE" val="1047*706"/>
  <p:tag name="KSO_WM_UNIT_HIGHLIGHT" val="0"/>
  <p:tag name="KSO_WM_UNIT_COMPATIBLE" val="0"/>
  <p:tag name="KSO_WM_UNIT_CLEAR" val="0"/>
  <p:tag name="KSO_WM_BEAUTIFY_FLAG" val="#wm#"/>
  <p:tag name="KSO_WM_TAG_VERSION" val="1.0"/>
  <p:tag name="REFSHAPE" val="-1960967748"/>
</p:tagLst>
</file>

<file path=ppt/tags/tag153.xml><?xml version="1.0" encoding="utf-8"?>
<p:tagLst xmlns:p="http://schemas.openxmlformats.org/presentationml/2006/main">
  <p:tag name="KSO_WM_TEMPLATE_CATEGORY" val="diagram"/>
  <p:tag name="KSO_WM_TEMPLATE_INDEX" val="30177790"/>
  <p:tag name="KSO_WM_UNIT_TYPE" val="d"/>
  <p:tag name="KSO_WM_UNIT_INDEX" val="2"/>
  <p:tag name="KSO_WM_UNIT_ID" val="diagram30177790_1*d*2"/>
  <p:tag name="KSO_WM_UNIT_LAYERLEVEL" val="1"/>
  <p:tag name="KSO_WM_UNIT_VALUE" val="1051*706"/>
  <p:tag name="KSO_WM_UNIT_HIGHLIGHT" val="0"/>
  <p:tag name="KSO_WM_UNIT_COMPATIBLE" val="0"/>
  <p:tag name="KSO_WM_UNIT_CLEAR" val="0"/>
  <p:tag name="KSO_WM_BEAUTIFY_FLAG" val="#wm#"/>
  <p:tag name="KSO_WM_TAG_VERSION" val="1.0"/>
  <p:tag name="REFSHAPE" val="1833108756"/>
</p:tagLst>
</file>

<file path=ppt/tags/tag154.xml><?xml version="1.0" encoding="utf-8"?>
<p:tagLst xmlns:p="http://schemas.openxmlformats.org/presentationml/2006/main">
  <p:tag name="KSO_WM_TEMPLATE_CATEGORY" val="diagram"/>
  <p:tag name="KSO_WM_TEMPLATE_INDEX" val="30177790"/>
  <p:tag name="KSO_WM_UNIT_TYPE" val="f"/>
  <p:tag name="KSO_WM_UNIT_INDEX" val="2"/>
  <p:tag name="KSO_WM_UNIT_ID" val="diagram30177790_1*f*2"/>
  <p:tag name="KSO_WM_UNIT_LAYERLEVEL" val="1"/>
  <p:tag name="KSO_WM_UNIT_VALUE" val="196"/>
  <p:tag name="KSO_WM_UNIT_HIGHLIGHT" val="0"/>
  <p:tag name="KSO_WM_UNIT_COMPATIBLE" val="0"/>
  <p:tag name="KSO_WM_UNIT_CLEAR" val="0"/>
  <p:tag name="KSO_WM_BEAUTIFY_FLAG" val="#wm#"/>
  <p:tag name="KSO_WM_TAG_VERSION" val="1.0"/>
  <p:tag name="KSO_WM_UNIT_PRESET_TEXT" val="Unified fonts make spacing to adapt to Chinese typesetting, use the reference line in PPT reading more fluent. Theme color makes PPT more convenient to change. Adjust the spacing to adapt to Chinese typesetting, use the reference line in PPT. Unified fonts make reading more fluent. Adjust the spacing to adapt to Chinese. Unified fonts make spacing to adapt to Chinese typesetting, use the reference line in PPT"/>
</p:tagLst>
</file>

<file path=ppt/tags/tag155.xml><?xml version="1.0" encoding="utf-8"?>
<p:tagLst xmlns:p="http://schemas.openxmlformats.org/presentationml/2006/main">
  <p:tag name="KSO_WM_TEMPLATE_CATEGORY" val="diagram"/>
  <p:tag name="KSO_WM_TEMPLATE_INDEX" val="30177790"/>
  <p:tag name="KSO_WM_UNIT_TYPE" val="f"/>
  <p:tag name="KSO_WM_UNIT_INDEX" val="1"/>
  <p:tag name="KSO_WM_UNIT_ID" val="diagram30177790_1*f*1"/>
  <p:tag name="KSO_WM_UNIT_LAYERLEVEL" val="1"/>
  <p:tag name="KSO_WM_UNIT_VALUE" val="196"/>
  <p:tag name="KSO_WM_UNIT_HIGHLIGHT" val="0"/>
  <p:tag name="KSO_WM_UNIT_COMPATIBLE" val="0"/>
  <p:tag name="KSO_WM_UNIT_CLEAR" val="0"/>
  <p:tag name="KSO_WM_BEAUTIFY_FLAG" val="#wm#"/>
  <p:tag name="KSO_WM_TAG_VERSION" val="1.0"/>
  <p:tag name="KSO_WM_UNIT_PRESET_TEXT" val="Unified fonts make spacing to adapt to Chinese typesetting, use the reference line in PPT reading more fluent. Theme color makes PPT more convenient to change. Adjust the spacing to adapt to Chinese typesetting, use the reference line in PPT. Unified fonts make reading more fluent. Adjust the spacing to adapt to Chinese. Unified fonts make spacing to adapt to Chinese typesetting, use the reference line in PPT"/>
</p:tagLst>
</file>

<file path=ppt/tags/tag156.xml><?xml version="1.0" encoding="utf-8"?>
<p:tagLst xmlns:p="http://schemas.openxmlformats.org/presentationml/2006/main">
  <p:tag name="KSO_WM_TEMPLATE_CATEGORY" val="diagram"/>
  <p:tag name="KSO_WM_TEMPLATE_INDEX" val="30177790"/>
  <p:tag name="KSO_WM_TAG_VERSION" val="1.0"/>
  <p:tag name="KSO_WM_SLIDE_ID" val="diagram30177790_1"/>
  <p:tag name="KSO_WM_SLIDE_INDEX" val="1"/>
  <p:tag name="KSO_WM_SLIDE_ITEM_CNT" val="4"/>
  <p:tag name="KSO_WM_SLIDE_LAYOUT" val="a_f_b_d"/>
  <p:tag name="KSO_WM_SLIDE_LAYOUT_CNT" val="1_2_1_2"/>
  <p:tag name="KSO_WM_SLIDE_TYPE" val="text"/>
  <p:tag name="KSO_WM_SLIDE_SUBTYPE" val="picTxt"/>
  <p:tag name="KSO_WM_BEAUTIFY_FLAG" val="#wm#"/>
  <p:tag name="KSO_WM_SLIDE_POSITION" val="37*93"/>
  <p:tag name="KSO_WM_SLIDE_SIZE" val="850*396"/>
</p:tagLst>
</file>

<file path=ppt/tags/tag157.xml><?xml version="1.0" encoding="utf-8"?>
<p:tagLst xmlns:p="http://schemas.openxmlformats.org/presentationml/2006/main">
  <p:tag name="REFSHAPE" val="264594252"/>
</p:tagLst>
</file>

<file path=ppt/tags/tag158.xml><?xml version="1.0" encoding="utf-8"?>
<p:tagLst xmlns:p="http://schemas.openxmlformats.org/presentationml/2006/main">
  <p:tag name="REFSHAPE" val="264594388"/>
</p:tagLst>
</file>

<file path=ppt/tags/tag159.xml><?xml version="1.0" encoding="utf-8"?>
<p:tagLst xmlns:p="http://schemas.openxmlformats.org/presentationml/2006/main">
  <p:tag name="REFSHAPE" val="264594660"/>
  <p:tag name="KSO_WM_UNIT_PLACING_PICTURE_USER_VIEWPORT" val="{&quot;height&quot;:2007.8724409448819,&quot;width&quot;:1562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REFSHAPE" val="264594796"/>
  <p:tag name="KSO_WM_UNIT_PLACING_PICTURE_USER_VIEWPORT" val="{&quot;height&quot;:5395.0960629921256,&quot;width&quot;:2847.4377952755904}"/>
</p:tagLst>
</file>

<file path=ppt/tags/tag161.xml><?xml version="1.0" encoding="utf-8"?>
<p:tagLst xmlns:p="http://schemas.openxmlformats.org/presentationml/2006/main">
  <p:tag name="REFSHAPE" val="264316364"/>
  <p:tag name="KSO_WM_UNIT_PLACING_PICTURE_USER_VIEWPORT" val="{&quot;height&quot;:5245,&quot;width&quot;:5527}"/>
</p:tagLst>
</file>

<file path=ppt/tags/tag162.xml><?xml version="1.0" encoding="utf-8"?>
<p:tagLst xmlns:p="http://schemas.openxmlformats.org/presentationml/2006/main">
  <p:tag name="REFSHAPE" val="264316500"/>
</p:tagLst>
</file>

<file path=ppt/tags/tag163.xml><?xml version="1.0" encoding="utf-8"?>
<p:tagLst xmlns:p="http://schemas.openxmlformats.org/presentationml/2006/main">
  <p:tag name="REFSHAPE" val="265397828"/>
  <p:tag name="KSO_WM_UNIT_PLACING_PICTURE_USER_VIEWPORT" val="{&quot;height&quot;:2463,&quot;width&quot;:2771}"/>
</p:tagLst>
</file>

<file path=ppt/tags/tag164.xml><?xml version="1.0" encoding="utf-8"?>
<p:tagLst xmlns:p="http://schemas.openxmlformats.org/presentationml/2006/main">
  <p:tag name="REFSHAPE" val="265397692"/>
</p:tagLst>
</file>

<file path=ppt/tags/tag165.xml><?xml version="1.0" encoding="utf-8"?>
<p:tagLst xmlns:p="http://schemas.openxmlformats.org/presentationml/2006/main">
  <p:tag name="REFSHAPE" val="264315684"/>
  <p:tag name="KSO_WM_UNIT_PLACING_PICTURE_USER_VIEWPORT" val="{&quot;height&quot;:7262.5527559055117,&quot;width&quot;:5242.1086614173228}"/>
</p:tagLst>
</file>

<file path=ppt/tags/tag166.xml><?xml version="1.0" encoding="utf-8"?>
<p:tagLst xmlns:p="http://schemas.openxmlformats.org/presentationml/2006/main">
  <p:tag name="REFSHAPE" val="265144988"/>
</p:tagLst>
</file>

<file path=ppt/tags/tag167.xml><?xml version="1.0" encoding="utf-8"?>
<p:tagLst xmlns:p="http://schemas.openxmlformats.org/presentationml/2006/main">
  <p:tag name="KSO_WM_UNIT_PLACING_PICTURE_USER_VIEWPORT" val="{&quot;height&quot;:4945,&quot;width&quot;:5958}"/>
</p:tagLst>
</file>

<file path=ppt/tags/tag168.xml><?xml version="1.0" encoding="utf-8"?>
<p:tagLst xmlns:p="http://schemas.openxmlformats.org/presentationml/2006/main">
  <p:tag name="KSO_WM_UNIT_PLACING_PICTURE_USER_VIEWPORT" val="{&quot;height&quot;:4943,&quot;width&quot;:7297}"/>
</p:tagLst>
</file>

<file path=ppt/tags/tag169.xml><?xml version="1.0" encoding="utf-8"?>
<p:tagLst xmlns:p="http://schemas.openxmlformats.org/presentationml/2006/main">
  <p:tag name="KSO_WM_UNIT_VALUE" val="1904*2496"/>
  <p:tag name="KSO_WM_UNIT_HIGHLIGHT" val="0"/>
  <p:tag name="KSO_WM_UNIT_COMPATIBLE" val="1"/>
  <p:tag name="KSO_WM_UNIT_DIAGRAM_ISNUMVISUAL" val="0"/>
  <p:tag name="KSO_WM_UNIT_DIAGRAM_ISREFERUNIT" val="0"/>
  <p:tag name="KSO_WM_UNIT_TYPE" val="d"/>
  <p:tag name="KSO_WM_UNIT_INDEX" val="1"/>
  <p:tag name="KSO_WM_UNIT_ID" val="diagram20206221_1*d*1"/>
  <p:tag name="KSO_WM_TEMPLATE_CATEGORY" val="diagram"/>
  <p:tag name="KSO_WM_TEMPLATE_INDEX" val="20206221"/>
  <p:tag name="KSO_WM_UNIT_LAYERLEVEL" val="1"/>
  <p:tag name="KSO_WM_TAG_VERSION" val="1.0"/>
  <p:tag name="KSO_WM_BEAUTIFY_FLAG" val="#wm#"/>
  <p:tag name="KSO_WM_CHIP_GROUPID" val="5ea2926f660c33b3b8e680f5"/>
  <p:tag name="KSO_WM_CHIP_XID" val="5ea2926f660c33b3b8e680f6"/>
  <p:tag name="KSO_WM_ASSEMBLE_CHIP_INDEX" val="22faa95b9ce04208b600535d4b31364a"/>
  <p:tag name="KSO_WM_UNIT_PLACING_PICTURE" val="22faa95b9ce04208b600535d4b31364a"/>
  <p:tag name="KSO_WM_UNIT_SUPPORT_UNIT_TYPE" val="[&quot;θ&quot;]"/>
  <p:tag name="KSO_WM_TEMPLATE_ASSEMBLE_XID" val="5eb25b7817ecafedae9cefe7"/>
  <p:tag name="KSO_WM_TEMPLATE_ASSEMBLE_GROUPID" val="5eb25b7817ecafedae9cefe7"/>
  <p:tag name="REFSHAPE" val="1064262348"/>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1"/>
  <p:tag name="KSO_WM_UNIT_ID" val="diagram20206221_1*i*1"/>
  <p:tag name="KSO_WM_TEMPLATE_CATEGORY" val="diagram"/>
  <p:tag name="KSO_WM_TEMPLATE_INDEX" val="20206221"/>
  <p:tag name="KSO_WM_UNIT_LAYERLEVEL" val="1"/>
  <p:tag name="KSO_WM_TAG_VERSION" val="1.0"/>
  <p:tag name="KSO_WM_BEAUTIFY_FLAG" val="#wm#"/>
  <p:tag name="KSO_WM_UNIT_BK_DARK_LIGHT" val="2"/>
  <p:tag name="KSO_WM_UNIT_SM_LIMIT_TYPE" val="1"/>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CHIP_GROUPID" val="5ea0fac0660c33b3b8e66bb2"/>
  <p:tag name="KSO_WM_CHIP_XID" val="5ea0fac0660c33b3b8e66bb3"/>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eb25b7817ecafedae9cefe7"/>
  <p:tag name="KSO_WM_TEMPLATE_ASSEMBLE_GROUPID" val="5eb25b7817ecafedae9cefe7"/>
</p:tagLst>
</file>

<file path=ppt/tags/tag171.xml><?xml version="1.0" encoding="utf-8"?>
<p:tagLst xmlns:p="http://schemas.openxmlformats.org/presentationml/2006/main">
  <p:tag name="KSO_WM_UNIT_TEXT_SUBTYPE" val="a"/>
  <p:tag name="KSO_WM_UNIT_SUBTYPE" val="a"/>
  <p:tag name="KSO_WM_UNIT_PRESET_TEXT" val="点击此处添加正文，文字是您思想的提炼，为了演示发布的良好效果，请言简意赅的阐述您的观点。您的正文已经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6221_1*f*1"/>
  <p:tag name="KSO_WM_TEMPLATE_CATEGORY" val="diagram"/>
  <p:tag name="KSO_WM_TEMPLATE_INDEX" val="20206221"/>
  <p:tag name="KSO_WM_UNIT_LAYERLEVEL" val="1"/>
  <p:tag name="KSO_WM_TAG_VERSION" val="1.0"/>
  <p:tag name="KSO_WM_BEAUTIFY_FLAG" val="#wm#"/>
  <p:tag name="KSO_WM_UNIT_DEFAULT_FONT" val="14;20;2"/>
  <p:tag name="KSO_WM_UNIT_BLOCK" val="0"/>
  <p:tag name="KSO_WM_CHIP_GROUPID" val="5e6b05596848fb12bee65ac8"/>
  <p:tag name="KSO_WM_CHIP_XID" val="5e6b05596848fb12bee65aca"/>
  <p:tag name="KSO_WM_ASSEMBLE_CHIP_INDEX" val="a72e574ec38843d6913eafc4d69b5b4d"/>
  <p:tag name="KSO_WM_UNIT_TEXT_FILL_FORE_SCHEMECOLOR_INDEX_BRIGHTNESS" val="0.25"/>
  <p:tag name="KSO_WM_UNIT_TEXT_FILL_FORE_SCHEMECOLOR_INDEX" val="13"/>
  <p:tag name="KSO_WM_UNIT_TEXT_FILL_TYPE" val="1"/>
  <p:tag name="KSO_WM_UNIT_VALUE" val="60"/>
  <p:tag name="KSO_WM_TEMPLATE_ASSEMBLE_XID" val="5eb25b7817ecafedae9cefe7"/>
  <p:tag name="KSO_WM_TEMPLATE_ASSEMBLE_GROUPID" val="5eb25b7817ecafedae9cefe7"/>
</p:tagLst>
</file>

<file path=ppt/tags/tag172.xml><?xml version="1.0" encoding="utf-8"?>
<p:tagLst xmlns:p="http://schemas.openxmlformats.org/presentationml/2006/main">
  <p:tag name="KSO_WM_BEAUTIFY_FLAG" val="#wm#"/>
  <p:tag name="KSO_WM_TEMPLATE_CATEGORY" val="diagram"/>
  <p:tag name="KSO_WM_TEMPLATE_INDEX" val="2020622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direction&quot;: 1,&#10;    &quot;id&quot;: &quot;2020-05-06T14:46:27&quot;,&#10;    &quot;maxSize&quot;: {&#10;        &quot;size1&quot;: 5&#10;    },&#10;    &quot;minSize&quot;: {&#10;        &quot;size1&quot;: 5&#10;    },&#10;    &quot;normalSize&quot;: {&#10;        &quot;size1&quot;: 5&#10;    },&#10;    &quot;subLayout&quot;: [&#10;        {&#10;            &quot;id&quot;: &quot;2020-05-06T14:46:27&quot;,&#10;            &quot;type&quot;: 0&#10;        },&#10;        {&#10;            &quot;id&quot;: &quot;2020-05-06T14:46:27&quot;,&#10;            &quot;margin&quot;: {&#10;                &quot;bottom&quot;: 4.6570000648498535,&#10;                &quot;left&quot;: 19.897001266479492,&#10;                &quot;right&quot;: 2.5399999618530273,&#10;                &quot;top&quot;: 5.5029997825622559&#10;            },&#10;            &quot;type&quot;: 0&#10;        }&#10;    ],&#10;    &quot;type&quot;: 0&#10;}&#10;"/>
  <p:tag name="KSO_WM_SLIDE_BACKGROUND" val="[&quot;general&quot;]"/>
  <p:tag name="KSO_WM_SLIDE_RATIO" val="1.777778"/>
  <p:tag name="KSO_WM_CHIP_INFOS" val="{&quot;layout_type&quot;:&quot;leftright&quot;,&quot;tags&quot;:{&quot;style&quot;:[&quot;商务&quot;,&quot;简约&quot;,&quot;文艺清新&quot;,&quot;卡通&quot;,&quot;欧美风&quot;,&quot;黑板风&quot;,&quot;渐变风&quot;]},&quot;slide_type&quot;:[&quot;text&quot;],&quot;aspect_ratio&quot;:&quot;16:9&quot;}"/>
  <p:tag name="KSO_WM_CHIP_XID" val="5ea0fac0660c33b3b8e66bb3"/>
  <p:tag name="KSO_WM_CHIP_FILLPROP" val="[[{&quot;fill_id&quot;:&quot;74de1e39bc9f4da2ad0919e0e257f08b&quot;,&quot;fill_align&quot;:&quot;cm&quot;,&quot;text_align&quot;:&quot;cm&quot;,&quot;text_direction&quot;:&quot;horizontal&quot;,&quot;chip_types&quot;:[&quot;picture&quot;,&quot;video&quot;]},{&quot;fill_id&quot;:&quot;f8831afc8efd474b9cccc82f8f6f1bea&quot;,&quot;fill_align&quot;:&quot;lm&quot;,&quot;text_align&quot;:&quot;lm&quot;,&quot;text_direction&quot;:&quot;horizontal&quot;,&quot;chip_types&quot;:[&quot;text&quot;,&quot;header&quot;]}],[{&quot;fill_id&quot;:&quot;74de1e39bc9f4da2ad0919e0e257f08b&quot;,&quot;fill_align&quot;:&quot;cm&quot;,&quot;text_align&quot;:&quot;cm&quot;,&quot;text_direction&quot;:&quot;horizontal&quot;,&quot;chip_types&quot;:[&quot;picture&quot;,&quot;video&quot;]},{&quot;fill_id&quot;:&quot;f8831afc8efd474b9cccc82f8f6f1bea&quot;,&quot;fill_align&quot;:&quot;cm&quot;,&quot;text_align&quot;:&quot;cm&quot;,&quot;text_direction&quot;:&quot;horizontal&quot;,&quot;chip_types&quot;:[&quot;text&quot;,&quot;header&quot;]}]]"/>
  <p:tag name="KSO_WM_SLIDE_ID" val="diagram20206221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1"/>
  <p:tag name="KSO_WM_SLIDE_TYPE" val="text"/>
  <p:tag name="KSO_WM_SLIDE_SUBTYPE" val="picTxt"/>
  <p:tag name="KSO_WM_SLIDE_SIZE" val="873*540"/>
  <p:tag name="KSO_WM_SLIDE_POSITION" val="36*0"/>
  <p:tag name="KSO_WM_CHIP_GROUPID" val="5ea0fac0660c33b3b8e66bb2"/>
  <p:tag name="KSO_WM_SLIDE_BK_DARK_LIGHT" val="2"/>
  <p:tag name="KSO_WM_SLIDE_BACKGROUND_TYPE" val="general"/>
  <p:tag name="KSO_WM_TEMPLATE_ASSEMBLE_XID" val="5eb25b7817ecafedae9cefe7"/>
  <p:tag name="KSO_WM_TEMPLATE_ASSEMBLE_GROUPID" val="5eb25b7817ecafedae9cefe7"/>
</p:tagLst>
</file>

<file path=ppt/tags/tag173.xml><?xml version="1.0" encoding="utf-8"?>
<p:tagLst xmlns:p="http://schemas.openxmlformats.org/presentationml/2006/main">
  <p:tag name="REFSHAPE" val="264316364"/>
  <p:tag name="KSO_WM_UNIT_PLACING_PICTURE_USER_VIEWPORT" val="{&quot;height&quot;:5245,&quot;width&quot;:5527}"/>
</p:tagLst>
</file>

<file path=ppt/tags/tag174.xml><?xml version="1.0" encoding="utf-8"?>
<p:tagLst xmlns:p="http://schemas.openxmlformats.org/presentationml/2006/main">
  <p:tag name="KSO_WPP_MARK_KEY" val="f963b658-c3f9-4c69-9c06-050a0ca13449"/>
  <p:tag name="COMMONDATA" val="eyJoZGlkIjoiNDRiYzMxNTU3ZGZmODhlNDFiMGUyMGI0MDJkM2EzZDAi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diagram"/>
  <p:tag name="KSO_WM_TEMPLATE_INDEX" val="20187835"/>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diagram"/>
  <p:tag name="KSO_WM_TEMPLATE_INDEX" val="20187835"/>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INDEX" val="20187835"/>
  <p:tag name="KSO_WM_TAG_VERSION" val="1.0"/>
  <p:tag name="KSO_WM_BEAUTIFY_FLAG" val="#wm#"/>
  <p:tag name="KSO_WM_TEMPLATE_CATEGORY" val="diagram"/>
</p:tagLst>
</file>

<file path=ppt/tags/tag62.xml><?xml version="1.0" encoding="utf-8"?>
<p:tagLst xmlns:p="http://schemas.openxmlformats.org/presentationml/2006/main">
  <p:tag name="REFSHAPE" val="265396196"/>
  <p:tag name="KSO_WM_UNIT_PLACING_PICTURE_USER_VIEWPORT" val="{&quot;height&quot;:8604.7685039370081,&quot;width&quot;:5730.7748031496067}"/>
</p:tagLst>
</file>

<file path=ppt/tags/tag63.xml><?xml version="1.0" encoding="utf-8"?>
<p:tagLst xmlns:p="http://schemas.openxmlformats.org/presentationml/2006/main">
  <p:tag name="REFSHAPE" val="265142948"/>
</p:tagLst>
</file>

<file path=ppt/tags/tag64.xml><?xml version="1.0" encoding="utf-8"?>
<p:tagLst xmlns:p="http://schemas.openxmlformats.org/presentationml/2006/main">
  <p:tag name="REFSHAPE" val="187295388"/>
</p:tagLst>
</file>

<file path=ppt/tags/tag65.xml><?xml version="1.0" encoding="utf-8"?>
<p:tagLst xmlns:p="http://schemas.openxmlformats.org/presentationml/2006/main">
  <p:tag name="REFSHAPE" val="265144852"/>
</p:tagLst>
</file>

<file path=ppt/tags/tag66.xml><?xml version="1.0" encoding="utf-8"?>
<p:tagLst xmlns:p="http://schemas.openxmlformats.org/presentationml/2006/main">
  <p:tag name="REFSHAPE" val="265144988"/>
</p:tagLst>
</file>

<file path=ppt/tags/tag67.xml><?xml version="1.0" encoding="utf-8"?>
<p:tagLst xmlns:p="http://schemas.openxmlformats.org/presentationml/2006/main">
  <p:tag name="REFSHAPE" val="187202356"/>
</p:tagLst>
</file>

<file path=ppt/tags/tag68.xml><?xml version="1.0" encoding="utf-8"?>
<p:tagLst xmlns:p="http://schemas.openxmlformats.org/presentationml/2006/main">
  <p:tag name="REFSHAPE" val="265143356"/>
</p:tagLst>
</file>

<file path=ppt/tags/tag69.xml><?xml version="1.0" encoding="utf-8"?>
<p:tagLst xmlns:p="http://schemas.openxmlformats.org/presentationml/2006/main">
  <p:tag name="REFSHAPE" val="26514349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REFSHAPE" val="265142812"/>
</p:tagLst>
</file>

<file path=ppt/tags/tag71.xml><?xml version="1.0" encoding="utf-8"?>
<p:tagLst xmlns:p="http://schemas.openxmlformats.org/presentationml/2006/main">
  <p:tag name="REFSHAPE" val="265145668"/>
</p:tagLst>
</file>

<file path=ppt/tags/tag72.xml><?xml version="1.0" encoding="utf-8"?>
<p:tagLst xmlns:p="http://schemas.openxmlformats.org/presentationml/2006/main">
  <p:tag name="REFSHAPE" val="264594252"/>
</p:tagLst>
</file>

<file path=ppt/tags/tag73.xml><?xml version="1.0" encoding="utf-8"?>
<p:tagLst xmlns:p="http://schemas.openxmlformats.org/presentationml/2006/main">
  <p:tag name="REFSHAPE" val="264594388"/>
</p:tagLst>
</file>

<file path=ppt/tags/tag74.xml><?xml version="1.0" encoding="utf-8"?>
<p:tagLst xmlns:p="http://schemas.openxmlformats.org/presentationml/2006/main">
  <p:tag name="REFSHAPE" val="264594660"/>
  <p:tag name="KSO_WM_UNIT_PLACING_PICTURE_USER_VIEWPORT" val="{&quot;height&quot;:2007.8724409448819,&quot;width&quot;:15620}"/>
</p:tagLst>
</file>

<file path=ppt/tags/tag75.xml><?xml version="1.0" encoding="utf-8"?>
<p:tagLst xmlns:p="http://schemas.openxmlformats.org/presentationml/2006/main">
  <p:tag name="REFSHAPE" val="264594796"/>
  <p:tag name="KSO_WM_UNIT_PLACING_PICTURE_USER_VIEWPORT" val="{&quot;height&quot;:5395.0960629921256,&quot;width&quot;:2847.4377952755904}"/>
</p:tagLst>
</file>

<file path=ppt/tags/tag76.xml><?xml version="1.0" encoding="utf-8"?>
<p:tagLst xmlns:p="http://schemas.openxmlformats.org/presentationml/2006/main">
  <p:tag name="REFSHAPE" val="264316364"/>
  <p:tag name="KSO_WM_UNIT_PLACING_PICTURE_USER_VIEWPORT" val="{&quot;height&quot;:5245,&quot;width&quot;:5527}"/>
</p:tagLst>
</file>

<file path=ppt/tags/tag77.xml><?xml version="1.0" encoding="utf-8"?>
<p:tagLst xmlns:p="http://schemas.openxmlformats.org/presentationml/2006/main">
  <p:tag name="REFSHAPE" val="264316500"/>
</p:tagLst>
</file>

<file path=ppt/tags/tag78.xml><?xml version="1.0" encoding="utf-8"?>
<p:tagLst xmlns:p="http://schemas.openxmlformats.org/presentationml/2006/main">
  <p:tag name="REFSHAPE" val="265397828"/>
  <p:tag name="KSO_WM_UNIT_PLACING_PICTURE_USER_VIEWPORT" val="{&quot;height&quot;:2463,&quot;width&quot;:2771}"/>
</p:tagLst>
</file>

<file path=ppt/tags/tag79.xml><?xml version="1.0" encoding="utf-8"?>
<p:tagLst xmlns:p="http://schemas.openxmlformats.org/presentationml/2006/main">
  <p:tag name="REFSHAPE" val="26539769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REFSHAPE" val="264315684"/>
  <p:tag name="KSO_WM_UNIT_PLACING_PICTURE_USER_VIEWPORT" val="{&quot;height&quot;:7262.5527559055117,&quot;width&quot;:5242.1086614173228}"/>
</p:tagLst>
</file>

<file path=ppt/tags/tag81.xml><?xml version="1.0" encoding="utf-8"?>
<p:tagLst xmlns:p="http://schemas.openxmlformats.org/presentationml/2006/main">
  <p:tag name="KSO_WM_UNIT_ADJUSTLAYOUT_ID" val="25"/>
  <p:tag name="KSO_WM_UNIT_COLOR_SCHEME_SHAPE_ID" val="25"/>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2"/>
  <p:tag name="KSO_WM_UNIT_ID" val="diagram20191379_1*i*2"/>
  <p:tag name="KSO_WM_TEMPLATE_CATEGORY" val="diagram"/>
  <p:tag name="KSO_WM_TEMPLATE_INDEX" val="20191379"/>
  <p:tag name="KSO_WM_UNIT_LAYERLEVEL" val="1"/>
  <p:tag name="KSO_WM_TAG_VERSION" val="1.0"/>
  <p:tag name="KSO_WM_BEAUTIFY_FLAG" val="#wm#"/>
</p:tagLst>
</file>

<file path=ppt/tags/tag82.xml><?xml version="1.0" encoding="utf-8"?>
<p:tagLst xmlns:p="http://schemas.openxmlformats.org/presentationml/2006/main">
  <p:tag name="KSO_WM_UNIT_ADJUSTLAYOUT_ID" val="26"/>
  <p:tag name="KSO_WM_UNIT_COLOR_SCHEME_SHAPE_ID" val="26"/>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3"/>
  <p:tag name="KSO_WM_UNIT_ID" val="diagram20191379_1*i*3"/>
  <p:tag name="KSO_WM_TEMPLATE_CATEGORY" val="diagram"/>
  <p:tag name="KSO_WM_TEMPLATE_INDEX" val="20191379"/>
  <p:tag name="KSO_WM_UNIT_LAYERLEVEL" val="1"/>
  <p:tag name="KSO_WM_TAG_VERSION" val="1.0"/>
  <p:tag name="KSO_WM_BEAUTIFY_FLAG" val="#wm#"/>
</p:tagLst>
</file>

<file path=ppt/tags/tag83.xml><?xml version="1.0" encoding="utf-8"?>
<p:tagLst xmlns:p="http://schemas.openxmlformats.org/presentationml/2006/main">
  <p:tag name="KSO_WM_UNIT_ADJUSTLAYOUT_ID" val="3"/>
  <p:tag name="KSO_WM_UNIT_COLOR_SCHEME_SHAPE_ID" val="3"/>
  <p:tag name="KSO_WM_UNIT_COLOR_SCHEME_PARENT_PAGE" val="0_1"/>
  <p:tag name="KSO_WM_UNIT_TEXT_PART_ID_V2" val="d-2-1"/>
  <p:tag name="KSO_WM_UNIT_TEXT_PART_ID" val="2-d"/>
  <p:tag name="KSO_WM_UNIT_TEXT_PART_SIZE" val="254.64*434.5"/>
  <p:tag name="KSO_WM_UNIT_NOCLEAR" val="0"/>
  <p:tag name="KSO_WM_UNIT_VALUE" val="260"/>
  <p:tag name="KSO_WM_UNIT_HIGHLIGHT" val="0"/>
  <p:tag name="KSO_WM_UNIT_COMPATIBLE" val="0"/>
  <p:tag name="KSO_WM_UNIT_DIAGRAM_ISNUMVISUAL" val="0"/>
  <p:tag name="KSO_WM_UNIT_DIAGRAM_ISREFERUNIT" val="0"/>
  <p:tag name="KSO_WM_UNIT_TYPE" val="f"/>
  <p:tag name="KSO_WM_UNIT_INDEX" val="1"/>
  <p:tag name="KSO_WM_UNIT_ID" val="diagram20191379_1*f*1"/>
  <p:tag name="KSO_WM_TEMPLATE_CATEGORY" val="diagram"/>
  <p:tag name="KSO_WM_TEMPLATE_INDEX" val="20191379"/>
  <p:tag name="KSO_WM_UNIT_LAYERLEVEL" val="1"/>
  <p:tag name="KSO_WM_TAG_VERSION" val="1.0"/>
  <p:tag name="KSO_WM_BEAUTIFY_FLAG" val="#wm#"/>
  <p:tag name="KSO_WM_UNIT_PRESET_TEXT" val="点击此处添加正文，文字是您思想的提炼，请言简意赅的阐述您的观点。&#10;根据需要您可以酌情增减文字，以便观者可以准确的理解您所传达的完整信息。&#10;您的正文已经字字珠玑，但信息却错综复杂，需要用更多的文字来表述；但请您尽可能提炼思想的精髓，否则容易造成观者的阅读压力，适得其反。&#10;您输入的文字到这里，就是最佳视觉效果，请务必注意"/>
  <p:tag name="KSO_WM_UNIT_SUBTYPE" val="a"/>
</p:tagLst>
</file>

<file path=ppt/tags/tag84.xml><?xml version="1.0" encoding="utf-8"?>
<p:tagLst xmlns:p="http://schemas.openxmlformats.org/presentationml/2006/main">
  <p:tag name="KSO_WM_UNIT_ADJUSTLAYOUT_ID" val="9"/>
  <p:tag name="KSO_WM_UNIT_COLOR_SCHEME_SHAPE_ID" val="9"/>
  <p:tag name="KSO_WM_UNIT_COLOR_SCHEME_PARENT_PAGE" val="0_1"/>
  <p:tag name="KSO_WM_UNIT_ISCONTENTSTITLE" val="0"/>
  <p:tag name="KSO_WM_UNIT_TEXT_PART_ID" val="1-X"/>
  <p:tag name="KSO_WM_UNIT_TEXT_PART_SIZE" val="49.2*286"/>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79_1*a*1"/>
  <p:tag name="KSO_WM_TEMPLATE_CATEGORY" val="diagram"/>
  <p:tag name="KSO_WM_TEMPLATE_INDEX" val="20191379"/>
  <p:tag name="KSO_WM_UNIT_LAYERLEVEL" val="1"/>
  <p:tag name="KSO_WM_TAG_VERSION" val="1.0"/>
  <p:tag name="KSO_WM_BEAUTIFY_FLAG" val="#wm#"/>
  <p:tag name="KSO_WM_UNIT_PRESET_TEXT" val="单击添加大标题"/>
  <p:tag name="KSO_WM_UNIT_TEXT_PART_ID_V2" val="a-1-1"/>
  <p:tag name="KSO_WM_UNIT_ISNUMDGMTITLE" val="0"/>
</p:tagLst>
</file>

<file path=ppt/tags/tag85.xml><?xml version="1.0" encoding="utf-8"?>
<p:tagLst xmlns:p="http://schemas.openxmlformats.org/presentationml/2006/main">
  <p:tag name="KSO_WM_UNIT_VALUE" val="1061*1414"/>
  <p:tag name="KSO_WM_UNIT_HIGHLIGHT" val="0"/>
  <p:tag name="KSO_WM_UNIT_COMPATIBLE" val="0"/>
  <p:tag name="KSO_WM_UNIT_DIAGRAM_ISNUMVISUAL" val="0"/>
  <p:tag name="KSO_WM_UNIT_DIAGRAM_ISREFERUNIT" val="0"/>
  <p:tag name="KSO_WM_UNIT_TYPE" val="d"/>
  <p:tag name="KSO_WM_UNIT_INDEX" val="1"/>
  <p:tag name="KSO_WM_UNIT_ID" val="diagram20191379_1*d*1"/>
  <p:tag name="KSO_WM_TEMPLATE_CATEGORY" val="diagram"/>
  <p:tag name="KSO_WM_TEMPLATE_INDEX" val="20191379"/>
  <p:tag name="KSO_WM_UNIT_SUPPORT_UNIT_TYPE" val="[&quot;d&quot;]"/>
  <p:tag name="KSO_WM_UNIT_LAYERLEVEL" val="1"/>
  <p:tag name="KSO_WM_TAG_VERSION" val="1.0"/>
  <p:tag name="KSO_WM_BEAUTIFY_FLAG" val="#wm#"/>
  <p:tag name="KSO_WM_UNIT_PLACING_PICTURE_USER_VIEWPORT" val="{&quot;height&quot;:6017.5228346456688,&quot;width&quot;:8023.363779527559}"/>
  <p:tag name="KSO_WM_UNIT_PLACING_PICTURE_USER_RELATIVERECTANGLE" val="{&quot;bottom&quot;:0,&quot;left&quot;:0,&quot;right&quot;:0,&quot;top&quot;:0}"/>
  <p:tag name="KSO_WM_UNIT_PLACING_PICTURE_COLLAGE_RELATIVERECTANGLE" val="{&quot;bottom&quot;:0,&quot;left&quot;:0,&quot;right&quot;:0,&quot;top&quot;:0}"/>
  <p:tag name="KSO_WM_UNIT_PLACING_PICTURE_COLLAGE_VIEWPORT" val="{&quot;height&quot;:6017.5228346456688,&quot;width&quot;:8023.3637795275581}"/>
  <p:tag name="KSO_WM_UNIT_PLACING_PICTURE_INFO" val="{&quot;code&quot;:&quot;[1]&quot;,&quot;full_picture&quot;:false,&quot;last_crop_picture&quot;:&quot;[1]&quot;,&quot;scheme&quot;:&quot;1-1&quot;,&quot;spacing&quot;:5}"/>
  <p:tag name="KSO_WM_UNIT_PLACING_PICTURE" val="101328.949"/>
  <p:tag name="REFSHAPE" val="265683676"/>
</p:tagLst>
</file>

<file path=ppt/tags/tag86.xml><?xml version="1.0" encoding="utf-8"?>
<p:tagLst xmlns:p="http://schemas.openxmlformats.org/presentationml/2006/main">
  <p:tag name="KSO_WM_SLIDE_CONSTRAINT" val="%7b%22slideConstraint%22%3a%7b%22seriesAreas%22%3a%5b%5d%2c%22singleAreas%22%3a%5b%7b%22shapes%22%3a%5b11%5d%2c%22serialConstraintIndex%22%3a-1%2c%22areatextmark%22%3a0%2c%22pictureprocessmark%22%3a0%7d%5d%7d%7d"/>
  <p:tag name="KSO_WM_SLIDE_COLORSCHEME_VERSION" val="3.2"/>
  <p:tag name="KSO_WM_SLIDE_ID" val="diagram20191379_1"/>
  <p:tag name="KSO_WM_TEMPLATE_SUBCATEGORY" val="0"/>
  <p:tag name="KSO_WM_TEMPLATE_MASTER_TYPE" val="0"/>
  <p:tag name="KSO_WM_TEMPLATE_COLOR_TYPE" val="1"/>
  <p:tag name="KSO_WM_SLIDE_TYPE" val="text"/>
  <p:tag name="KSO_WM_SLIDE_SUBTYPE" val="picTxt"/>
  <p:tag name="KSO_WM_SLIDE_ITEM_CNT" val="0"/>
  <p:tag name="KSO_WM_SLIDE_INDEX" val="1"/>
  <p:tag name="KSO_WM_SLIDE_SIZE" val="941*540"/>
  <p:tag name="KSO_WM_SLIDE_POSITION" val="18*0"/>
  <p:tag name="KSO_WM_TAG_VERSION" val="1.0"/>
  <p:tag name="KSO_WM_BEAUTIFY_FLAG" val="#wm#"/>
  <p:tag name="KSO_WM_TEMPLATE_CATEGORY" val="diagram"/>
  <p:tag name="KSO_WM_TEMPLATE_INDEX" val="20191379"/>
  <p:tag name="KSO_WM_SLIDE_LAYOUT" val="a_d_f"/>
  <p:tag name="KSO_WM_SLIDE_LAYOUT_CNT" val="1_1_1"/>
</p:tagLst>
</file>

<file path=ppt/tags/tag87.xml><?xml version="1.0" encoding="utf-8"?>
<p:tagLst xmlns:p="http://schemas.openxmlformats.org/presentationml/2006/main">
  <p:tag name="KSO_WM_UNIT_ADJUSTLAYOUT_ID" val="25"/>
  <p:tag name="KSO_WM_UNIT_COLOR_SCHEME_SHAPE_ID" val="25"/>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2"/>
  <p:tag name="KSO_WM_UNIT_ID" val="diagram20191379_1*i*2"/>
  <p:tag name="KSO_WM_TEMPLATE_CATEGORY" val="diagram"/>
  <p:tag name="KSO_WM_TEMPLATE_INDEX" val="20191379"/>
  <p:tag name="KSO_WM_UNIT_LAYERLEVEL" val="1"/>
  <p:tag name="KSO_WM_TAG_VERSION" val="1.0"/>
  <p:tag name="KSO_WM_BEAUTIFY_FLAG" val="#wm#"/>
</p:tagLst>
</file>

<file path=ppt/tags/tag88.xml><?xml version="1.0" encoding="utf-8"?>
<p:tagLst xmlns:p="http://schemas.openxmlformats.org/presentationml/2006/main">
  <p:tag name="KSO_WM_UNIT_ADJUSTLAYOUT_ID" val="26"/>
  <p:tag name="KSO_WM_UNIT_COLOR_SCHEME_SHAPE_ID" val="26"/>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3"/>
  <p:tag name="KSO_WM_UNIT_ID" val="diagram20191379_1*i*3"/>
  <p:tag name="KSO_WM_TEMPLATE_CATEGORY" val="diagram"/>
  <p:tag name="KSO_WM_TEMPLATE_INDEX" val="20191379"/>
  <p:tag name="KSO_WM_UNIT_LAYERLEVEL" val="1"/>
  <p:tag name="KSO_WM_TAG_VERSION" val="1.0"/>
  <p:tag name="KSO_WM_BEAUTIFY_FLAG" val="#wm#"/>
</p:tagLst>
</file>

<file path=ppt/tags/tag89.xml><?xml version="1.0" encoding="utf-8"?>
<p:tagLst xmlns:p="http://schemas.openxmlformats.org/presentationml/2006/main">
  <p:tag name="KSO_WM_UNIT_ADJUSTLAYOUT_ID" val="9"/>
  <p:tag name="KSO_WM_UNIT_COLOR_SCHEME_SHAPE_ID" val="9"/>
  <p:tag name="KSO_WM_UNIT_COLOR_SCHEME_PARENT_PAGE" val="0_1"/>
  <p:tag name="KSO_WM_UNIT_ISCONTENTSTITLE" val="0"/>
  <p:tag name="KSO_WM_UNIT_TEXT_PART_ID" val="1-X"/>
  <p:tag name="KSO_WM_UNIT_TEXT_PART_SIZE" val="49.2*286"/>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79_1*a*1"/>
  <p:tag name="KSO_WM_TEMPLATE_CATEGORY" val="diagram"/>
  <p:tag name="KSO_WM_TEMPLATE_INDEX" val="20191379"/>
  <p:tag name="KSO_WM_UNIT_LAYERLEVEL" val="1"/>
  <p:tag name="KSO_WM_TAG_VERSION" val="1.0"/>
  <p:tag name="KSO_WM_BEAUTIFY_FLAG" val="#wm#"/>
  <p:tag name="KSO_WM_UNIT_PRESET_TEXT" val="单击添加大标题"/>
  <p:tag name="KSO_WM_UNIT_TEXT_PART_ID_V2" val="a-1-1"/>
  <p:tag name="KSO_WM_UNIT_ISNUMDGMTITLE" val="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VALUE" val="1061*1414"/>
  <p:tag name="KSO_WM_UNIT_HIGHLIGHT" val="0"/>
  <p:tag name="KSO_WM_UNIT_COMPATIBLE" val="0"/>
  <p:tag name="KSO_WM_UNIT_DIAGRAM_ISNUMVISUAL" val="0"/>
  <p:tag name="KSO_WM_UNIT_DIAGRAM_ISREFERUNIT" val="0"/>
  <p:tag name="KSO_WM_UNIT_TYPE" val="d"/>
  <p:tag name="KSO_WM_UNIT_INDEX" val="1"/>
  <p:tag name="KSO_WM_UNIT_ID" val="diagram20191379_1*d*1"/>
  <p:tag name="KSO_WM_TEMPLATE_CATEGORY" val="diagram"/>
  <p:tag name="KSO_WM_TEMPLATE_INDEX" val="20191379"/>
  <p:tag name="KSO_WM_UNIT_SUPPORT_UNIT_TYPE" val="[&quot;d&quot;]"/>
  <p:tag name="KSO_WM_UNIT_LAYERLEVEL" val="1"/>
  <p:tag name="KSO_WM_TAG_VERSION" val="1.0"/>
  <p:tag name="KSO_WM_BEAUTIFY_FLAG" val="#wm#"/>
  <p:tag name="KSO_WM_UNIT_PLACING_PICTURE_USER_VIEWPORT" val="{&quot;height&quot;:6017.5228346456688,&quot;width&quot;:8023.363779527559}"/>
  <p:tag name="KSO_WM_UNIT_PLACING_PICTURE_USER_RELATIVERECTANGLE" val="{&quot;bottom&quot;:0,&quot;left&quot;:0,&quot;right&quot;:0,&quot;top&quot;:0}"/>
  <p:tag name="KSO_WM_UNIT_PLACING_PICTURE_COLLAGE_RELATIVERECTANGLE" val="{&quot;bottom&quot;:0,&quot;left&quot;:0,&quot;right&quot;:0,&quot;top&quot;:0}"/>
  <p:tag name="KSO_WM_UNIT_PLACING_PICTURE_COLLAGE_VIEWPORT" val="{&quot;height&quot;:6017.5228346456688,&quot;width&quot;:8023.3637795275581}"/>
  <p:tag name="KSO_WM_UNIT_PLACING_PICTURE_INFO" val="{&quot;code&quot;:&quot;[1]&quot;,&quot;full_picture&quot;:false,&quot;last_crop_picture&quot;:&quot;[1]&quot;,&quot;scheme&quot;:&quot;1-1&quot;,&quot;spacing&quot;:5}"/>
  <p:tag name="KSO_WM_UNIT_PLACING_PICTURE" val="101328.949"/>
  <p:tag name="REFSHAPE" val="265683676"/>
</p:tagLst>
</file>

<file path=ppt/tags/tag91.xml><?xml version="1.0" encoding="utf-8"?>
<p:tagLst xmlns:p="http://schemas.openxmlformats.org/presentationml/2006/main">
  <p:tag name="KSO_WM_SLIDE_CONSTRAINT" val="%7b%22slideConstraint%22%3a%7b%22seriesAreas%22%3a%5b%5d%2c%22singleAreas%22%3a%5b%7b%22shapes%22%3a%5b11%5d%2c%22serialConstraintIndex%22%3a-1%2c%22areatextmark%22%3a0%2c%22pictureprocessmark%22%3a0%7d%5d%7d%7d"/>
  <p:tag name="KSO_WM_SLIDE_COLORSCHEME_VERSION" val="3.2"/>
  <p:tag name="KSO_WM_SLIDE_ID" val="diagram20191379_1"/>
  <p:tag name="KSO_WM_TEMPLATE_SUBCATEGORY" val="0"/>
  <p:tag name="KSO_WM_TEMPLATE_MASTER_TYPE" val="0"/>
  <p:tag name="KSO_WM_TEMPLATE_COLOR_TYPE" val="1"/>
  <p:tag name="KSO_WM_SLIDE_TYPE" val="text"/>
  <p:tag name="KSO_WM_SLIDE_SUBTYPE" val="picTxt"/>
  <p:tag name="KSO_WM_SLIDE_ITEM_CNT" val="0"/>
  <p:tag name="KSO_WM_SLIDE_INDEX" val="1"/>
  <p:tag name="KSO_WM_SLIDE_SIZE" val="941*540"/>
  <p:tag name="KSO_WM_SLIDE_POSITION" val="18*0"/>
  <p:tag name="KSO_WM_TAG_VERSION" val="1.0"/>
  <p:tag name="KSO_WM_BEAUTIFY_FLAG" val="#wm#"/>
  <p:tag name="KSO_WM_TEMPLATE_CATEGORY" val="diagram"/>
  <p:tag name="KSO_WM_TEMPLATE_INDEX" val="20191379"/>
  <p:tag name="KSO_WM_SLIDE_LAYOUT" val="a_d_f"/>
  <p:tag name="KSO_WM_SLIDE_LAYOUT_CNT" val="1_1_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3070_1*i*1"/>
  <p:tag name="KSO_WM_TEMPLATE_CATEGORY" val="diagram"/>
  <p:tag name="KSO_WM_TEMPLATE_INDEX" val="20193070"/>
  <p:tag name="KSO_WM_UNIT_LAYERLEVEL" val="1"/>
  <p:tag name="KSO_WM_TAG_VERSION" val="1.0"/>
  <p:tag name="KSO_WM_BEAUTIFY_FLAG" val="#wm#"/>
  <p:tag name="KSO_WM_UNIT_COLOR_SCHEME_SHAPE_ID" val="12"/>
  <p:tag name="KSO_WM_UNIT_COLOR_SCHEME_PARENT_PAGE" val="0_1"/>
  <p:tag name="KSO_WM_UNIT_FOIL_COLOR" val="1"/>
  <p:tag name="KSO_WM_UNIT_ADJUSTLAYOUT_ID" val="12"/>
</p:tagLst>
</file>

<file path=ppt/tags/tag93.xml><?xml version="1.0" encoding="utf-8"?>
<p:tagLst xmlns:p="http://schemas.openxmlformats.org/presentationml/2006/main">
  <p:tag name="KSO_WM_UNIT_VALUE" val="744*992"/>
  <p:tag name="KSO_WM_UNIT_HIGHLIGHT" val="0"/>
  <p:tag name="KSO_WM_UNIT_COMPATIBLE" val="0"/>
  <p:tag name="KSO_WM_UNIT_DIAGRAM_ISNUMVISUAL" val="0"/>
  <p:tag name="KSO_WM_UNIT_DIAGRAM_ISREFERUNIT" val="0"/>
  <p:tag name="KSO_WM_UNIT_TYPE" val="d"/>
  <p:tag name="KSO_WM_UNIT_INDEX" val="1"/>
  <p:tag name="KSO_WM_UNIT_ID" val="diagram20193070_1*d*1"/>
  <p:tag name="KSO_WM_TEMPLATE_CATEGORY" val="diagram"/>
  <p:tag name="KSO_WM_TEMPLATE_INDEX" val="20193070"/>
  <p:tag name="KSO_WM_UNIT_LAYERLEVEL" val="1"/>
  <p:tag name="KSO_WM_TAG_VERSION" val="1.0"/>
  <p:tag name="KSO_WM_BEAUTIFY_FLAG" val="#wm#"/>
  <p:tag name="KSO_WM_UNIT_COLOR_SCHEME_SHAPE_ID" val="7"/>
  <p:tag name="KSO_WM_UNIT_COLOR_SCHEME_PARENT_PAGE" val="0_1"/>
  <p:tag name="KSO_WM_UNIT_ADJUSTLAYOUT_ID" val="7"/>
  <p:tag name="KSO_WM_UNIT_PICTURE_CLIP_FLAG" val="1"/>
  <p:tag name="REFSHAPE" val="381156140"/>
</p:tagLst>
</file>

<file path=ppt/tags/tag94.xml><?xml version="1.0" encoding="utf-8"?>
<p:tagLst xmlns:p="http://schemas.openxmlformats.org/presentationml/2006/main">
  <p:tag name="KSO_WM_UNIT_PRESET_TEXT" val="点击此处添加正文，文字是您思想的提炼，为了最终呈现发布的良好效果，请尽量言简意赅的阐述观点；根据需要可酌情增减文字，以便观者可以准确理解您所传达的信息。即便信息错综复杂，需要用更多的文字来表述，也请您尽可能提炼思想的精髓，恰如其分的表达观点，往往事半功倍。"/>
  <p:tag name="KSO_WM_UNIT_TEXT_PART_ID" val="4-b"/>
  <p:tag name="KSO_WM_UNIT_TEXT_PART_SIZE" val="84.88*854.5"/>
  <p:tag name="KSO_WM_UNIT_VALUE" val="156"/>
  <p:tag name="KSO_WM_UNIT_HIGHLIGHT" val="0"/>
  <p:tag name="KSO_WM_UNIT_COMPATIBLE" val="0"/>
  <p:tag name="KSO_WM_UNIT_DIAGRAM_ISNUMVISUAL" val="0"/>
  <p:tag name="KSO_WM_UNIT_DIAGRAM_ISREFERUNIT" val="0"/>
  <p:tag name="KSO_WM_UNIT_TYPE" val="f"/>
  <p:tag name="KSO_WM_UNIT_INDEX" val="2"/>
  <p:tag name="KSO_WM_UNIT_ID" val="diagram20193070_1*f*2"/>
  <p:tag name="KSO_WM_TEMPLATE_CATEGORY" val="diagram"/>
  <p:tag name="KSO_WM_TEMPLATE_INDEX" val="20193070"/>
  <p:tag name="KSO_WM_UNIT_LAYERLEVEL" val="1"/>
  <p:tag name="KSO_WM_TAG_VERSION" val="1.0"/>
  <p:tag name="KSO_WM_BEAUTIFY_FLAG" val="#wm#"/>
  <p:tag name="KSO_WM_UNIT_COLOR_SCHEME_SHAPE_ID" val="2"/>
  <p:tag name="KSO_WM_UNIT_COLOR_SCHEME_PARENT_PAGE" val="0_1"/>
  <p:tag name="KSO_WM_UNIT_ADJUSTLAYOUT_ID" val="2"/>
  <p:tag name="KSO_WM_UNIT_TEXT_PART_ID_V2" val="d-4-1"/>
</p:tagLst>
</file>

<file path=ppt/tags/tag95.xml><?xml version="1.0" encoding="utf-8"?>
<p:tagLst xmlns:p="http://schemas.openxmlformats.org/presentationml/2006/main">
  <p:tag name="KSO_WM_UNIT_PRESET_TEXT" val="点击此处添加正文，文字是您思想的提炼，为了最终呈现发布的良好效果，请言简意赅的阐述您的观点，并根据需要酌情增减文字。&#10;即便信息错综复杂，需要用更多的文字来表述，也请您尽可能提炼思想的精髓，恰如其分的表达观点，往往事半功倍。"/>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TYPE" val="f"/>
  <p:tag name="KSO_WM_UNIT_INDEX" val="1"/>
  <p:tag name="KSO_WM_UNIT_ID" val="diagram20193070_1*f*1"/>
  <p:tag name="KSO_WM_TEMPLATE_CATEGORY" val="diagram"/>
  <p:tag name="KSO_WM_TEMPLATE_INDEX" val="20193070"/>
  <p:tag name="KSO_WM_UNIT_LAYERLEVEL" val="1"/>
  <p:tag name="KSO_WM_TAG_VERSION" val="1.0"/>
  <p:tag name="KSO_WM_BEAUTIFY_FLAG" val="#wm#"/>
  <p:tag name="KSO_WM_UNIT_COLOR_SCHEME_SHAPE_ID" val="6"/>
  <p:tag name="KSO_WM_UNIT_COLOR_SCHEME_PARENT_PAGE" val="0_1"/>
  <p:tag name="KSO_WM_UNIT_ADJUSTLAYOUT_ID" val="6"/>
  <p:tag name="KSO_WM_UNIT_TEXT_PART_ID_V2" val="d-2-1"/>
</p:tagLst>
</file>

<file path=ppt/tags/tag96.xml><?xml version="1.0" encoding="utf-8"?>
<p:tagLst xmlns:p="http://schemas.openxmlformats.org/presentationml/2006/main">
  <p:tag name="KSO_WM_UNIT_ISCONTENTSTITLE" val="0"/>
  <p:tag name="KSO_WM_UNIT_PRESET_TEXT" val="单击此处可添加能准确传达您观点的大标题内容"/>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3070_1*a*1"/>
  <p:tag name="KSO_WM_TEMPLATE_CATEGORY" val="diagram"/>
  <p:tag name="KSO_WM_TEMPLATE_INDEX" val="20193070"/>
  <p:tag name="KSO_WM_UNIT_LAYERLEVEL" val="1"/>
  <p:tag name="KSO_WM_TAG_VERSION" val="1.0"/>
  <p:tag name="KSO_WM_BEAUTIFY_FLAG" val="#wm#"/>
  <p:tag name="KSO_WM_UNIT_COLOR_SCHEME_SHAPE_ID" val="3"/>
  <p:tag name="KSO_WM_UNIT_COLOR_SCHEME_PARENT_PAGE" val="0_1"/>
  <p:tag name="KSO_WM_UNIT_ADJUSTLAYOUT_ID" val="3"/>
  <p:tag name="KSO_WM_UNIT_TEXT_PART_ID_V2" val="a-4-1"/>
</p:tagLst>
</file>

<file path=ppt/tags/tag97.xml><?xml version="1.0" encoding="utf-8"?>
<p:tagLst xmlns:p="http://schemas.openxmlformats.org/presentationml/2006/main">
  <p:tag name="REFSHAPE" val="381158452"/>
</p:tagLst>
</file>

<file path=ppt/tags/tag98.xml><?xml version="1.0" encoding="utf-8"?>
<p:tagLst xmlns:p="http://schemas.openxmlformats.org/presentationml/2006/main">
  <p:tag name="KSO_WM_SLIDE_SUBTYPE" val="picTxt"/>
  <p:tag name="KSO_WM_TEMPLATE_TOPIC_DEFAULT" val="1"/>
  <p:tag name="KSO_WM_TEMPLATE_JOB_ID" val="2"/>
  <p:tag name="KSO_WM_TEMPLATE_SCENE_ID" val="1"/>
  <p:tag name="KSO_WM_TEMPLATE_OUTLINE_ID" val="15"/>
  <p:tag name="KSO_WM_TEMPLATE_TOPIC_ID" val="2869567"/>
  <p:tag name="KSO_WM_SLIDE_SIZE" val="869*436"/>
  <p:tag name="KSO_WM_SLIDE_POSITION" val="45*40"/>
  <p:tag name="KSO_WM_BEAUTIFY_FLAG" val="#wm#"/>
  <p:tag name="KSO_WM_SLIDE_TYPE" val="text"/>
  <p:tag name="KSO_WM_SLIDE_LAYOUT_CNT" val="1_1_2"/>
  <p:tag name="KSO_WM_SLIDE_LAYOUT" val="a_d_f"/>
  <p:tag name="KSO_WM_SLIDE_ITEM_CNT" val="0"/>
  <p:tag name="KSO_WM_SLIDE_INDEX" val="1"/>
  <p:tag name="KSO_WM_SLIDE_ID" val="diagram20193070_1"/>
  <p:tag name="KSO_WM_TAG_VERSION" val="1.0"/>
  <p:tag name="KSO_WM_TEMPLATE_INDEX" val="20193070"/>
  <p:tag name="KSO_WM_TEMPLATE_CATEGORY" val="diagram"/>
  <p:tag name="KSO_WM_TEMPLATE_THUMBS_INDEX" val="1、6、10、14、20、26、27、28、29、31"/>
  <p:tag name="KSO_WM_SLIDE_COLORSCHEME_VERSION" val="3.2"/>
  <p:tag name="KSO_WM_SLIDE_CONSTRAINT" val="%7b%22slideConstraint%22%3a%7b%22seriesAreas%22%3a%5b%5d%2c%22singleAreas%22%3a%5b%7b%22shapes%22%3a%5b7%5d%2c%22serialConstraintIndex%22%3a-1%2c%22areatextmark%22%3a0%2c%22pictureprocessmark%22%3a0%7d%5d%7d%7d"/>
  <p:tag name="KSO_WM_TEMPLATE_SUBCATEGORY" val="0"/>
</p:tagLst>
</file>

<file path=ppt/tags/tag99.xml><?xml version="1.0" encoding="utf-8"?>
<p:tagLst xmlns:p="http://schemas.openxmlformats.org/presentationml/2006/main">
  <p:tag name="KSO_WM_UNIT_DEFAULT_FONT" val="0;0;0"/>
  <p:tag name="KSO_WM_UNIT_BLOCK" val="0"/>
  <p:tag name="KSO_WM_UNIT_PLACING_PICTURE" val="43637.6294078125"/>
  <p:tag name="KSO_WM_UNIT_HIGHLIGHT" val="0"/>
  <p:tag name="KSO_WM_UNIT_COMPATIBLE" val="0"/>
  <p:tag name="KSO_WM_UNIT_DIAGRAM_ISNUMVISUAL" val="0"/>
  <p:tag name="KSO_WM_UNIT_DIAGRAM_ISREFERUNIT" val="0"/>
  <p:tag name="KSO_WM_UNIT_TYPE" val="i"/>
  <p:tag name="KSO_WM_UNIT_INDEX" val="4"/>
  <p:tag name="KSO_WM_UNIT_ID" val="diagram20201141_1*i*4"/>
  <p:tag name="KSO_WM_TEMPLATE_CATEGORY" val="diagram"/>
  <p:tag name="KSO_WM_TEMPLATE_INDEX" val="2020114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110">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325792"/>
      </a:accent6>
      <a:hlink>
        <a:srgbClr val="4276AA"/>
      </a:hlink>
      <a:folHlink>
        <a:srgbClr val="BFBFBF"/>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6508</Words>
  <Application>WPS 演示</Application>
  <PresentationFormat>自定义</PresentationFormat>
  <Paragraphs>524</Paragraphs>
  <Slides>40</Slides>
  <Notes>13</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40</vt:i4>
      </vt:variant>
    </vt:vector>
  </HeadingPairs>
  <TitlesOfParts>
    <vt:vector size="58" baseType="lpstr">
      <vt:lpstr>Arial</vt:lpstr>
      <vt:lpstr>宋体</vt:lpstr>
      <vt:lpstr>Wingdings</vt:lpstr>
      <vt:lpstr>微软雅黑</vt:lpstr>
      <vt:lpstr>字魂95号-手刻宋</vt:lpstr>
      <vt:lpstr>微软雅黑 Light</vt:lpstr>
      <vt:lpstr>Wingdings</vt:lpstr>
      <vt:lpstr>华文中宋</vt:lpstr>
      <vt:lpstr>Arial Unicode MS</vt:lpstr>
      <vt:lpstr>Calibri Light</vt:lpstr>
      <vt:lpstr>Calibri</vt:lpstr>
      <vt:lpstr>楷体</vt:lpstr>
      <vt:lpstr>Arial</vt:lpstr>
      <vt:lpstr>Montserrat</vt:lpstr>
      <vt:lpstr>Sitka Text</vt:lpstr>
      <vt:lpstr>Segoe UI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春雨</cp:lastModifiedBy>
  <cp:revision>262</cp:revision>
  <dcterms:created xsi:type="dcterms:W3CDTF">2020-05-07T07:46:00Z</dcterms:created>
  <dcterms:modified xsi:type="dcterms:W3CDTF">2023-09-08T03:11:44Z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228AA86055BE40168499641136F1FA42_12</vt:lpwstr>
  </property>
</Properties>
</file>