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comments/comment1.xml" ContentType="application/vnd.openxmlformats-officedocument.presentationml.comment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handoutMasterIdLst>
    <p:handoutMasterId r:id="rId29"/>
  </p:handoutMasterIdLst>
  <p:sldIdLst>
    <p:sldId id="410" r:id="rId3"/>
    <p:sldId id="433" r:id="rId4"/>
    <p:sldId id="434" r:id="rId5"/>
    <p:sldId id="343" r:id="rId6"/>
    <p:sldId id="344" r:id="rId7"/>
    <p:sldId id="345" r:id="rId8"/>
    <p:sldId id="346" r:id="rId9"/>
    <p:sldId id="348" r:id="rId10"/>
    <p:sldId id="435" r:id="rId11"/>
    <p:sldId id="394" r:id="rId12"/>
    <p:sldId id="352" r:id="rId13"/>
    <p:sldId id="354" r:id="rId14"/>
    <p:sldId id="368" r:id="rId15"/>
    <p:sldId id="355" r:id="rId17"/>
    <p:sldId id="455" r:id="rId18"/>
    <p:sldId id="393" r:id="rId19"/>
    <p:sldId id="464" r:id="rId20"/>
    <p:sldId id="465" r:id="rId21"/>
    <p:sldId id="360" r:id="rId22"/>
    <p:sldId id="361" r:id="rId23"/>
    <p:sldId id="363" r:id="rId24"/>
    <p:sldId id="364" r:id="rId25"/>
    <p:sldId id="365" r:id="rId26"/>
    <p:sldId id="471" r:id="rId27"/>
    <p:sldId id="472" r:id="rId28"/>
  </p:sldIdLst>
  <p:sldSz cx="9144000" cy="5143500" type="screen16x9"/>
  <p:notesSz cx="6858000" cy="9144000"/>
  <p:custDataLst>
    <p:tags r:id="rId34"/>
  </p:custDataLst>
  <p:defaultTextStyle>
    <a:defPPr>
      <a:defRPr lang="en-US"/>
    </a:defPPr>
    <a:lvl1pPr marL="0" algn="l" defTabSz="51181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11810" algn="l" defTabSz="51181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24255" algn="l" defTabSz="51181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36065" algn="l" defTabSz="51181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48510" algn="l" defTabSz="51181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60320" algn="l" defTabSz="51181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72130" algn="l" defTabSz="51181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84575" algn="l" defTabSz="51181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96385" algn="l" defTabSz="51181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无标题节" id="{fb99b567-dc1d-4f1a-8709-032468e5e746}">
          <p14:sldIdLst>
            <p14:sldId id="410"/>
            <p14:sldId id="433"/>
            <p14:sldId id="434"/>
            <p14:sldId id="343"/>
            <p14:sldId id="344"/>
            <p14:sldId id="345"/>
            <p14:sldId id="346"/>
            <p14:sldId id="348"/>
            <p14:sldId id="435"/>
            <p14:sldId id="394"/>
            <p14:sldId id="352"/>
            <p14:sldId id="354"/>
            <p14:sldId id="368"/>
            <p14:sldId id="355"/>
            <p14:sldId id="455"/>
            <p14:sldId id="393"/>
            <p14:sldId id="464"/>
            <p14:sldId id="465"/>
            <p14:sldId id="360"/>
            <p14:sldId id="361"/>
            <p14:sldId id="363"/>
            <p14:sldId id="364"/>
            <p14:sldId id="365"/>
            <p14:sldId id="471"/>
            <p14:sldId id="47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536" userDrawn="1">
          <p15:clr>
            <a:srgbClr val="A4A3A4"/>
          </p15:clr>
        </p15:guide>
        <p15:guide id="2" pos="2953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ministrator" initials="A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A287"/>
    <a:srgbClr val="333333"/>
    <a:srgbClr val="573843"/>
    <a:srgbClr val="FF885C"/>
    <a:srgbClr val="5B3A46"/>
    <a:srgbClr val="F8CD8B"/>
    <a:srgbClr val="C0AA96"/>
    <a:srgbClr val="E9837C"/>
    <a:srgbClr val="663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89713" autoAdjust="0"/>
  </p:normalViewPr>
  <p:slideViewPr>
    <p:cSldViewPr snapToGrid="0" showGuides="1">
      <p:cViewPr>
        <p:scale>
          <a:sx n="78" d="100"/>
          <a:sy n="78" d="100"/>
        </p:scale>
        <p:origin x="-1146" y="-360"/>
      </p:cViewPr>
      <p:guideLst>
        <p:guide orient="horz" pos="1536"/>
        <p:guide pos="2953"/>
      </p:guideLst>
    </p:cSldViewPr>
  </p:slideViewPr>
  <p:notesTextViewPr>
    <p:cViewPr>
      <p:scale>
        <a:sx n="33" d="100"/>
        <a:sy n="33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>
      <p:cViewPr varScale="1">
        <p:scale>
          <a:sx n="54" d="100"/>
          <a:sy n="54" d="100"/>
        </p:scale>
        <p:origin x="-2928" y="-84"/>
      </p:cViewPr>
      <p:guideLst>
        <p:guide orient="horz" pos="2729"/>
        <p:guide pos="2215"/>
      </p:guideLst>
    </p:cSldViewPr>
  </p:notesViewPr>
  <p:gridSpacing cx="72005" cy="72005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4" Type="http://schemas.openxmlformats.org/officeDocument/2006/relationships/tags" Target="tags/tag42.xml"/><Relationship Id="rId33" Type="http://schemas.openxmlformats.org/officeDocument/2006/relationships/commentAuthors" Target="commentAuthors.xml"/><Relationship Id="rId32" Type="http://schemas.openxmlformats.org/officeDocument/2006/relationships/tableStyles" Target="tableStyles.xml"/><Relationship Id="rId31" Type="http://schemas.openxmlformats.org/officeDocument/2006/relationships/viewProps" Target="viewProps.xml"/><Relationship Id="rId30" Type="http://schemas.openxmlformats.org/officeDocument/2006/relationships/presProps" Target="presProps.xml"/><Relationship Id="rId3" Type="http://schemas.openxmlformats.org/officeDocument/2006/relationships/slide" Target="slides/slide1.xml"/><Relationship Id="rId29" Type="http://schemas.openxmlformats.org/officeDocument/2006/relationships/handoutMaster" Target="handoutMasters/handoutMaster1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0-10-20T15:29:23.624" idx="3">
    <p:pos x="10" y="10"/>
    <p:text/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61A35A-7F2F-4B52-89A2-8719D5CCCB68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1FBB83-A2F5-4C02-88F1-EFF81B84692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B695E7-124D-48EF-A102-D7C02C4C0854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001B40-D2E9-49B3-9926-4258DFA8969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102425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511810" algn="l" defTabSz="102425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1024255" algn="l" defTabSz="102425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536065" algn="l" defTabSz="102425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2048510" algn="l" defTabSz="102425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560320" algn="l" defTabSz="102425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3072130" algn="l" defTabSz="102425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584575" algn="l" defTabSz="102425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4096385" algn="l" defTabSz="102425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均田制与新税制颁布后，授受土地、征收赋税均以“男夫”和“妇人”或</a:t>
            </a:r>
            <a:r>
              <a:rPr lang="zh-CN" altLang="en-US" dirty="0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“一夫一妇”为基本标准</a:t>
            </a:r>
            <a:r>
              <a:rPr lang="zh-CN" altLang="en-US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，可有效地防止过去以户为单位计征的种种弊端，同时把受田的奴婢、耕牛等也纳入计税范围内，还把麻田、桑田的征调分为绢、布两种形式，从而使新租调制完全建立在均田制的基础之上。在中国历史上，均田制第一次将土地分配与赋税征课如此紧密地结合在一起，反映出封建社会土地与赋税思想日趋成熟，封建国家宏观经济管理能力的提高。</a:t>
            </a:r>
            <a:endParaRPr lang="en-US" altLang="zh-CN" dirty="0" smtClean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 dirty="0" smtClean="0">
                <a:latin typeface="方正宋刻本秀楷_GBK" panose="02000000000000000000" charset="-122"/>
                <a:ea typeface="方正宋刻本秀楷_GBK" panose="02000000000000000000" charset="-122"/>
                <a:cs typeface="方正宋刻本秀楷_GBK" panose="02000000000000000000" charset="-122"/>
                <a:sym typeface="+mn-ea"/>
              </a:rPr>
              <a:t>以均田制接受的土地为征收标准，防止了过去以户为单位征税的弊端；使田制和税制结合得更加紧密。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FB0108-2871-4685-93AD-46A1B3C10D2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均田制与新税制颁布后，授受土地、征收赋税均以“男夫”和“妇人”或</a:t>
            </a:r>
            <a:r>
              <a:rPr lang="zh-CN" altLang="en-US" dirty="0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“一夫一妇”为基本标准</a:t>
            </a:r>
            <a:r>
              <a:rPr lang="zh-CN" altLang="en-US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，可有效地防止过去以户为单位计征的种种弊端，同时把受田的奴婢、耕牛等也纳入计税范围内，还把麻田、桑田的征调分为绢、布两种形式，从而使新租调制完全建立在均田制的基础之上。在中国历史上，均田制第一次将土地分配与赋税征课如此紧密地结合在一起，反映出封建社会土地与赋税思想日趋成熟，封建国家宏观经济管理能力的提高。</a:t>
            </a:r>
            <a:endParaRPr lang="en-US" altLang="zh-CN" dirty="0" smtClean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 dirty="0" smtClean="0">
                <a:latin typeface="方正宋刻本秀楷_GBK" panose="02000000000000000000" charset="-122"/>
                <a:ea typeface="方正宋刻本秀楷_GBK" panose="02000000000000000000" charset="-122"/>
                <a:cs typeface="方正宋刻本秀楷_GBK" panose="02000000000000000000" charset="-122"/>
                <a:sym typeface="+mn-ea"/>
              </a:rPr>
              <a:t>以均田制接受的土地为征收标准，防止了过去以户为单位征税的弊端；使田制和税制结合得更加紧密。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FB0108-2871-4685-93AD-46A1B3C10D2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*</a:t>
            </a:r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统计数据来自</a:t>
            </a:r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《</a:t>
            </a:r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历史地图册</a:t>
            </a:r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·</a:t>
            </a:r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中外历史纲要（上）</a:t>
            </a:r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》</a:t>
            </a:r>
            <a:endParaRPr lang="zh-CN" altLang="en-US" sz="1200" dirty="0">
              <a:solidFill>
                <a:schemeClr val="bg1">
                  <a:lumMod val="6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en-US" altLang="zh-CN" dirty="0"/>
          </a:p>
          <a:p>
            <a:r>
              <a:rPr lang="zh-CN" altLang="en-US" dirty="0"/>
              <a:t>结合地图和相关史实，说说从“租庸调”到“两税法”，唐朝赋税制度变化的主要原因是什么？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唐中后期，土地兼并严重，政府直接控制土地减少；贫富差距拉大；依附地方豪强的逃户变多；人口帐籍造册马虎，政府授田难以维存。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r" defTabSz="914400" rtl="0"/>
            <a:fld id="{23505F06-C664-4D0E-BEDE-FE9870130582}" type="slidenum">
              <a:rPr lang="zh-CN" altLang="en-US" sz="1200" kern="120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lang="zh-CN" altLang="en-US" sz="1200" kern="1200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482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B35D98AA-EFC3-40AE-B2D8-1315F2319F4D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直接连接符 13"/>
          <p:cNvCxnSpPr/>
          <p:nvPr userDrawn="1"/>
        </p:nvCxnSpPr>
        <p:spPr>
          <a:xfrm flipH="1">
            <a:off x="11148" y="580110"/>
            <a:ext cx="461201" cy="0"/>
          </a:xfrm>
          <a:prstGeom prst="line">
            <a:avLst/>
          </a:prstGeom>
          <a:ln w="4445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 userDrawn="1"/>
        </p:nvCxnSpPr>
        <p:spPr>
          <a:xfrm>
            <a:off x="-21774" y="5082452"/>
            <a:ext cx="9166964" cy="0"/>
          </a:xfrm>
          <a:prstGeom prst="line">
            <a:avLst/>
          </a:prstGeom>
          <a:ln w="1905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" name="矩形 1"/>
          <p:cNvSpPr/>
          <p:nvPr userDrawn="1"/>
        </p:nvSpPr>
        <p:spPr>
          <a:xfrm>
            <a:off x="7004398" y="-15506"/>
            <a:ext cx="2053055" cy="646937"/>
          </a:xfrm>
          <a:prstGeom prst="rect">
            <a:avLst/>
          </a:prstGeom>
        </p:spPr>
        <p:txBody>
          <a:bodyPr wrap="none" lIns="76800" tIns="38400" rIns="76800" bIns="38400">
            <a:spAutoFit/>
          </a:bodyPr>
          <a:lstStyle/>
          <a:p>
            <a:r>
              <a:rPr lang="zh-CN" altLang="en-US" sz="3700" dirty="0" smtClean="0">
                <a:latin typeface="方正魏碑简体" panose="03000509000000000000" pitchFamily="65" charset="-122"/>
                <a:ea typeface="方正魏碑简体" panose="03000509000000000000" pitchFamily="65" charset="-122"/>
              </a:rPr>
              <a:t>课堂小结</a:t>
            </a:r>
            <a:endParaRPr lang="zh-CN" altLang="en-US" sz="3700" dirty="0">
              <a:latin typeface="方正魏碑简体" panose="03000509000000000000" pitchFamily="65" charset="-122"/>
              <a:ea typeface="方正魏碑简体" panose="03000509000000000000" pitchFamily="65" charset="-122"/>
            </a:endParaRPr>
          </a:p>
        </p:txBody>
      </p:sp>
      <p:cxnSp>
        <p:nvCxnSpPr>
          <p:cNvPr id="6" name="直接连接符 5"/>
          <p:cNvCxnSpPr/>
          <p:nvPr userDrawn="1"/>
        </p:nvCxnSpPr>
        <p:spPr>
          <a:xfrm flipV="1">
            <a:off x="2523744" y="521703"/>
            <a:ext cx="6621447" cy="24384"/>
          </a:xfrm>
          <a:prstGeom prst="line">
            <a:avLst/>
          </a:prstGeom>
          <a:ln w="4445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直接连接符 13"/>
          <p:cNvCxnSpPr/>
          <p:nvPr userDrawn="1"/>
        </p:nvCxnSpPr>
        <p:spPr>
          <a:xfrm flipH="1">
            <a:off x="2" y="531342"/>
            <a:ext cx="461201" cy="0"/>
          </a:xfrm>
          <a:prstGeom prst="line">
            <a:avLst/>
          </a:prstGeom>
          <a:ln w="4445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 userDrawn="1"/>
        </p:nvCxnSpPr>
        <p:spPr>
          <a:xfrm>
            <a:off x="-21774" y="5082452"/>
            <a:ext cx="9166964" cy="0"/>
          </a:xfrm>
          <a:prstGeom prst="line">
            <a:avLst/>
          </a:prstGeom>
          <a:ln w="1905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" name="矩形 1"/>
          <p:cNvSpPr/>
          <p:nvPr userDrawn="1"/>
        </p:nvSpPr>
        <p:spPr>
          <a:xfrm>
            <a:off x="7090945" y="-64274"/>
            <a:ext cx="2053055" cy="646937"/>
          </a:xfrm>
          <a:prstGeom prst="rect">
            <a:avLst/>
          </a:prstGeom>
        </p:spPr>
        <p:txBody>
          <a:bodyPr wrap="none" lIns="76800" tIns="38400" rIns="76800" bIns="38400">
            <a:spAutoFit/>
          </a:bodyPr>
          <a:lstStyle/>
          <a:p>
            <a:r>
              <a:rPr lang="zh-CN" altLang="en-US" sz="3700" dirty="0" smtClean="0">
                <a:latin typeface="方正魏碑简体" panose="03000509000000000000" pitchFamily="65" charset="-122"/>
                <a:ea typeface="方正魏碑简体" panose="03000509000000000000" pitchFamily="65" charset="-122"/>
              </a:rPr>
              <a:t>赋税制度</a:t>
            </a:r>
            <a:endParaRPr lang="zh-CN" altLang="en-US" sz="3700" dirty="0">
              <a:latin typeface="方正魏碑简体" panose="03000509000000000000" pitchFamily="65" charset="-122"/>
              <a:ea typeface="方正魏碑简体" panose="03000509000000000000" pitchFamily="65" charset="-122"/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2523744" y="521703"/>
            <a:ext cx="6621447" cy="24384"/>
          </a:xfrm>
          <a:prstGeom prst="line">
            <a:avLst/>
          </a:prstGeom>
          <a:ln w="4445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B9C4DF54-C0CD-4951-97D7-ABCD0F21C213}" type="datetimeFigureOut">
              <a:rPr lang="zh-CN" altLang="en-US" sz="1200" kern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lang="zh-CN" altLang="en-US" sz="1200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zh-CN" altLang="en-US" sz="1200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0CB201C6-914F-4451-A145-3163ACB9BAD3}" type="slidenum">
              <a:rPr lang="zh-CN" altLang="en-US" sz="1200" kern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lang="zh-CN" altLang="en-US" sz="1200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直接连接符 12"/>
          <p:cNvCxnSpPr/>
          <p:nvPr userDrawn="1"/>
        </p:nvCxnSpPr>
        <p:spPr>
          <a:xfrm>
            <a:off x="2625301" y="631431"/>
            <a:ext cx="6519890" cy="0"/>
          </a:xfrm>
          <a:prstGeom prst="line">
            <a:avLst/>
          </a:prstGeom>
          <a:ln w="4445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 userDrawn="1"/>
        </p:nvCxnSpPr>
        <p:spPr>
          <a:xfrm flipH="1">
            <a:off x="2" y="631431"/>
            <a:ext cx="461201" cy="0"/>
          </a:xfrm>
          <a:prstGeom prst="line">
            <a:avLst/>
          </a:prstGeom>
          <a:ln w="4445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 userDrawn="1"/>
        </p:nvCxnSpPr>
        <p:spPr>
          <a:xfrm>
            <a:off x="-21774" y="5082452"/>
            <a:ext cx="9166964" cy="0"/>
          </a:xfrm>
          <a:prstGeom prst="line">
            <a:avLst/>
          </a:prstGeom>
          <a:ln w="1905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" name="矩形 1"/>
          <p:cNvSpPr/>
          <p:nvPr userDrawn="1"/>
        </p:nvSpPr>
        <p:spPr>
          <a:xfrm>
            <a:off x="4785454" y="75324"/>
            <a:ext cx="4899989" cy="646937"/>
          </a:xfrm>
          <a:prstGeom prst="rect">
            <a:avLst/>
          </a:prstGeom>
        </p:spPr>
        <p:txBody>
          <a:bodyPr wrap="none" lIns="76800" tIns="38400" rIns="76800" bIns="38400">
            <a:spAutoFit/>
          </a:bodyPr>
          <a:lstStyle/>
          <a:p>
            <a:r>
              <a:rPr lang="zh-CN" altLang="en-US" sz="3700" dirty="0" smtClean="0">
                <a:latin typeface="方正魏碑简体" panose="03000509000000000000" pitchFamily="65" charset="-122"/>
                <a:ea typeface="方正魏碑简体" panose="03000509000000000000" pitchFamily="65" charset="-122"/>
              </a:rPr>
              <a:t>英国君主立宪制的建立</a:t>
            </a:r>
            <a:endParaRPr lang="zh-CN" altLang="en-US" sz="3700" dirty="0">
              <a:latin typeface="方正魏碑简体" panose="03000509000000000000" pitchFamily="65" charset="-122"/>
              <a:ea typeface="方正魏碑简体" panose="03000509000000000000" pitchFamily="65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直接连接符 12"/>
          <p:cNvCxnSpPr/>
          <p:nvPr userDrawn="1"/>
        </p:nvCxnSpPr>
        <p:spPr>
          <a:xfrm>
            <a:off x="3488576" y="631431"/>
            <a:ext cx="5656615" cy="0"/>
          </a:xfrm>
          <a:prstGeom prst="line">
            <a:avLst/>
          </a:prstGeom>
          <a:ln w="4445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 userDrawn="1"/>
        </p:nvCxnSpPr>
        <p:spPr>
          <a:xfrm flipH="1">
            <a:off x="2" y="631431"/>
            <a:ext cx="461201" cy="0"/>
          </a:xfrm>
          <a:prstGeom prst="line">
            <a:avLst/>
          </a:prstGeom>
          <a:ln w="4445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 userDrawn="1"/>
        </p:nvCxnSpPr>
        <p:spPr>
          <a:xfrm>
            <a:off x="-21774" y="5082452"/>
            <a:ext cx="9166964" cy="0"/>
          </a:xfrm>
          <a:prstGeom prst="line">
            <a:avLst/>
          </a:prstGeom>
          <a:ln w="1905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" name="矩形 1"/>
          <p:cNvSpPr/>
          <p:nvPr userDrawn="1"/>
        </p:nvSpPr>
        <p:spPr>
          <a:xfrm>
            <a:off x="4785454" y="75324"/>
            <a:ext cx="4899989" cy="646937"/>
          </a:xfrm>
          <a:prstGeom prst="rect">
            <a:avLst/>
          </a:prstGeom>
        </p:spPr>
        <p:txBody>
          <a:bodyPr wrap="none" lIns="76800" tIns="38400" rIns="76800" bIns="38400">
            <a:spAutoFit/>
          </a:bodyPr>
          <a:lstStyle/>
          <a:p>
            <a:r>
              <a:rPr lang="zh-CN" altLang="en-US" sz="3700" dirty="0" smtClean="0">
                <a:latin typeface="方正魏碑简体" panose="03000509000000000000" pitchFamily="65" charset="-122"/>
                <a:ea typeface="方正魏碑简体" panose="03000509000000000000" pitchFamily="65" charset="-122"/>
              </a:rPr>
              <a:t>英国君主立宪制的建立</a:t>
            </a:r>
            <a:endParaRPr lang="zh-CN" altLang="en-US" sz="3700" dirty="0">
              <a:latin typeface="方正魏碑简体" panose="03000509000000000000" pitchFamily="65" charset="-122"/>
              <a:ea typeface="方正魏碑简体" panose="03000509000000000000" pitchFamily="65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C656A-DC03-47C8-893A-C04461EB1E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2A8C4-9227-4CA8-B83A-22C898BD87F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C656A-DC03-47C8-893A-C04461EB1E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2A8C4-9227-4CA8-B83A-22C898BD87F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直接连接符 12"/>
          <p:cNvCxnSpPr/>
          <p:nvPr userDrawn="1"/>
        </p:nvCxnSpPr>
        <p:spPr>
          <a:xfrm>
            <a:off x="3878317" y="631431"/>
            <a:ext cx="5266874" cy="0"/>
          </a:xfrm>
          <a:prstGeom prst="line">
            <a:avLst/>
          </a:prstGeom>
          <a:ln w="4445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 userDrawn="1"/>
        </p:nvCxnSpPr>
        <p:spPr>
          <a:xfrm flipH="1">
            <a:off x="2" y="631431"/>
            <a:ext cx="461201" cy="0"/>
          </a:xfrm>
          <a:prstGeom prst="line">
            <a:avLst/>
          </a:prstGeom>
          <a:ln w="4445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 userDrawn="1"/>
        </p:nvCxnSpPr>
        <p:spPr>
          <a:xfrm>
            <a:off x="-21774" y="5082452"/>
            <a:ext cx="9166964" cy="0"/>
          </a:xfrm>
          <a:prstGeom prst="line">
            <a:avLst/>
          </a:prstGeom>
          <a:ln w="1905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" name="矩形 1"/>
          <p:cNvSpPr/>
          <p:nvPr userDrawn="1"/>
        </p:nvSpPr>
        <p:spPr>
          <a:xfrm>
            <a:off x="4296708" y="75324"/>
            <a:ext cx="4899989" cy="646937"/>
          </a:xfrm>
          <a:prstGeom prst="rect">
            <a:avLst/>
          </a:prstGeom>
        </p:spPr>
        <p:txBody>
          <a:bodyPr wrap="none" lIns="76800" tIns="38400" rIns="76800" bIns="38400">
            <a:spAutoFit/>
          </a:bodyPr>
          <a:lstStyle/>
          <a:p>
            <a:r>
              <a:rPr lang="zh-CN" altLang="en-US" sz="3700" dirty="0" smtClean="0">
                <a:latin typeface="方正魏碑简体" panose="03000509000000000000" pitchFamily="65" charset="-122"/>
                <a:ea typeface="方正魏碑简体" panose="03000509000000000000" pitchFamily="65" charset="-122"/>
              </a:rPr>
              <a:t>英国君主立宪制的建立</a:t>
            </a:r>
            <a:endParaRPr lang="zh-CN" altLang="en-US" sz="3700" dirty="0">
              <a:latin typeface="方正魏碑简体" panose="03000509000000000000" pitchFamily="65" charset="-122"/>
              <a:ea typeface="方正魏碑简体" panose="03000509000000000000" pitchFamily="65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random/>
      </p:transition>
    </mc:Choice>
    <mc:Fallback>
      <p:transition spd="slow" advClick="0" advTm="300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直接连接符 12"/>
          <p:cNvCxnSpPr/>
          <p:nvPr userDrawn="1"/>
        </p:nvCxnSpPr>
        <p:spPr>
          <a:xfrm>
            <a:off x="2609088" y="497319"/>
            <a:ext cx="6536102" cy="24384"/>
          </a:xfrm>
          <a:prstGeom prst="line">
            <a:avLst/>
          </a:prstGeom>
          <a:ln w="4445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 userDrawn="1"/>
        </p:nvCxnSpPr>
        <p:spPr>
          <a:xfrm flipH="1">
            <a:off x="2" y="521703"/>
            <a:ext cx="461201" cy="0"/>
          </a:xfrm>
          <a:prstGeom prst="line">
            <a:avLst/>
          </a:prstGeom>
          <a:ln w="4445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 userDrawn="1"/>
        </p:nvCxnSpPr>
        <p:spPr>
          <a:xfrm>
            <a:off x="-21774" y="5082452"/>
            <a:ext cx="9166964" cy="0"/>
          </a:xfrm>
          <a:prstGeom prst="line">
            <a:avLst/>
          </a:prstGeom>
          <a:ln w="1905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" name="矩形 1"/>
          <p:cNvSpPr/>
          <p:nvPr userDrawn="1"/>
        </p:nvSpPr>
        <p:spPr>
          <a:xfrm>
            <a:off x="7054369" y="-39890"/>
            <a:ext cx="1950463" cy="616159"/>
          </a:xfrm>
          <a:prstGeom prst="rect">
            <a:avLst/>
          </a:prstGeom>
        </p:spPr>
        <p:txBody>
          <a:bodyPr wrap="none" lIns="76800" tIns="38400" rIns="76800" bIns="38400">
            <a:spAutoFit/>
          </a:bodyPr>
          <a:lstStyle/>
          <a:p>
            <a:r>
              <a:rPr lang="zh-CN" altLang="en-US" sz="3500" dirty="0" smtClean="0">
                <a:latin typeface="方正魏碑简体" panose="03000509000000000000" pitchFamily="65" charset="-122"/>
                <a:ea typeface="方正魏碑简体" panose="03000509000000000000" pitchFamily="65" charset="-122"/>
              </a:rPr>
              <a:t>选官制度</a:t>
            </a:r>
            <a:endParaRPr lang="zh-CN" altLang="en-US" sz="3500" dirty="0" smtClean="0">
              <a:latin typeface="方正魏碑简体" panose="03000509000000000000" pitchFamily="65" charset="-122"/>
              <a:ea typeface="方正魏碑简体" panose="03000509000000000000" pitchFamily="65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直接连接符 12"/>
          <p:cNvCxnSpPr/>
          <p:nvPr userDrawn="1"/>
        </p:nvCxnSpPr>
        <p:spPr>
          <a:xfrm flipV="1">
            <a:off x="2523744" y="521703"/>
            <a:ext cx="6621447" cy="24384"/>
          </a:xfrm>
          <a:prstGeom prst="line">
            <a:avLst/>
          </a:prstGeom>
          <a:ln w="4445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 userDrawn="1"/>
        </p:nvCxnSpPr>
        <p:spPr>
          <a:xfrm flipH="1">
            <a:off x="-21774" y="558279"/>
            <a:ext cx="461201" cy="0"/>
          </a:xfrm>
          <a:prstGeom prst="line">
            <a:avLst/>
          </a:prstGeom>
          <a:ln w="4445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 userDrawn="1"/>
        </p:nvCxnSpPr>
        <p:spPr>
          <a:xfrm>
            <a:off x="-21774" y="5082452"/>
            <a:ext cx="9166964" cy="0"/>
          </a:xfrm>
          <a:prstGeom prst="line">
            <a:avLst/>
          </a:prstGeom>
          <a:ln w="1905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" name="矩形 1"/>
          <p:cNvSpPr/>
          <p:nvPr userDrawn="1"/>
        </p:nvSpPr>
        <p:spPr>
          <a:xfrm>
            <a:off x="7090945" y="-62102"/>
            <a:ext cx="2053055" cy="646937"/>
          </a:xfrm>
          <a:prstGeom prst="rect">
            <a:avLst/>
          </a:prstGeom>
        </p:spPr>
        <p:txBody>
          <a:bodyPr wrap="none" lIns="76800" tIns="38400" rIns="76800" bIns="38400">
            <a:spAutoFit/>
          </a:bodyPr>
          <a:lstStyle/>
          <a:p>
            <a:r>
              <a:rPr lang="zh-CN" altLang="en-US" sz="3700" dirty="0" smtClean="0">
                <a:latin typeface="方正魏碑简体" panose="03000509000000000000" pitchFamily="65" charset="-122"/>
                <a:ea typeface="方正魏碑简体" panose="03000509000000000000" pitchFamily="65" charset="-122"/>
              </a:rPr>
              <a:t>中央官制</a:t>
            </a:r>
            <a:endParaRPr lang="zh-CN" altLang="en-US" sz="3700" dirty="0">
              <a:latin typeface="方正魏碑简体" panose="03000509000000000000" pitchFamily="65" charset="-122"/>
              <a:ea typeface="方正魏碑简体" panose="03000509000000000000" pitchFamily="65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1.jpe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8000"/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102398" tIns="51199" rIns="102398" bIns="51199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102398" tIns="51199" rIns="102398" bIns="51199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102398" tIns="51199" rIns="102398" bIns="51199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FC656A-DC03-47C8-893A-C04461EB1E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102398" tIns="51199" rIns="102398" bIns="51199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102398" tIns="51199" rIns="102398" bIns="51199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A2A8C4-9227-4CA8-B83A-22C898BD87F5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l" defTabSz="768350" rtl="0" eaLnBrk="1" latinLnBrk="0" hangingPunct="1">
        <a:lnSpc>
          <a:spcPct val="90000"/>
        </a:lnSpc>
        <a:spcBef>
          <a:spcPct val="0"/>
        </a:spcBef>
        <a:buNone/>
        <a:defRPr sz="3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1770" indent="-191770" algn="l" defTabSz="768350" rtl="0" eaLnBrk="1" latinLnBrk="0" hangingPunct="1">
        <a:lnSpc>
          <a:spcPct val="90000"/>
        </a:lnSpc>
        <a:spcBef>
          <a:spcPts val="84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75945" indent="-191770" algn="l" defTabSz="768350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indent="-191770" algn="l" defTabSz="768350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44295" indent="-191770" algn="l" defTabSz="768350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728470" indent="-191770" algn="l" defTabSz="768350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112010" indent="-191770" algn="l" defTabSz="768350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96185" indent="-191770" algn="l" defTabSz="768350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indent="-191770" algn="l" defTabSz="768350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64535" indent="-191770" algn="l" defTabSz="768350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835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4175" algn="l" defTabSz="76835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8350" algn="l" defTabSz="76835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51890" algn="l" defTabSz="76835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36065" algn="l" defTabSz="76835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20240" algn="l" defTabSz="76835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04415" algn="l" defTabSz="76835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87955" algn="l" defTabSz="76835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72130" algn="l" defTabSz="76835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9.xml"/><Relationship Id="rId5" Type="http://schemas.openxmlformats.org/officeDocument/2006/relationships/image" Target="../media/image12.png"/><Relationship Id="rId4" Type="http://schemas.openxmlformats.org/officeDocument/2006/relationships/image" Target="../media/image21.png"/><Relationship Id="rId3" Type="http://schemas.openxmlformats.org/officeDocument/2006/relationships/tags" Target="../tags/tag12.xml"/><Relationship Id="rId2" Type="http://schemas.openxmlformats.org/officeDocument/2006/relationships/image" Target="../media/image13.png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9.xml"/><Relationship Id="rId4" Type="http://schemas.openxmlformats.org/officeDocument/2006/relationships/image" Target="../media/image12.png"/><Relationship Id="rId3" Type="http://schemas.openxmlformats.org/officeDocument/2006/relationships/tags" Target="../tags/tag14.xml"/><Relationship Id="rId2" Type="http://schemas.openxmlformats.org/officeDocument/2006/relationships/image" Target="../media/image13.png"/><Relationship Id="rId1" Type="http://schemas.openxmlformats.org/officeDocument/2006/relationships/tags" Target="../tags/tag13.xml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9.xml"/><Relationship Id="rId6" Type="http://schemas.openxmlformats.org/officeDocument/2006/relationships/image" Target="../media/image12.png"/><Relationship Id="rId5" Type="http://schemas.openxmlformats.org/officeDocument/2006/relationships/image" Target="../media/image23.png"/><Relationship Id="rId4" Type="http://schemas.openxmlformats.org/officeDocument/2006/relationships/tags" Target="../tags/tag16.xml"/><Relationship Id="rId3" Type="http://schemas.openxmlformats.org/officeDocument/2006/relationships/image" Target="../media/image13.png"/><Relationship Id="rId2" Type="http://schemas.openxmlformats.org/officeDocument/2006/relationships/tags" Target="../tags/tag15.xml"/><Relationship Id="rId1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9.xml"/><Relationship Id="rId4" Type="http://schemas.openxmlformats.org/officeDocument/2006/relationships/image" Target="../media/image12.png"/><Relationship Id="rId3" Type="http://schemas.openxmlformats.org/officeDocument/2006/relationships/tags" Target="../tags/tag18.xml"/><Relationship Id="rId2" Type="http://schemas.openxmlformats.org/officeDocument/2006/relationships/image" Target="../media/image13.png"/><Relationship Id="rId1" Type="http://schemas.openxmlformats.org/officeDocument/2006/relationships/tags" Target="../tags/tag17.xm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0.xml"/><Relationship Id="rId4" Type="http://schemas.openxmlformats.org/officeDocument/2006/relationships/image" Target="../media/image12.png"/><Relationship Id="rId3" Type="http://schemas.openxmlformats.org/officeDocument/2006/relationships/tags" Target="../tags/tag20.xml"/><Relationship Id="rId2" Type="http://schemas.openxmlformats.org/officeDocument/2006/relationships/image" Target="../media/image13.png"/><Relationship Id="rId1" Type="http://schemas.openxmlformats.org/officeDocument/2006/relationships/tags" Target="../tags/tag19.xml"/></Relationships>
</file>

<file path=ppt/slides/_rels/slide1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0.xml"/><Relationship Id="rId5" Type="http://schemas.openxmlformats.org/officeDocument/2006/relationships/image" Target="../media/image12.png"/><Relationship Id="rId4" Type="http://schemas.openxmlformats.org/officeDocument/2006/relationships/tags" Target="../tags/tag22.xml"/><Relationship Id="rId3" Type="http://schemas.openxmlformats.org/officeDocument/2006/relationships/image" Target="../media/image13.png"/><Relationship Id="rId2" Type="http://schemas.openxmlformats.org/officeDocument/2006/relationships/tags" Target="../tags/tag21.xml"/><Relationship Id="rId1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2.xml"/><Relationship Id="rId8" Type="http://schemas.openxmlformats.org/officeDocument/2006/relationships/slideLayout" Target="../slideLayouts/slideLayout10.xml"/><Relationship Id="rId7" Type="http://schemas.openxmlformats.org/officeDocument/2006/relationships/tags" Target="../tags/tag26.xml"/><Relationship Id="rId6" Type="http://schemas.openxmlformats.org/officeDocument/2006/relationships/image" Target="../media/image13.png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image" Target="../media/image28.jpeg"/><Relationship Id="rId1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tags" Target="../tags/tag31.xml"/><Relationship Id="rId8" Type="http://schemas.openxmlformats.org/officeDocument/2006/relationships/image" Target="../media/image29.jpeg"/><Relationship Id="rId7" Type="http://schemas.openxmlformats.org/officeDocument/2006/relationships/tags" Target="../tags/tag30.xml"/><Relationship Id="rId6" Type="http://schemas.openxmlformats.org/officeDocument/2006/relationships/tags" Target="../tags/tag29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Relationship Id="rId3" Type="http://schemas.openxmlformats.org/officeDocument/2006/relationships/tags" Target="../tags/tag28.xml"/><Relationship Id="rId2" Type="http://schemas.openxmlformats.org/officeDocument/2006/relationships/image" Target="../media/image13.png"/><Relationship Id="rId13" Type="http://schemas.openxmlformats.org/officeDocument/2006/relationships/comments" Target="../comments/comment1.xml"/><Relationship Id="rId12" Type="http://schemas.openxmlformats.org/officeDocument/2006/relationships/notesSlide" Target="../notesSlides/notesSlide3.xml"/><Relationship Id="rId11" Type="http://schemas.openxmlformats.org/officeDocument/2006/relationships/slideLayout" Target="../slideLayouts/slideLayout10.xml"/><Relationship Id="rId10" Type="http://schemas.openxmlformats.org/officeDocument/2006/relationships/tags" Target="../tags/tag32.xml"/><Relationship Id="rId1" Type="http://schemas.openxmlformats.org/officeDocument/2006/relationships/tags" Target="../tags/tag27.xml"/></Relationships>
</file>

<file path=ppt/slides/_rels/slide1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10.xml"/><Relationship Id="rId4" Type="http://schemas.openxmlformats.org/officeDocument/2006/relationships/tags" Target="../tags/tag34.xml"/><Relationship Id="rId3" Type="http://schemas.openxmlformats.org/officeDocument/2006/relationships/image" Target="../media/image13.png"/><Relationship Id="rId2" Type="http://schemas.openxmlformats.org/officeDocument/2006/relationships/tags" Target="../tags/tag33.xml"/><Relationship Id="rId1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0.xml"/><Relationship Id="rId6" Type="http://schemas.openxmlformats.org/officeDocument/2006/relationships/image" Target="../media/image24.jpeg"/><Relationship Id="rId5" Type="http://schemas.openxmlformats.org/officeDocument/2006/relationships/tags" Target="../tags/tag37.xml"/><Relationship Id="rId4" Type="http://schemas.openxmlformats.org/officeDocument/2006/relationships/image" Target="../media/image13.png"/><Relationship Id="rId3" Type="http://schemas.openxmlformats.org/officeDocument/2006/relationships/tags" Target="../tags/tag36.xml"/><Relationship Id="rId2" Type="http://schemas.openxmlformats.org/officeDocument/2006/relationships/image" Target="../media/image12.png"/><Relationship Id="rId1" Type="http://schemas.openxmlformats.org/officeDocument/2006/relationships/tags" Target="../tags/tag35.xml"/></Relationships>
</file>

<file path=ppt/slides/_rels/slide2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10.xml"/><Relationship Id="rId4" Type="http://schemas.openxmlformats.org/officeDocument/2006/relationships/tags" Target="../tags/tag39.xml"/><Relationship Id="rId3" Type="http://schemas.openxmlformats.org/officeDocument/2006/relationships/image" Target="../media/image13.png"/><Relationship Id="rId2" Type="http://schemas.openxmlformats.org/officeDocument/2006/relationships/tags" Target="../tags/tag38.xml"/><Relationship Id="rId1" Type="http://schemas.openxmlformats.org/officeDocument/2006/relationships/image" Target="../media/image30.jpeg"/></Relationships>
</file>

<file path=ppt/slides/_rels/slide2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41.xml"/><Relationship Id="rId3" Type="http://schemas.openxmlformats.org/officeDocument/2006/relationships/image" Target="../media/image13.png"/><Relationship Id="rId2" Type="http://schemas.openxmlformats.org/officeDocument/2006/relationships/tags" Target="../tags/tag40.xml"/><Relationship Id="rId1" Type="http://schemas.openxmlformats.org/officeDocument/2006/relationships/image" Target="../media/image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12.png"/><Relationship Id="rId1" Type="http://schemas.openxmlformats.org/officeDocument/2006/relationships/image" Target="../media/image31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2.xml"/><Relationship Id="rId8" Type="http://schemas.openxmlformats.org/officeDocument/2006/relationships/image" Target="../media/image13.png"/><Relationship Id="rId7" Type="http://schemas.openxmlformats.org/officeDocument/2006/relationships/tags" Target="../tags/tag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0" Type="http://schemas.openxmlformats.org/officeDocument/2006/relationships/slideLayout" Target="../slideLayouts/slideLayout8.xml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8.xml"/><Relationship Id="rId5" Type="http://schemas.openxmlformats.org/officeDocument/2006/relationships/image" Target="../media/image12.png"/><Relationship Id="rId4" Type="http://schemas.openxmlformats.org/officeDocument/2006/relationships/tags" Target="../tags/tag4.xml"/><Relationship Id="rId3" Type="http://schemas.openxmlformats.org/officeDocument/2006/relationships/image" Target="../media/image13.png"/><Relationship Id="rId2" Type="http://schemas.openxmlformats.org/officeDocument/2006/relationships/tags" Target="../tags/tag3.xml"/><Relationship Id="rId1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8.xml"/><Relationship Id="rId8" Type="http://schemas.openxmlformats.org/officeDocument/2006/relationships/tags" Target="../tags/tag6.xml"/><Relationship Id="rId7" Type="http://schemas.openxmlformats.org/officeDocument/2006/relationships/image" Target="../media/image13.png"/><Relationship Id="rId6" Type="http://schemas.openxmlformats.org/officeDocument/2006/relationships/tags" Target="../tags/tag5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8.xml"/><Relationship Id="rId4" Type="http://schemas.openxmlformats.org/officeDocument/2006/relationships/image" Target="../media/image12.png"/><Relationship Id="rId3" Type="http://schemas.openxmlformats.org/officeDocument/2006/relationships/tags" Target="../tags/tag8.xml"/><Relationship Id="rId2" Type="http://schemas.openxmlformats.org/officeDocument/2006/relationships/image" Target="../media/image13.png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20.jpeg"/><Relationship Id="rId2" Type="http://schemas.openxmlformats.org/officeDocument/2006/relationships/image" Target="../media/image5.jpeg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9" name="Picture 3" descr="C:\Users\HUNNU\Desktop\timg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209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TextBox 46"/>
          <p:cNvSpPr txBox="1"/>
          <p:nvPr/>
        </p:nvSpPr>
        <p:spPr>
          <a:xfrm>
            <a:off x="0" y="3209315"/>
            <a:ext cx="9144450" cy="646937"/>
          </a:xfrm>
          <a:prstGeom prst="rect">
            <a:avLst/>
          </a:prstGeom>
          <a:noFill/>
        </p:spPr>
        <p:txBody>
          <a:bodyPr wrap="square" lIns="76800" tIns="38400" rIns="76800" bIns="38400" rtlCol="0">
            <a:spAutoFit/>
          </a:bodyPr>
          <a:p>
            <a:pPr algn="ctr"/>
            <a:r>
              <a:rPr lang="en-US" altLang="zh-CN" sz="3700" b="1" dirty="0" smtClean="0">
                <a:solidFill>
                  <a:srgbClr val="A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综艺简体" panose="02000000000000000000" pitchFamily="2" charset="-122"/>
                <a:ea typeface="方正综艺简体" panose="02000000000000000000" pitchFamily="2" charset="-122"/>
              </a:rPr>
              <a:t>《</a:t>
            </a:r>
            <a:r>
              <a:rPr lang="zh-CN" altLang="en-US" sz="3700" b="1" dirty="0" smtClean="0">
                <a:solidFill>
                  <a:srgbClr val="A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综艺简体" panose="02000000000000000000" pitchFamily="2" charset="-122"/>
                <a:ea typeface="方正综艺简体" panose="02000000000000000000" pitchFamily="2" charset="-122"/>
              </a:rPr>
              <a:t>隋唐制度的变化与创新</a:t>
            </a:r>
            <a:r>
              <a:rPr lang="en-US" altLang="zh-CN" sz="3700" b="1" dirty="0" smtClean="0">
                <a:solidFill>
                  <a:srgbClr val="A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综艺简体" panose="02000000000000000000" pitchFamily="2" charset="-122"/>
                <a:ea typeface="方正综艺简体" panose="02000000000000000000" pitchFamily="2" charset="-122"/>
              </a:rPr>
              <a:t>》</a:t>
            </a:r>
            <a:endParaRPr lang="en-US" altLang="zh-CN" sz="3700" b="1" dirty="0">
              <a:solidFill>
                <a:srgbClr val="A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综艺简体" panose="02000000000000000000" pitchFamily="2" charset="-122"/>
              <a:ea typeface="方正综艺简体" panose="02000000000000000000" pitchFamily="2" charset="-122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389857" y="4049753"/>
            <a:ext cx="4364736" cy="446882"/>
          </a:xfrm>
          <a:prstGeom prst="rect">
            <a:avLst/>
          </a:prstGeom>
          <a:noFill/>
        </p:spPr>
        <p:txBody>
          <a:bodyPr wrap="square" lIns="76800" tIns="38400" rIns="76800" bIns="38400" rtlCol="0">
            <a:spAutoFit/>
          </a:bodyPr>
          <a:p>
            <a:pPr algn="ctr"/>
            <a:r>
              <a:rPr lang="zh-CN" altLang="en-US" sz="2400" b="1" dirty="0">
                <a:solidFill>
                  <a:srgbClr val="A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综艺简体" panose="02000000000000000000" pitchFamily="2" charset="-122"/>
                <a:ea typeface="方正综艺简体" panose="02000000000000000000" pitchFamily="2" charset="-122"/>
              </a:rPr>
              <a:t>怀化</a:t>
            </a:r>
            <a:r>
              <a:rPr lang="zh-CN" altLang="en-US" sz="2400" b="1" dirty="0" smtClean="0">
                <a:solidFill>
                  <a:srgbClr val="A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综艺简体" panose="02000000000000000000" pitchFamily="2" charset="-122"/>
                <a:ea typeface="方正综艺简体" panose="02000000000000000000" pitchFamily="2" charset="-122"/>
              </a:rPr>
              <a:t>市铁路第一中学   余春雨</a:t>
            </a:r>
            <a:endParaRPr lang="en-US" altLang="zh-CN" sz="2400" b="1" dirty="0">
              <a:solidFill>
                <a:srgbClr val="A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综艺简体" panose="02000000000000000000" pitchFamily="2" charset="-122"/>
              <a:ea typeface="方正综艺简体" panose="02000000000000000000" pitchFamily="2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5" name="组合 24"/>
          <p:cNvGrpSpPr/>
          <p:nvPr/>
        </p:nvGrpSpPr>
        <p:grpSpPr>
          <a:xfrm>
            <a:off x="551797" y="322669"/>
            <a:ext cx="533291" cy="514399"/>
            <a:chOff x="3910425" y="991592"/>
            <a:chExt cx="1323150" cy="1331742"/>
          </a:xfrm>
        </p:grpSpPr>
        <p:pic>
          <p:nvPicPr>
            <p:cNvPr id="26" name="PA_图片 20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2"/>
            <a:stretch>
              <a:fillRect/>
            </a:stretch>
          </p:blipFill>
          <p:spPr>
            <a:xfrm>
              <a:off x="3910425" y="991592"/>
              <a:ext cx="1323150" cy="1331742"/>
            </a:xfrm>
            <a:prstGeom prst="rect">
              <a:avLst/>
            </a:prstGeom>
          </p:spPr>
        </p:pic>
        <p:grpSp>
          <p:nvGrpSpPr>
            <p:cNvPr id="47" name="组合 46"/>
            <p:cNvGrpSpPr/>
            <p:nvPr/>
          </p:nvGrpSpPr>
          <p:grpSpPr>
            <a:xfrm>
              <a:off x="3958270" y="1071346"/>
              <a:ext cx="1219363" cy="1164648"/>
              <a:chOff x="3741463" y="1053204"/>
              <a:chExt cx="1219363" cy="1164648"/>
            </a:xfrm>
          </p:grpSpPr>
          <p:sp>
            <p:nvSpPr>
              <p:cNvPr id="48" name="PA_椭圆 1"/>
              <p:cNvSpPr/>
              <p:nvPr>
                <p:custDataLst>
                  <p:tags r:id="rId3"/>
                </p:custDataLst>
              </p:nvPr>
            </p:nvSpPr>
            <p:spPr>
              <a:xfrm>
                <a:off x="3767023" y="1064323"/>
                <a:ext cx="1169195" cy="1153529"/>
              </a:xfrm>
              <a:prstGeom prst="diamond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sz="900">
                  <a:solidFill>
                    <a:srgbClr val="573843"/>
                  </a:solidFill>
                </a:endParaRPr>
              </a:p>
            </p:txBody>
          </p:sp>
          <p:sp>
            <p:nvSpPr>
              <p:cNvPr id="49" name="矩形 48"/>
              <p:cNvSpPr/>
              <p:nvPr/>
            </p:nvSpPr>
            <p:spPr>
              <a:xfrm>
                <a:off x="3741463" y="1053204"/>
                <a:ext cx="1219363" cy="11553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p>
                <a:pPr algn="ctr"/>
                <a:r>
                  <a:rPr lang="en-US" altLang="zh-CN" sz="2300" b="1" dirty="0" smtClean="0">
                    <a:solidFill>
                      <a:srgbClr val="573843"/>
                    </a:solidFill>
                  </a:rPr>
                  <a:t>02</a:t>
                </a:r>
                <a:endParaRPr lang="zh-CN" altLang="en-US" sz="1300" b="1" dirty="0">
                  <a:solidFill>
                    <a:srgbClr val="573843"/>
                  </a:solidFill>
                </a:endParaRPr>
              </a:p>
            </p:txBody>
          </p:sp>
        </p:grpSp>
      </p:grpSp>
      <p:sp>
        <p:nvSpPr>
          <p:cNvPr id="24" name="TextBox 23"/>
          <p:cNvSpPr txBox="1"/>
          <p:nvPr/>
        </p:nvSpPr>
        <p:spPr>
          <a:xfrm>
            <a:off x="1085088" y="322669"/>
            <a:ext cx="1487425" cy="446882"/>
          </a:xfrm>
          <a:prstGeom prst="rect">
            <a:avLst/>
          </a:prstGeom>
          <a:noFill/>
        </p:spPr>
        <p:txBody>
          <a:bodyPr wrap="square" lIns="76800" tIns="38400" rIns="76800" bIns="38400" rtlCol="0">
            <a:spAutoFit/>
          </a:bodyPr>
          <a:p>
            <a:r>
              <a:rPr lang="zh-CN" altLang="en-US" sz="2400" dirty="0" smtClean="0">
                <a:latin typeface="方正楷体简体" pitchFamily="65" charset="-122"/>
                <a:ea typeface="方正楷体简体" pitchFamily="65" charset="-122"/>
              </a:rPr>
              <a:t>中央官制</a:t>
            </a:r>
            <a:endParaRPr lang="zh-CN" altLang="en-US" sz="2400" dirty="0">
              <a:latin typeface="方正楷体简体" pitchFamily="65" charset="-122"/>
              <a:ea typeface="方正楷体简体" pitchFamily="65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85" y="1823085"/>
            <a:ext cx="8380730" cy="1733550"/>
          </a:xfrm>
          <a:prstGeom prst="rect">
            <a:avLst/>
          </a:prstGeom>
          <a:solidFill>
            <a:schemeClr val="accent2"/>
          </a:solidFill>
        </p:spPr>
      </p:pic>
      <p:grpSp>
        <p:nvGrpSpPr>
          <p:cNvPr id="2" name="组合 1"/>
          <p:cNvGrpSpPr/>
          <p:nvPr/>
        </p:nvGrpSpPr>
        <p:grpSpPr>
          <a:xfrm>
            <a:off x="5392431" y="9564"/>
            <a:ext cx="1643075" cy="624450"/>
            <a:chOff x="714348" y="4357702"/>
            <a:chExt cx="1643075" cy="624449"/>
          </a:xfrm>
        </p:grpSpPr>
        <p:pic>
          <p:nvPicPr>
            <p:cNvPr id="3" name="图片 2" descr="印章"/>
            <p:cNvPicPr>
              <a:picLocks noChangeAspect="1"/>
            </p:cNvPicPr>
            <p:nvPr/>
          </p:nvPicPr>
          <p:blipFill>
            <a:blip r:embed="rId5" cstate="screen">
              <a:lum bright="10000" contrast="-30000"/>
            </a:blip>
            <a:stretch>
              <a:fillRect/>
            </a:stretch>
          </p:blipFill>
          <p:spPr>
            <a:xfrm rot="5400000">
              <a:off x="1152223" y="3919826"/>
              <a:ext cx="624449" cy="1500200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714348" y="4421995"/>
              <a:ext cx="1643075" cy="4603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zh-CN" altLang="en-US" sz="2400" b="1" dirty="0" smtClean="0">
                  <a:solidFill>
                    <a:prstClr val="black"/>
                  </a:solidFill>
                  <a:latin typeface="方正卡通简体" panose="03000509000000000000" pitchFamily="65" charset="-122"/>
                  <a:ea typeface="方正卡通简体" panose="03000509000000000000" pitchFamily="65" charset="-122"/>
                </a:rPr>
                <a:t>历史解释</a:t>
              </a:r>
              <a:endParaRPr lang="zh-CN" altLang="en-US" sz="2400" b="1" dirty="0" smtClean="0">
                <a:solidFill>
                  <a:prstClr val="black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1085088" y="322669"/>
            <a:ext cx="1487425" cy="446882"/>
          </a:xfrm>
          <a:prstGeom prst="rect">
            <a:avLst/>
          </a:prstGeom>
          <a:noFill/>
        </p:spPr>
        <p:txBody>
          <a:bodyPr wrap="square" lIns="76800" tIns="38400" rIns="76800" bIns="38400" rtlCol="0">
            <a:spAutoFit/>
          </a:bodyPr>
          <a:lstStyle/>
          <a:p>
            <a:r>
              <a:rPr lang="zh-CN" altLang="en-US" sz="2400" dirty="0" smtClean="0">
                <a:latin typeface="方正楷体简体" pitchFamily="65" charset="-122"/>
                <a:ea typeface="方正楷体简体" pitchFamily="65" charset="-122"/>
              </a:rPr>
              <a:t>中央官制</a:t>
            </a:r>
            <a:endParaRPr lang="zh-CN" altLang="en-US" sz="2400" dirty="0">
              <a:latin typeface="方正楷体简体" pitchFamily="65" charset="-122"/>
              <a:ea typeface="方正楷体简体" pitchFamily="65" charset="-122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551797" y="322669"/>
            <a:ext cx="533291" cy="514399"/>
            <a:chOff x="3910425" y="991592"/>
            <a:chExt cx="1323150" cy="1331742"/>
          </a:xfrm>
        </p:grpSpPr>
        <p:pic>
          <p:nvPicPr>
            <p:cNvPr id="26" name="PA_图片 20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2"/>
            <a:stretch>
              <a:fillRect/>
            </a:stretch>
          </p:blipFill>
          <p:spPr>
            <a:xfrm>
              <a:off x="3910425" y="991592"/>
              <a:ext cx="1323150" cy="1331742"/>
            </a:xfrm>
            <a:prstGeom prst="rect">
              <a:avLst/>
            </a:prstGeom>
          </p:spPr>
        </p:pic>
        <p:grpSp>
          <p:nvGrpSpPr>
            <p:cNvPr id="47" name="组合 46"/>
            <p:cNvGrpSpPr/>
            <p:nvPr/>
          </p:nvGrpSpPr>
          <p:grpSpPr>
            <a:xfrm>
              <a:off x="3958270" y="1071346"/>
              <a:ext cx="1219363" cy="1164648"/>
              <a:chOff x="3741463" y="1053204"/>
              <a:chExt cx="1219363" cy="1164648"/>
            </a:xfrm>
          </p:grpSpPr>
          <p:sp>
            <p:nvSpPr>
              <p:cNvPr id="48" name="PA_椭圆 1"/>
              <p:cNvSpPr/>
              <p:nvPr>
                <p:custDataLst>
                  <p:tags r:id="rId3"/>
                </p:custDataLst>
              </p:nvPr>
            </p:nvSpPr>
            <p:spPr>
              <a:xfrm>
                <a:off x="3767023" y="1064323"/>
                <a:ext cx="1169195" cy="1153529"/>
              </a:xfrm>
              <a:prstGeom prst="diamond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900">
                  <a:solidFill>
                    <a:srgbClr val="573843"/>
                  </a:solidFill>
                </a:endParaRPr>
              </a:p>
            </p:txBody>
          </p:sp>
          <p:sp>
            <p:nvSpPr>
              <p:cNvPr id="49" name="矩形 48"/>
              <p:cNvSpPr/>
              <p:nvPr/>
            </p:nvSpPr>
            <p:spPr>
              <a:xfrm>
                <a:off x="3741463" y="1053204"/>
                <a:ext cx="1219363" cy="11553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2300" b="1" dirty="0" smtClean="0">
                    <a:solidFill>
                      <a:srgbClr val="573843"/>
                    </a:solidFill>
                  </a:rPr>
                  <a:t>02</a:t>
                </a:r>
                <a:endParaRPr lang="zh-CN" altLang="en-US" sz="1300" b="1" dirty="0">
                  <a:solidFill>
                    <a:srgbClr val="573843"/>
                  </a:solidFill>
                </a:endParaRPr>
              </a:p>
            </p:txBody>
          </p:sp>
        </p:grpSp>
      </p:grpSp>
      <p:sp>
        <p:nvSpPr>
          <p:cNvPr id="30" name="Text Box 40"/>
          <p:cNvSpPr txBox="1"/>
          <p:nvPr/>
        </p:nvSpPr>
        <p:spPr>
          <a:xfrm>
            <a:off x="5500680" y="977892"/>
            <a:ext cx="1447800" cy="461665"/>
          </a:xfrm>
          <a:prstGeom prst="rect">
            <a:avLst/>
          </a:prstGeom>
          <a:solidFill>
            <a:srgbClr val="FFC000"/>
          </a:solidFill>
          <a:ln w="2857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anchor="t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400" dirty="0">
                <a:latin typeface="江西拙楷" panose="02010600040101010101" pitchFamily="2" charset="-122"/>
                <a:ea typeface="江西拙楷" panose="02010600040101010101" pitchFamily="2" charset="-122"/>
              </a:rPr>
              <a:t>皇帝</a:t>
            </a:r>
            <a:endParaRPr lang="zh-CN" altLang="en-US" sz="2400" dirty="0">
              <a:latin typeface="江西拙楷" panose="02010600040101010101" pitchFamily="2" charset="-122"/>
              <a:ea typeface="江西拙楷" panose="02010600040101010101" pitchFamily="2" charset="-122"/>
            </a:endParaRPr>
          </a:p>
        </p:txBody>
      </p:sp>
      <p:sp>
        <p:nvSpPr>
          <p:cNvPr id="31" name="Text Box 41"/>
          <p:cNvSpPr txBox="1"/>
          <p:nvPr/>
        </p:nvSpPr>
        <p:spPr>
          <a:xfrm>
            <a:off x="5757886" y="1409692"/>
            <a:ext cx="1727200" cy="461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dirty="0">
                <a:solidFill>
                  <a:srgbClr val="FF0000"/>
                </a:solidFill>
                <a:latin typeface="江西拙楷" panose="02010600040101010101" pitchFamily="2" charset="-122"/>
                <a:ea typeface="江西拙楷" panose="02010600040101010101" pitchFamily="2" charset="-122"/>
              </a:rPr>
              <a:t>三 省</a:t>
            </a:r>
            <a:endParaRPr lang="zh-CN" altLang="en-US" sz="2400" dirty="0">
              <a:solidFill>
                <a:srgbClr val="FF0000"/>
              </a:solidFill>
              <a:latin typeface="江西拙楷" panose="02010600040101010101" pitchFamily="2" charset="-122"/>
              <a:ea typeface="江西拙楷" panose="02010600040101010101" pitchFamily="2" charset="-122"/>
            </a:endParaRPr>
          </a:p>
        </p:txBody>
      </p:sp>
      <p:grpSp>
        <p:nvGrpSpPr>
          <p:cNvPr id="32" name="Group 42"/>
          <p:cNvGrpSpPr/>
          <p:nvPr/>
        </p:nvGrpSpPr>
        <p:grpSpPr>
          <a:xfrm>
            <a:off x="4929176" y="1428694"/>
            <a:ext cx="2714644" cy="571552"/>
            <a:chOff x="1685" y="365"/>
            <a:chExt cx="2220" cy="883"/>
          </a:xfrm>
        </p:grpSpPr>
        <p:sp>
          <p:nvSpPr>
            <p:cNvPr id="33" name="Line 43"/>
            <p:cNvSpPr/>
            <p:nvPr/>
          </p:nvSpPr>
          <p:spPr>
            <a:xfrm flipH="1">
              <a:off x="2747" y="365"/>
              <a:ext cx="0" cy="723"/>
            </a:xfrm>
            <a:prstGeom prst="line">
              <a:avLst/>
            </a:prstGeom>
            <a:ln w="222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4" name="Line 44"/>
            <p:cNvSpPr/>
            <p:nvPr/>
          </p:nvSpPr>
          <p:spPr>
            <a:xfrm>
              <a:off x="1685" y="1056"/>
              <a:ext cx="2214" cy="0"/>
            </a:xfrm>
            <a:prstGeom prst="line">
              <a:avLst/>
            </a:prstGeom>
            <a:ln w="222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5" name="Line 45"/>
            <p:cNvSpPr/>
            <p:nvPr/>
          </p:nvSpPr>
          <p:spPr>
            <a:xfrm>
              <a:off x="1685" y="1056"/>
              <a:ext cx="0" cy="192"/>
            </a:xfrm>
            <a:prstGeom prst="line">
              <a:avLst/>
            </a:prstGeom>
            <a:ln w="222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6" name="Line 46"/>
            <p:cNvSpPr/>
            <p:nvPr/>
          </p:nvSpPr>
          <p:spPr>
            <a:xfrm>
              <a:off x="3905" y="1056"/>
              <a:ext cx="0" cy="192"/>
            </a:xfrm>
            <a:prstGeom prst="line">
              <a:avLst/>
            </a:prstGeom>
            <a:ln w="222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37" name="Text Box 47"/>
          <p:cNvSpPr txBox="1"/>
          <p:nvPr/>
        </p:nvSpPr>
        <p:spPr>
          <a:xfrm>
            <a:off x="4714863" y="2000246"/>
            <a:ext cx="553998" cy="1066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eaVert" wrap="square" anchor="t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400" dirty="0">
                <a:latin typeface="江西拙楷" panose="02010600040101010101" pitchFamily="2" charset="-122"/>
                <a:ea typeface="江西拙楷" panose="02010600040101010101" pitchFamily="2" charset="-122"/>
              </a:rPr>
              <a:t>中书省</a:t>
            </a:r>
            <a:endParaRPr lang="zh-CN" altLang="en-US" sz="2400" dirty="0">
              <a:latin typeface="江西拙楷" panose="02010600040101010101" pitchFamily="2" charset="-122"/>
              <a:ea typeface="江西拙楷" panose="02010600040101010101" pitchFamily="2" charset="-122"/>
            </a:endParaRPr>
          </a:p>
        </p:txBody>
      </p:sp>
      <p:sp>
        <p:nvSpPr>
          <p:cNvPr id="38" name="Text Box 49"/>
          <p:cNvSpPr txBox="1"/>
          <p:nvPr/>
        </p:nvSpPr>
        <p:spPr>
          <a:xfrm>
            <a:off x="7327978" y="2000246"/>
            <a:ext cx="553998" cy="11223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eaVert" wrap="square" anchor="t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400" dirty="0">
                <a:latin typeface="江西拙楷" panose="02010600040101010101" pitchFamily="2" charset="-122"/>
                <a:ea typeface="江西拙楷" panose="02010600040101010101" pitchFamily="2" charset="-122"/>
              </a:rPr>
              <a:t>尚书省</a:t>
            </a:r>
            <a:endParaRPr lang="zh-CN" altLang="en-US" sz="2400" dirty="0">
              <a:latin typeface="江西拙楷" panose="02010600040101010101" pitchFamily="2" charset="-122"/>
              <a:ea typeface="江西拙楷" panose="02010600040101010101" pitchFamily="2" charset="-122"/>
            </a:endParaRPr>
          </a:p>
        </p:txBody>
      </p:sp>
      <p:sp>
        <p:nvSpPr>
          <p:cNvPr id="39" name="Text Box 51"/>
          <p:cNvSpPr txBox="1"/>
          <p:nvPr/>
        </p:nvSpPr>
        <p:spPr>
          <a:xfrm>
            <a:off x="6024587" y="1928808"/>
            <a:ext cx="553998" cy="112395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eaVert" wrap="square" anchor="t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400" dirty="0">
                <a:latin typeface="江西拙楷" panose="02010600040101010101" pitchFamily="2" charset="-122"/>
                <a:ea typeface="江西拙楷" panose="02010600040101010101" pitchFamily="2" charset="-122"/>
              </a:rPr>
              <a:t>门下省</a:t>
            </a:r>
            <a:endParaRPr lang="zh-CN" altLang="en-US" sz="2400" dirty="0">
              <a:latin typeface="江西拙楷" panose="02010600040101010101" pitchFamily="2" charset="-122"/>
              <a:ea typeface="江西拙楷" panose="02010600040101010101" pitchFamily="2" charset="-122"/>
            </a:endParaRPr>
          </a:p>
        </p:txBody>
      </p:sp>
      <p:grpSp>
        <p:nvGrpSpPr>
          <p:cNvPr id="40" name="Group 53"/>
          <p:cNvGrpSpPr/>
          <p:nvPr/>
        </p:nvGrpSpPr>
        <p:grpSpPr>
          <a:xfrm>
            <a:off x="4953016" y="3128972"/>
            <a:ext cx="3282970" cy="728662"/>
            <a:chOff x="1104" y="2304"/>
            <a:chExt cx="3072" cy="864"/>
          </a:xfrm>
        </p:grpSpPr>
        <p:grpSp>
          <p:nvGrpSpPr>
            <p:cNvPr id="41" name="Group 54"/>
            <p:cNvGrpSpPr/>
            <p:nvPr/>
          </p:nvGrpSpPr>
          <p:grpSpPr>
            <a:xfrm>
              <a:off x="1104" y="2304"/>
              <a:ext cx="3072" cy="864"/>
              <a:chOff x="1104" y="2304"/>
              <a:chExt cx="3072" cy="864"/>
            </a:xfrm>
          </p:grpSpPr>
          <p:sp>
            <p:nvSpPr>
              <p:cNvPr id="43" name="Line 55"/>
              <p:cNvSpPr/>
              <p:nvPr/>
            </p:nvSpPr>
            <p:spPr>
              <a:xfrm>
                <a:off x="3577" y="2304"/>
                <a:ext cx="0" cy="624"/>
              </a:xfrm>
              <a:prstGeom prst="line">
                <a:avLst/>
              </a:prstGeom>
              <a:ln w="222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44" name="Line 56"/>
              <p:cNvSpPr/>
              <p:nvPr/>
            </p:nvSpPr>
            <p:spPr>
              <a:xfrm>
                <a:off x="1104" y="2928"/>
                <a:ext cx="3072" cy="0"/>
              </a:xfrm>
              <a:prstGeom prst="line">
                <a:avLst/>
              </a:prstGeom>
              <a:ln w="222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45" name="Line 57"/>
              <p:cNvSpPr/>
              <p:nvPr/>
            </p:nvSpPr>
            <p:spPr>
              <a:xfrm>
                <a:off x="1104" y="2928"/>
                <a:ext cx="0" cy="240"/>
              </a:xfrm>
              <a:prstGeom prst="line">
                <a:avLst/>
              </a:prstGeom>
              <a:ln w="222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46" name="Line 58"/>
              <p:cNvSpPr/>
              <p:nvPr/>
            </p:nvSpPr>
            <p:spPr>
              <a:xfrm>
                <a:off x="1728" y="2928"/>
                <a:ext cx="0" cy="240"/>
              </a:xfrm>
              <a:prstGeom prst="line">
                <a:avLst/>
              </a:prstGeom>
              <a:ln w="222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64" name="Line 59"/>
              <p:cNvSpPr/>
              <p:nvPr/>
            </p:nvSpPr>
            <p:spPr>
              <a:xfrm>
                <a:off x="2304" y="2928"/>
                <a:ext cx="0" cy="240"/>
              </a:xfrm>
              <a:prstGeom prst="line">
                <a:avLst/>
              </a:prstGeom>
              <a:ln w="222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65" name="Line 60"/>
              <p:cNvSpPr/>
              <p:nvPr/>
            </p:nvSpPr>
            <p:spPr>
              <a:xfrm>
                <a:off x="2928" y="2928"/>
                <a:ext cx="0" cy="192"/>
              </a:xfrm>
              <a:prstGeom prst="line">
                <a:avLst/>
              </a:prstGeom>
              <a:ln w="222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66" name="Line 61"/>
              <p:cNvSpPr/>
              <p:nvPr/>
            </p:nvSpPr>
            <p:spPr>
              <a:xfrm>
                <a:off x="3552" y="2928"/>
                <a:ext cx="0" cy="240"/>
              </a:xfrm>
              <a:prstGeom prst="line">
                <a:avLst/>
              </a:prstGeom>
              <a:ln w="222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sp>
          <p:nvSpPr>
            <p:cNvPr id="42" name="Line 62"/>
            <p:cNvSpPr/>
            <p:nvPr/>
          </p:nvSpPr>
          <p:spPr>
            <a:xfrm>
              <a:off x="4176" y="2928"/>
              <a:ext cx="0" cy="240"/>
            </a:xfrm>
            <a:prstGeom prst="line">
              <a:avLst/>
            </a:prstGeom>
            <a:ln w="222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67" name="Text Box 63"/>
          <p:cNvSpPr txBox="1"/>
          <p:nvPr/>
        </p:nvSpPr>
        <p:spPr>
          <a:xfrm>
            <a:off x="4714862" y="3854245"/>
            <a:ext cx="452468" cy="646331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horz" wrap="square" anchor="ctr">
            <a:spAutoFit/>
          </a:bodyPr>
          <a:lstStyle/>
          <a:p>
            <a:pPr algn="ctr"/>
            <a:r>
              <a:rPr lang="zh-CN" altLang="en-US" dirty="0">
                <a:latin typeface="江西拙楷" panose="02010600040101010101" pitchFamily="2" charset="-122"/>
                <a:ea typeface="江西拙楷" panose="02010600040101010101" pitchFamily="2" charset="-122"/>
              </a:rPr>
              <a:t>吏部</a:t>
            </a:r>
            <a:endParaRPr lang="zh-CN" altLang="en-US" dirty="0">
              <a:latin typeface="江西拙楷" panose="02010600040101010101" pitchFamily="2" charset="-122"/>
              <a:ea typeface="江西拙楷" panose="02010600040101010101" pitchFamily="2" charset="-122"/>
            </a:endParaRPr>
          </a:p>
        </p:txBody>
      </p:sp>
      <p:sp>
        <p:nvSpPr>
          <p:cNvPr id="68" name="Text Box 64"/>
          <p:cNvSpPr txBox="1"/>
          <p:nvPr/>
        </p:nvSpPr>
        <p:spPr>
          <a:xfrm>
            <a:off x="5357804" y="3854245"/>
            <a:ext cx="452468" cy="646331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horz" wrap="square" anchor="ctr">
            <a:spAutoFit/>
          </a:bodyPr>
          <a:lstStyle/>
          <a:p>
            <a:pPr algn="ctr"/>
            <a:r>
              <a:rPr lang="zh-CN" altLang="en-US" dirty="0">
                <a:latin typeface="江西拙楷" panose="02010600040101010101" pitchFamily="2" charset="-122"/>
                <a:ea typeface="江西拙楷" panose="02010600040101010101" pitchFamily="2" charset="-122"/>
              </a:rPr>
              <a:t>户部</a:t>
            </a:r>
            <a:endParaRPr lang="zh-CN" altLang="en-US" dirty="0">
              <a:latin typeface="江西拙楷" panose="02010600040101010101" pitchFamily="2" charset="-122"/>
              <a:ea typeface="江西拙楷" panose="02010600040101010101" pitchFamily="2" charset="-122"/>
            </a:endParaRPr>
          </a:p>
        </p:txBody>
      </p:sp>
      <p:sp>
        <p:nvSpPr>
          <p:cNvPr id="76" name="Text Box 65"/>
          <p:cNvSpPr txBox="1"/>
          <p:nvPr/>
        </p:nvSpPr>
        <p:spPr>
          <a:xfrm>
            <a:off x="6005522" y="3854245"/>
            <a:ext cx="452468" cy="646331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horz" wrap="square" anchor="ctr">
            <a:spAutoFit/>
          </a:bodyPr>
          <a:lstStyle/>
          <a:p>
            <a:pPr algn="ctr"/>
            <a:r>
              <a:rPr lang="zh-CN" altLang="en-US" dirty="0">
                <a:latin typeface="江西拙楷" panose="02010600040101010101" pitchFamily="2" charset="-122"/>
                <a:ea typeface="江西拙楷" panose="02010600040101010101" pitchFamily="2" charset="-122"/>
              </a:rPr>
              <a:t>礼部</a:t>
            </a:r>
            <a:endParaRPr lang="zh-CN" altLang="en-US" dirty="0">
              <a:latin typeface="江西拙楷" panose="02010600040101010101" pitchFamily="2" charset="-122"/>
              <a:ea typeface="江西拙楷" panose="02010600040101010101" pitchFamily="2" charset="-122"/>
            </a:endParaRPr>
          </a:p>
        </p:txBody>
      </p:sp>
      <p:sp>
        <p:nvSpPr>
          <p:cNvPr id="77" name="Text Box 66"/>
          <p:cNvSpPr txBox="1"/>
          <p:nvPr/>
        </p:nvSpPr>
        <p:spPr>
          <a:xfrm>
            <a:off x="6715126" y="3854245"/>
            <a:ext cx="452468" cy="646331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horz" wrap="square" anchor="ctr">
            <a:spAutoFit/>
          </a:bodyPr>
          <a:lstStyle/>
          <a:p>
            <a:pPr algn="ctr"/>
            <a:r>
              <a:rPr lang="zh-CN" altLang="en-US" dirty="0">
                <a:latin typeface="江西拙楷" panose="02010600040101010101" pitchFamily="2" charset="-122"/>
                <a:ea typeface="江西拙楷" panose="02010600040101010101" pitchFamily="2" charset="-122"/>
              </a:rPr>
              <a:t>兵部</a:t>
            </a:r>
            <a:endParaRPr lang="zh-CN" altLang="en-US" dirty="0">
              <a:latin typeface="江西拙楷" panose="02010600040101010101" pitchFamily="2" charset="-122"/>
              <a:ea typeface="江西拙楷" panose="02010600040101010101" pitchFamily="2" charset="-122"/>
            </a:endParaRPr>
          </a:p>
        </p:txBody>
      </p:sp>
      <p:sp>
        <p:nvSpPr>
          <p:cNvPr id="78" name="Text Box 67"/>
          <p:cNvSpPr txBox="1"/>
          <p:nvPr/>
        </p:nvSpPr>
        <p:spPr>
          <a:xfrm>
            <a:off x="7381908" y="3857634"/>
            <a:ext cx="452468" cy="646331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horz" wrap="square" anchor="ctr">
            <a:spAutoFit/>
          </a:bodyPr>
          <a:lstStyle/>
          <a:p>
            <a:pPr algn="ctr"/>
            <a:r>
              <a:rPr lang="zh-CN" altLang="en-US" dirty="0">
                <a:latin typeface="江西拙楷" panose="02010600040101010101" pitchFamily="2" charset="-122"/>
                <a:ea typeface="江西拙楷" panose="02010600040101010101" pitchFamily="2" charset="-122"/>
              </a:rPr>
              <a:t>刑部</a:t>
            </a:r>
            <a:endParaRPr lang="zh-CN" altLang="en-US" dirty="0">
              <a:latin typeface="江西拙楷" panose="02010600040101010101" pitchFamily="2" charset="-122"/>
              <a:ea typeface="江西拙楷" panose="02010600040101010101" pitchFamily="2" charset="-122"/>
            </a:endParaRPr>
          </a:p>
        </p:txBody>
      </p:sp>
      <p:sp>
        <p:nvSpPr>
          <p:cNvPr id="79" name="Text Box 68"/>
          <p:cNvSpPr txBox="1"/>
          <p:nvPr/>
        </p:nvSpPr>
        <p:spPr>
          <a:xfrm>
            <a:off x="8001010" y="3854245"/>
            <a:ext cx="452468" cy="646331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horz" wrap="square" anchor="ctr">
            <a:spAutoFit/>
          </a:bodyPr>
          <a:lstStyle/>
          <a:p>
            <a:pPr algn="ctr"/>
            <a:r>
              <a:rPr lang="zh-CN" altLang="en-US" dirty="0">
                <a:latin typeface="江西拙楷" panose="02010600040101010101" pitchFamily="2" charset="-122"/>
                <a:ea typeface="江西拙楷" panose="02010600040101010101" pitchFamily="2" charset="-122"/>
              </a:rPr>
              <a:t>工部</a:t>
            </a:r>
            <a:endParaRPr lang="zh-CN" altLang="en-US" dirty="0">
              <a:latin typeface="江西拙楷" panose="02010600040101010101" pitchFamily="2" charset="-122"/>
              <a:ea typeface="江西拙楷" panose="02010600040101010101" pitchFamily="2" charset="-122"/>
            </a:endParaRPr>
          </a:p>
        </p:txBody>
      </p:sp>
      <p:sp>
        <p:nvSpPr>
          <p:cNvPr id="85" name="矩形 84"/>
          <p:cNvSpPr/>
          <p:nvPr/>
        </p:nvSpPr>
        <p:spPr>
          <a:xfrm>
            <a:off x="111" y="2050246"/>
            <a:ext cx="4572000" cy="706755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0">
              <a:buFont typeface="Wingdings" panose="05000000000000000000" charset="0"/>
              <a:buNone/>
            </a:pPr>
            <a:r>
              <a:rPr lang="zh-CN" altLang="en-US" sz="2000" b="1" dirty="0" smtClean="0">
                <a:latin typeface="仿宋" panose="02010609060101010101" charset="-122"/>
                <a:ea typeface="仿宋" panose="02010609060101010101" charset="-122"/>
                <a:sym typeface="+mn-ea"/>
              </a:rPr>
              <a:t>唐太宗时，常给品位较低的官员以宰相名号，</a:t>
            </a:r>
            <a:r>
              <a:rPr lang="zh-CN" altLang="en-US" sz="2000" b="1" dirty="0" smtClean="0">
                <a:solidFill>
                  <a:srgbClr val="C00000"/>
                </a:solidFill>
                <a:latin typeface="仿宋" panose="02010609060101010101" charset="-122"/>
                <a:ea typeface="仿宋" panose="02010609060101010101" charset="-122"/>
                <a:sym typeface="+mn-ea"/>
              </a:rPr>
              <a:t>扩大任用宰相的范围</a:t>
            </a:r>
            <a:r>
              <a:rPr lang="zh-CN" altLang="en-US" sz="2000" b="1" dirty="0" smtClean="0">
                <a:latin typeface="仿宋" panose="02010609060101010101" charset="-122"/>
                <a:ea typeface="仿宋" panose="02010609060101010101" charset="-122"/>
                <a:sym typeface="+mn-ea"/>
              </a:rPr>
              <a:t>。</a:t>
            </a:r>
            <a:endParaRPr lang="zh-CN" altLang="en-US" sz="2000" b="1" dirty="0">
              <a:latin typeface="仿宋" panose="02010609060101010101" charset="-122"/>
              <a:ea typeface="仿宋" panose="02010609060101010101" charset="-122"/>
              <a:sym typeface="+mn-ea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5392431" y="9564"/>
            <a:ext cx="1643075" cy="624450"/>
            <a:chOff x="714348" y="4357702"/>
            <a:chExt cx="1643075" cy="624449"/>
          </a:xfrm>
        </p:grpSpPr>
        <p:pic>
          <p:nvPicPr>
            <p:cNvPr id="3" name="图片 2" descr="印章"/>
            <p:cNvPicPr>
              <a:picLocks noChangeAspect="1"/>
            </p:cNvPicPr>
            <p:nvPr/>
          </p:nvPicPr>
          <p:blipFill>
            <a:blip r:embed="rId4" cstate="screen">
              <a:lum bright="10000" contrast="-30000"/>
            </a:blip>
            <a:stretch>
              <a:fillRect/>
            </a:stretch>
          </p:blipFill>
          <p:spPr>
            <a:xfrm rot="5400000">
              <a:off x="1152223" y="3919826"/>
              <a:ext cx="624449" cy="1500200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714348" y="4421995"/>
              <a:ext cx="1643075" cy="4603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zh-CN" altLang="en-US" sz="2400" b="1" dirty="0" smtClean="0">
                  <a:solidFill>
                    <a:prstClr val="black"/>
                  </a:solidFill>
                  <a:latin typeface="方正卡通简体" panose="03000509000000000000" pitchFamily="65" charset="-122"/>
                  <a:ea typeface="方正卡通简体" panose="03000509000000000000" pitchFamily="65" charset="-122"/>
                </a:rPr>
                <a:t>历史解释</a:t>
              </a:r>
              <a:endParaRPr lang="zh-CN" altLang="en-US" sz="2400" b="1" dirty="0" smtClean="0">
                <a:solidFill>
                  <a:prstClr val="black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3437" y="857238"/>
            <a:ext cx="366712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7" name="矩形 36"/>
          <p:cNvSpPr/>
          <p:nvPr/>
        </p:nvSpPr>
        <p:spPr>
          <a:xfrm>
            <a:off x="1928794" y="2071684"/>
            <a:ext cx="1214446" cy="571504"/>
          </a:xfrm>
          <a:prstGeom prst="rect">
            <a:avLst/>
          </a:prstGeom>
          <a:noFill/>
          <a:ln w="3810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矩形 39"/>
          <p:cNvSpPr/>
          <p:nvPr/>
        </p:nvSpPr>
        <p:spPr>
          <a:xfrm>
            <a:off x="2643174" y="3500444"/>
            <a:ext cx="714380" cy="285752"/>
          </a:xfrm>
          <a:prstGeom prst="rect">
            <a:avLst/>
          </a:prstGeom>
          <a:noFill/>
          <a:ln w="3810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Text Box 63"/>
          <p:cNvSpPr txBox="1"/>
          <p:nvPr/>
        </p:nvSpPr>
        <p:spPr>
          <a:xfrm>
            <a:off x="1928794" y="1353915"/>
            <a:ext cx="1143008" cy="646331"/>
          </a:xfrm>
          <a:prstGeom prst="rect">
            <a:avLst/>
          </a:prstGeom>
          <a:solidFill>
            <a:schemeClr val="accent2"/>
          </a:solidFill>
          <a:ln w="2857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horz" wrap="square" anchor="ctr">
            <a:spAutoFit/>
          </a:bodyPr>
          <a:lstStyle/>
          <a:p>
            <a:pPr algn="ctr"/>
            <a:r>
              <a:rPr lang="zh-CN" altLang="en-US" dirty="0" smtClean="0">
                <a:solidFill>
                  <a:srgbClr val="FFFF00"/>
                </a:solidFill>
                <a:latin typeface="江西拙楷" panose="02010600040101010101" pitchFamily="2" charset="-122"/>
                <a:ea typeface="江西拙楷" panose="02010600040101010101" pitchFamily="2" charset="-122"/>
              </a:rPr>
              <a:t>政事堂（议政）</a:t>
            </a:r>
            <a:endParaRPr lang="zh-CN" altLang="en-US" dirty="0">
              <a:solidFill>
                <a:srgbClr val="FFFF00"/>
              </a:solidFill>
              <a:latin typeface="江西拙楷" panose="02010600040101010101" pitchFamily="2" charset="-122"/>
              <a:ea typeface="江西拙楷" panose="02010600040101010101" pitchFamily="2" charset="-122"/>
            </a:endParaRPr>
          </a:p>
        </p:txBody>
      </p:sp>
      <p:sp>
        <p:nvSpPr>
          <p:cNvPr id="49" name="Text Box 40"/>
          <p:cNvSpPr txBox="1"/>
          <p:nvPr/>
        </p:nvSpPr>
        <p:spPr>
          <a:xfrm>
            <a:off x="5500680" y="977892"/>
            <a:ext cx="1447800" cy="461665"/>
          </a:xfrm>
          <a:prstGeom prst="rect">
            <a:avLst/>
          </a:prstGeom>
          <a:solidFill>
            <a:srgbClr val="FFC000"/>
          </a:solidFill>
          <a:ln w="2857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anchor="t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400" dirty="0">
                <a:latin typeface="江西拙楷" panose="02010600040101010101" pitchFamily="2" charset="-122"/>
                <a:ea typeface="江西拙楷" panose="02010600040101010101" pitchFamily="2" charset="-122"/>
              </a:rPr>
              <a:t>皇帝</a:t>
            </a:r>
            <a:endParaRPr lang="zh-CN" altLang="en-US" sz="2400" dirty="0">
              <a:latin typeface="江西拙楷" panose="02010600040101010101" pitchFamily="2" charset="-122"/>
              <a:ea typeface="江西拙楷" panose="02010600040101010101" pitchFamily="2" charset="-122"/>
            </a:endParaRPr>
          </a:p>
        </p:txBody>
      </p:sp>
      <p:sp>
        <p:nvSpPr>
          <p:cNvPr id="50" name="Text Box 41"/>
          <p:cNvSpPr txBox="1"/>
          <p:nvPr/>
        </p:nvSpPr>
        <p:spPr>
          <a:xfrm>
            <a:off x="5757886" y="1409692"/>
            <a:ext cx="1727200" cy="461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dirty="0">
                <a:solidFill>
                  <a:srgbClr val="FF0000"/>
                </a:solidFill>
                <a:latin typeface="江西拙楷" panose="02010600040101010101" pitchFamily="2" charset="-122"/>
                <a:ea typeface="江西拙楷" panose="02010600040101010101" pitchFamily="2" charset="-122"/>
              </a:rPr>
              <a:t>三 省</a:t>
            </a:r>
            <a:endParaRPr lang="zh-CN" altLang="en-US" sz="2400" dirty="0">
              <a:solidFill>
                <a:srgbClr val="FF0000"/>
              </a:solidFill>
              <a:latin typeface="江西拙楷" panose="02010600040101010101" pitchFamily="2" charset="-122"/>
              <a:ea typeface="江西拙楷" panose="02010600040101010101" pitchFamily="2" charset="-122"/>
            </a:endParaRPr>
          </a:p>
        </p:txBody>
      </p:sp>
      <p:grpSp>
        <p:nvGrpSpPr>
          <p:cNvPr id="51" name="Group 42"/>
          <p:cNvGrpSpPr/>
          <p:nvPr/>
        </p:nvGrpSpPr>
        <p:grpSpPr>
          <a:xfrm>
            <a:off x="4929176" y="1428694"/>
            <a:ext cx="2714644" cy="571552"/>
            <a:chOff x="1685" y="365"/>
            <a:chExt cx="2220" cy="883"/>
          </a:xfrm>
        </p:grpSpPr>
        <p:sp>
          <p:nvSpPr>
            <p:cNvPr id="52" name="Line 43"/>
            <p:cNvSpPr/>
            <p:nvPr/>
          </p:nvSpPr>
          <p:spPr>
            <a:xfrm flipH="1">
              <a:off x="2747" y="365"/>
              <a:ext cx="0" cy="723"/>
            </a:xfrm>
            <a:prstGeom prst="line">
              <a:avLst/>
            </a:prstGeom>
            <a:ln w="222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53" name="Line 44"/>
            <p:cNvSpPr/>
            <p:nvPr/>
          </p:nvSpPr>
          <p:spPr>
            <a:xfrm>
              <a:off x="1685" y="1056"/>
              <a:ext cx="2214" cy="0"/>
            </a:xfrm>
            <a:prstGeom prst="line">
              <a:avLst/>
            </a:prstGeom>
            <a:ln w="222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54" name="Line 45"/>
            <p:cNvSpPr/>
            <p:nvPr/>
          </p:nvSpPr>
          <p:spPr>
            <a:xfrm>
              <a:off x="1685" y="1056"/>
              <a:ext cx="0" cy="192"/>
            </a:xfrm>
            <a:prstGeom prst="line">
              <a:avLst/>
            </a:prstGeom>
            <a:ln w="222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55" name="Line 46"/>
            <p:cNvSpPr/>
            <p:nvPr/>
          </p:nvSpPr>
          <p:spPr>
            <a:xfrm>
              <a:off x="3905" y="1056"/>
              <a:ext cx="0" cy="192"/>
            </a:xfrm>
            <a:prstGeom prst="line">
              <a:avLst/>
            </a:prstGeom>
            <a:ln w="222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56" name="Text Box 47"/>
          <p:cNvSpPr txBox="1"/>
          <p:nvPr/>
        </p:nvSpPr>
        <p:spPr>
          <a:xfrm>
            <a:off x="4714863" y="2000246"/>
            <a:ext cx="553998" cy="1066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eaVert" wrap="square" anchor="t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400" dirty="0">
                <a:latin typeface="江西拙楷" panose="02010600040101010101" pitchFamily="2" charset="-122"/>
                <a:ea typeface="江西拙楷" panose="02010600040101010101" pitchFamily="2" charset="-122"/>
              </a:rPr>
              <a:t>中书省</a:t>
            </a:r>
            <a:endParaRPr lang="zh-CN" altLang="en-US" sz="2400" dirty="0">
              <a:latin typeface="江西拙楷" panose="02010600040101010101" pitchFamily="2" charset="-122"/>
              <a:ea typeface="江西拙楷" panose="02010600040101010101" pitchFamily="2" charset="-122"/>
            </a:endParaRPr>
          </a:p>
        </p:txBody>
      </p:sp>
      <p:sp>
        <p:nvSpPr>
          <p:cNvPr id="57" name="Text Box 49"/>
          <p:cNvSpPr txBox="1"/>
          <p:nvPr/>
        </p:nvSpPr>
        <p:spPr>
          <a:xfrm>
            <a:off x="7327978" y="2000246"/>
            <a:ext cx="553998" cy="11223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eaVert" wrap="square" anchor="t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400" dirty="0">
                <a:latin typeface="江西拙楷" panose="02010600040101010101" pitchFamily="2" charset="-122"/>
                <a:ea typeface="江西拙楷" panose="02010600040101010101" pitchFamily="2" charset="-122"/>
              </a:rPr>
              <a:t>尚书省</a:t>
            </a:r>
            <a:endParaRPr lang="zh-CN" altLang="en-US" sz="2400" dirty="0">
              <a:latin typeface="江西拙楷" panose="02010600040101010101" pitchFamily="2" charset="-122"/>
              <a:ea typeface="江西拙楷" panose="02010600040101010101" pitchFamily="2" charset="-122"/>
            </a:endParaRPr>
          </a:p>
        </p:txBody>
      </p:sp>
      <p:sp>
        <p:nvSpPr>
          <p:cNvPr id="58" name="Text Box 51"/>
          <p:cNvSpPr txBox="1"/>
          <p:nvPr/>
        </p:nvSpPr>
        <p:spPr>
          <a:xfrm>
            <a:off x="6024587" y="2019304"/>
            <a:ext cx="553998" cy="112395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eaVert" wrap="square" anchor="t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400" dirty="0">
                <a:latin typeface="江西拙楷" panose="02010600040101010101" pitchFamily="2" charset="-122"/>
                <a:ea typeface="江西拙楷" panose="02010600040101010101" pitchFamily="2" charset="-122"/>
              </a:rPr>
              <a:t>门下省</a:t>
            </a:r>
            <a:endParaRPr lang="zh-CN" altLang="en-US" sz="2400" dirty="0">
              <a:latin typeface="江西拙楷" panose="02010600040101010101" pitchFamily="2" charset="-122"/>
              <a:ea typeface="江西拙楷" panose="02010600040101010101" pitchFamily="2" charset="-122"/>
            </a:endParaRPr>
          </a:p>
        </p:txBody>
      </p:sp>
      <p:grpSp>
        <p:nvGrpSpPr>
          <p:cNvPr id="59" name="Group 53"/>
          <p:cNvGrpSpPr/>
          <p:nvPr/>
        </p:nvGrpSpPr>
        <p:grpSpPr>
          <a:xfrm>
            <a:off x="4953016" y="3128972"/>
            <a:ext cx="3282970" cy="728662"/>
            <a:chOff x="1104" y="2304"/>
            <a:chExt cx="3072" cy="864"/>
          </a:xfrm>
        </p:grpSpPr>
        <p:grpSp>
          <p:nvGrpSpPr>
            <p:cNvPr id="60" name="Group 54"/>
            <p:cNvGrpSpPr/>
            <p:nvPr/>
          </p:nvGrpSpPr>
          <p:grpSpPr>
            <a:xfrm>
              <a:off x="1104" y="2304"/>
              <a:ext cx="3072" cy="864"/>
              <a:chOff x="1104" y="2304"/>
              <a:chExt cx="3072" cy="864"/>
            </a:xfrm>
          </p:grpSpPr>
          <p:sp>
            <p:nvSpPr>
              <p:cNvPr id="62" name="Line 55"/>
              <p:cNvSpPr/>
              <p:nvPr/>
            </p:nvSpPr>
            <p:spPr>
              <a:xfrm>
                <a:off x="3577" y="2304"/>
                <a:ext cx="0" cy="624"/>
              </a:xfrm>
              <a:prstGeom prst="line">
                <a:avLst/>
              </a:prstGeom>
              <a:ln w="222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63" name="Line 56"/>
              <p:cNvSpPr/>
              <p:nvPr/>
            </p:nvSpPr>
            <p:spPr>
              <a:xfrm>
                <a:off x="1104" y="2928"/>
                <a:ext cx="3072" cy="0"/>
              </a:xfrm>
              <a:prstGeom prst="line">
                <a:avLst/>
              </a:prstGeom>
              <a:ln w="222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64" name="Line 57"/>
              <p:cNvSpPr/>
              <p:nvPr/>
            </p:nvSpPr>
            <p:spPr>
              <a:xfrm>
                <a:off x="1104" y="2928"/>
                <a:ext cx="0" cy="240"/>
              </a:xfrm>
              <a:prstGeom prst="line">
                <a:avLst/>
              </a:prstGeom>
              <a:ln w="222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65" name="Line 58"/>
              <p:cNvSpPr/>
              <p:nvPr/>
            </p:nvSpPr>
            <p:spPr>
              <a:xfrm>
                <a:off x="1728" y="2928"/>
                <a:ext cx="0" cy="240"/>
              </a:xfrm>
              <a:prstGeom prst="line">
                <a:avLst/>
              </a:prstGeom>
              <a:ln w="222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66" name="Line 59"/>
              <p:cNvSpPr/>
              <p:nvPr/>
            </p:nvSpPr>
            <p:spPr>
              <a:xfrm>
                <a:off x="2304" y="2928"/>
                <a:ext cx="0" cy="240"/>
              </a:xfrm>
              <a:prstGeom prst="line">
                <a:avLst/>
              </a:prstGeom>
              <a:ln w="222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67" name="Line 60"/>
              <p:cNvSpPr/>
              <p:nvPr/>
            </p:nvSpPr>
            <p:spPr>
              <a:xfrm>
                <a:off x="2928" y="2928"/>
                <a:ext cx="0" cy="192"/>
              </a:xfrm>
              <a:prstGeom prst="line">
                <a:avLst/>
              </a:prstGeom>
              <a:ln w="222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68" name="Line 61"/>
              <p:cNvSpPr/>
              <p:nvPr/>
            </p:nvSpPr>
            <p:spPr>
              <a:xfrm>
                <a:off x="3552" y="2928"/>
                <a:ext cx="0" cy="240"/>
              </a:xfrm>
              <a:prstGeom prst="line">
                <a:avLst/>
              </a:prstGeom>
              <a:ln w="222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sp>
          <p:nvSpPr>
            <p:cNvPr id="61" name="Line 62"/>
            <p:cNvSpPr/>
            <p:nvPr/>
          </p:nvSpPr>
          <p:spPr>
            <a:xfrm>
              <a:off x="4176" y="2928"/>
              <a:ext cx="0" cy="240"/>
            </a:xfrm>
            <a:prstGeom prst="line">
              <a:avLst/>
            </a:prstGeom>
            <a:ln w="222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69" name="Text Box 63"/>
          <p:cNvSpPr txBox="1"/>
          <p:nvPr/>
        </p:nvSpPr>
        <p:spPr>
          <a:xfrm>
            <a:off x="4714862" y="3854245"/>
            <a:ext cx="452468" cy="646331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horz" wrap="square" anchor="ctr">
            <a:spAutoFit/>
          </a:bodyPr>
          <a:lstStyle/>
          <a:p>
            <a:pPr algn="ctr"/>
            <a:r>
              <a:rPr lang="zh-CN" altLang="en-US" dirty="0">
                <a:latin typeface="江西拙楷" panose="02010600040101010101" pitchFamily="2" charset="-122"/>
                <a:ea typeface="江西拙楷" panose="02010600040101010101" pitchFamily="2" charset="-122"/>
              </a:rPr>
              <a:t>吏部</a:t>
            </a:r>
            <a:endParaRPr lang="zh-CN" altLang="en-US" dirty="0">
              <a:latin typeface="江西拙楷" panose="02010600040101010101" pitchFamily="2" charset="-122"/>
              <a:ea typeface="江西拙楷" panose="02010600040101010101" pitchFamily="2" charset="-122"/>
            </a:endParaRPr>
          </a:p>
        </p:txBody>
      </p:sp>
      <p:sp>
        <p:nvSpPr>
          <p:cNvPr id="70" name="Text Box 64"/>
          <p:cNvSpPr txBox="1"/>
          <p:nvPr/>
        </p:nvSpPr>
        <p:spPr>
          <a:xfrm>
            <a:off x="5357804" y="3854245"/>
            <a:ext cx="452468" cy="646331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horz" wrap="square" anchor="ctr">
            <a:spAutoFit/>
          </a:bodyPr>
          <a:lstStyle/>
          <a:p>
            <a:pPr algn="ctr"/>
            <a:r>
              <a:rPr lang="zh-CN" altLang="en-US" dirty="0">
                <a:latin typeface="江西拙楷" panose="02010600040101010101" pitchFamily="2" charset="-122"/>
                <a:ea typeface="江西拙楷" panose="02010600040101010101" pitchFamily="2" charset="-122"/>
              </a:rPr>
              <a:t>户部</a:t>
            </a:r>
            <a:endParaRPr lang="zh-CN" altLang="en-US" dirty="0">
              <a:latin typeface="江西拙楷" panose="02010600040101010101" pitchFamily="2" charset="-122"/>
              <a:ea typeface="江西拙楷" panose="02010600040101010101" pitchFamily="2" charset="-122"/>
            </a:endParaRPr>
          </a:p>
        </p:txBody>
      </p:sp>
      <p:sp>
        <p:nvSpPr>
          <p:cNvPr id="71" name="Text Box 65"/>
          <p:cNvSpPr txBox="1"/>
          <p:nvPr/>
        </p:nvSpPr>
        <p:spPr>
          <a:xfrm>
            <a:off x="6005522" y="3854245"/>
            <a:ext cx="452468" cy="646331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horz" wrap="square" anchor="ctr">
            <a:spAutoFit/>
          </a:bodyPr>
          <a:lstStyle/>
          <a:p>
            <a:pPr algn="ctr"/>
            <a:r>
              <a:rPr lang="zh-CN" altLang="en-US" dirty="0">
                <a:latin typeface="江西拙楷" panose="02010600040101010101" pitchFamily="2" charset="-122"/>
                <a:ea typeface="江西拙楷" panose="02010600040101010101" pitchFamily="2" charset="-122"/>
              </a:rPr>
              <a:t>礼部</a:t>
            </a:r>
            <a:endParaRPr lang="zh-CN" altLang="en-US" dirty="0">
              <a:latin typeface="江西拙楷" panose="02010600040101010101" pitchFamily="2" charset="-122"/>
              <a:ea typeface="江西拙楷" panose="02010600040101010101" pitchFamily="2" charset="-122"/>
            </a:endParaRPr>
          </a:p>
        </p:txBody>
      </p:sp>
      <p:sp>
        <p:nvSpPr>
          <p:cNvPr id="72" name="Text Box 66"/>
          <p:cNvSpPr txBox="1"/>
          <p:nvPr/>
        </p:nvSpPr>
        <p:spPr>
          <a:xfrm>
            <a:off x="6715126" y="3854245"/>
            <a:ext cx="452468" cy="646331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horz" wrap="square" anchor="ctr">
            <a:spAutoFit/>
          </a:bodyPr>
          <a:lstStyle/>
          <a:p>
            <a:pPr algn="ctr"/>
            <a:r>
              <a:rPr lang="zh-CN" altLang="en-US" dirty="0">
                <a:latin typeface="江西拙楷" panose="02010600040101010101" pitchFamily="2" charset="-122"/>
                <a:ea typeface="江西拙楷" panose="02010600040101010101" pitchFamily="2" charset="-122"/>
              </a:rPr>
              <a:t>兵部</a:t>
            </a:r>
            <a:endParaRPr lang="zh-CN" altLang="en-US" dirty="0">
              <a:latin typeface="江西拙楷" panose="02010600040101010101" pitchFamily="2" charset="-122"/>
              <a:ea typeface="江西拙楷" panose="02010600040101010101" pitchFamily="2" charset="-122"/>
            </a:endParaRPr>
          </a:p>
        </p:txBody>
      </p:sp>
      <p:sp>
        <p:nvSpPr>
          <p:cNvPr id="73" name="Text Box 67"/>
          <p:cNvSpPr txBox="1"/>
          <p:nvPr/>
        </p:nvSpPr>
        <p:spPr>
          <a:xfrm>
            <a:off x="7381908" y="3857634"/>
            <a:ext cx="452468" cy="646331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horz" wrap="square" anchor="ctr">
            <a:spAutoFit/>
          </a:bodyPr>
          <a:lstStyle/>
          <a:p>
            <a:pPr algn="ctr"/>
            <a:r>
              <a:rPr lang="zh-CN" altLang="en-US" dirty="0">
                <a:latin typeface="江西拙楷" panose="02010600040101010101" pitchFamily="2" charset="-122"/>
                <a:ea typeface="江西拙楷" panose="02010600040101010101" pitchFamily="2" charset="-122"/>
              </a:rPr>
              <a:t>刑部</a:t>
            </a:r>
            <a:endParaRPr lang="zh-CN" altLang="en-US" dirty="0">
              <a:latin typeface="江西拙楷" panose="02010600040101010101" pitchFamily="2" charset="-122"/>
              <a:ea typeface="江西拙楷" panose="02010600040101010101" pitchFamily="2" charset="-122"/>
            </a:endParaRPr>
          </a:p>
        </p:txBody>
      </p:sp>
      <p:sp>
        <p:nvSpPr>
          <p:cNvPr id="74" name="Text Box 68"/>
          <p:cNvSpPr txBox="1"/>
          <p:nvPr/>
        </p:nvSpPr>
        <p:spPr>
          <a:xfrm>
            <a:off x="8001010" y="3854245"/>
            <a:ext cx="452468" cy="646331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horz" wrap="square" anchor="ctr">
            <a:spAutoFit/>
          </a:bodyPr>
          <a:lstStyle/>
          <a:p>
            <a:pPr algn="ctr"/>
            <a:r>
              <a:rPr lang="zh-CN" altLang="en-US" dirty="0">
                <a:latin typeface="江西拙楷" panose="02010600040101010101" pitchFamily="2" charset="-122"/>
                <a:ea typeface="江西拙楷" panose="02010600040101010101" pitchFamily="2" charset="-122"/>
              </a:rPr>
              <a:t>工部</a:t>
            </a:r>
            <a:endParaRPr lang="zh-CN" altLang="en-US" dirty="0">
              <a:latin typeface="江西拙楷" panose="02010600040101010101" pitchFamily="2" charset="-122"/>
              <a:ea typeface="江西拙楷" panose="02010600040101010101" pitchFamily="2" charset="-122"/>
            </a:endParaRPr>
          </a:p>
        </p:txBody>
      </p:sp>
      <p:sp>
        <p:nvSpPr>
          <p:cNvPr id="75" name="Rectangle 69"/>
          <p:cNvSpPr/>
          <p:nvPr/>
        </p:nvSpPr>
        <p:spPr>
          <a:xfrm>
            <a:off x="6667528" y="3143254"/>
            <a:ext cx="1905000" cy="461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400" dirty="0">
                <a:solidFill>
                  <a:srgbClr val="FF0000"/>
                </a:solidFill>
                <a:latin typeface="江西拙楷" panose="02010600040101010101" pitchFamily="2" charset="-122"/>
                <a:ea typeface="江西拙楷" panose="02010600040101010101" pitchFamily="2" charset="-122"/>
              </a:rPr>
              <a:t>六 部</a:t>
            </a:r>
            <a:endParaRPr lang="zh-CN" altLang="en-US" sz="2400" dirty="0">
              <a:solidFill>
                <a:srgbClr val="FF0000"/>
              </a:solidFill>
              <a:latin typeface="江西拙楷" panose="02010600040101010101" pitchFamily="2" charset="-122"/>
              <a:ea typeface="江西拙楷" panose="02010600040101010101" pitchFamily="2" charset="-122"/>
            </a:endParaRPr>
          </a:p>
        </p:txBody>
      </p:sp>
      <p:sp>
        <p:nvSpPr>
          <p:cNvPr id="32" name="Text Box 48"/>
          <p:cNvSpPr txBox="1"/>
          <p:nvPr/>
        </p:nvSpPr>
        <p:spPr>
          <a:xfrm>
            <a:off x="4714876" y="3071816"/>
            <a:ext cx="553998" cy="14033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eaVert"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rgbClr val="C00000"/>
                </a:solidFill>
                <a:latin typeface="仿宋" panose="02010609060101010101" charset="-122"/>
                <a:ea typeface="仿宋" panose="02010609060101010101" charset="-122"/>
              </a:rPr>
              <a:t>起草诏令</a:t>
            </a:r>
            <a:endParaRPr lang="zh-CN" altLang="en-US" sz="2400" b="1" dirty="0">
              <a:solidFill>
                <a:srgbClr val="C00000"/>
              </a:solidFill>
              <a:latin typeface="仿宋" panose="02010609060101010101" charset="-122"/>
              <a:ea typeface="仿宋" panose="02010609060101010101" charset="-122"/>
            </a:endParaRPr>
          </a:p>
        </p:txBody>
      </p:sp>
      <p:sp>
        <p:nvSpPr>
          <p:cNvPr id="34" name="Text Box 52"/>
          <p:cNvSpPr txBox="1"/>
          <p:nvPr/>
        </p:nvSpPr>
        <p:spPr>
          <a:xfrm>
            <a:off x="6018266" y="3143254"/>
            <a:ext cx="553998" cy="14017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eaVert"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rgbClr val="C00000"/>
                </a:solidFill>
                <a:latin typeface="仿宋" panose="02010609060101010101" charset="-122"/>
                <a:ea typeface="仿宋" panose="02010609060101010101" charset="-122"/>
              </a:rPr>
              <a:t>封驳审议</a:t>
            </a:r>
            <a:endParaRPr lang="zh-CN" altLang="en-US" sz="2400" b="1" dirty="0">
              <a:solidFill>
                <a:srgbClr val="C00000"/>
              </a:solidFill>
              <a:latin typeface="仿宋" panose="02010609060101010101" charset="-122"/>
              <a:ea typeface="仿宋" panose="02010609060101010101" charset="-122"/>
            </a:endParaRPr>
          </a:p>
        </p:txBody>
      </p:sp>
      <p:sp>
        <p:nvSpPr>
          <p:cNvPr id="33" name="Text Box 50"/>
          <p:cNvSpPr txBox="1"/>
          <p:nvPr/>
        </p:nvSpPr>
        <p:spPr>
          <a:xfrm>
            <a:off x="7358082" y="3143254"/>
            <a:ext cx="553998" cy="14017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eaVert"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rgbClr val="C00000"/>
                </a:solidFill>
                <a:latin typeface="仿宋" panose="02010609060101010101" charset="-122"/>
                <a:ea typeface="仿宋" panose="02010609060101010101" charset="-122"/>
              </a:rPr>
              <a:t>负责执行</a:t>
            </a:r>
            <a:endParaRPr lang="zh-CN" altLang="en-US" sz="2400" b="1" dirty="0">
              <a:solidFill>
                <a:srgbClr val="C00000"/>
              </a:solidFill>
              <a:latin typeface="仿宋" panose="02010609060101010101" charset="-122"/>
              <a:ea typeface="仿宋" panose="02010609060101010101" charset="-122"/>
            </a:endParaRPr>
          </a:p>
        </p:txBody>
      </p:sp>
      <p:sp>
        <p:nvSpPr>
          <p:cNvPr id="38" name="AutoShape 83"/>
          <p:cNvSpPr>
            <a:spLocks noChangeArrowheads="1"/>
          </p:cNvSpPr>
          <p:nvPr/>
        </p:nvSpPr>
        <p:spPr bwMode="auto">
          <a:xfrm flipH="1">
            <a:off x="5286380" y="3500444"/>
            <a:ext cx="785818" cy="322263"/>
          </a:xfrm>
          <a:prstGeom prst="leftArrow">
            <a:avLst>
              <a:gd name="adj1" fmla="val 50000"/>
              <a:gd name="adj2" fmla="val 26059"/>
            </a:avLst>
          </a:prstGeom>
          <a:solidFill>
            <a:srgbClr val="C00000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fontAlgn="base"/>
            <a:endParaRPr lang="zh-CN" altLang="en-US" b="1" strike="noStrike" noProof="1">
              <a:solidFill>
                <a:schemeClr val="tx1"/>
              </a:solidFill>
              <a:latin typeface="仿宋" panose="02010609060101010101" charset="-122"/>
              <a:ea typeface="仿宋" panose="02010609060101010101" charset="-122"/>
            </a:endParaRPr>
          </a:p>
        </p:txBody>
      </p:sp>
      <p:sp>
        <p:nvSpPr>
          <p:cNvPr id="39" name="AutoShape 83"/>
          <p:cNvSpPr>
            <a:spLocks noChangeArrowheads="1"/>
          </p:cNvSpPr>
          <p:nvPr/>
        </p:nvSpPr>
        <p:spPr bwMode="auto">
          <a:xfrm flipH="1">
            <a:off x="6572264" y="3500444"/>
            <a:ext cx="857256" cy="320675"/>
          </a:xfrm>
          <a:prstGeom prst="leftArrow">
            <a:avLst>
              <a:gd name="adj1" fmla="val 50000"/>
              <a:gd name="adj2" fmla="val 26059"/>
            </a:avLst>
          </a:prstGeom>
          <a:solidFill>
            <a:srgbClr val="C00000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fontAlgn="base"/>
            <a:endParaRPr lang="zh-CN" altLang="en-US" b="1" strike="noStrike" noProof="1">
              <a:solidFill>
                <a:schemeClr val="tx1"/>
              </a:solidFill>
              <a:latin typeface="仿宋" panose="02010609060101010101" charset="-122"/>
              <a:ea typeface="仿宋" panose="02010609060101010101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064260" y="1069975"/>
            <a:ext cx="793750" cy="171577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3357880" y="1069975"/>
            <a:ext cx="913765" cy="171577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TextBox 47"/>
          <p:cNvSpPr txBox="1"/>
          <p:nvPr/>
        </p:nvSpPr>
        <p:spPr>
          <a:xfrm>
            <a:off x="1085088" y="322669"/>
            <a:ext cx="1487425" cy="446882"/>
          </a:xfrm>
          <a:prstGeom prst="rect">
            <a:avLst/>
          </a:prstGeom>
          <a:noFill/>
        </p:spPr>
        <p:txBody>
          <a:bodyPr wrap="square" lIns="76800" tIns="38400" rIns="76800" bIns="38400" rtlCol="0">
            <a:spAutoFit/>
          </a:bodyPr>
          <a:lstStyle/>
          <a:p>
            <a:r>
              <a:rPr lang="zh-CN" altLang="en-US" sz="2400" dirty="0" smtClean="0">
                <a:latin typeface="方正楷体简体" pitchFamily="65" charset="-122"/>
                <a:ea typeface="方正楷体简体" pitchFamily="65" charset="-122"/>
              </a:rPr>
              <a:t>中央官制</a:t>
            </a:r>
            <a:endParaRPr lang="zh-CN" altLang="en-US" sz="2400" dirty="0">
              <a:latin typeface="方正楷体简体" pitchFamily="65" charset="-122"/>
              <a:ea typeface="方正楷体简体" pitchFamily="65" charset="-122"/>
            </a:endParaRPr>
          </a:p>
        </p:txBody>
      </p:sp>
      <p:grpSp>
        <p:nvGrpSpPr>
          <p:cNvPr id="77" name="组合 76"/>
          <p:cNvGrpSpPr/>
          <p:nvPr/>
        </p:nvGrpSpPr>
        <p:grpSpPr>
          <a:xfrm>
            <a:off x="551797" y="322669"/>
            <a:ext cx="533291" cy="514399"/>
            <a:chOff x="3910425" y="991592"/>
            <a:chExt cx="1323150" cy="1331742"/>
          </a:xfrm>
        </p:grpSpPr>
        <p:pic>
          <p:nvPicPr>
            <p:cNvPr id="78" name="PA_图片 20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3"/>
            <a:stretch>
              <a:fillRect/>
            </a:stretch>
          </p:blipFill>
          <p:spPr>
            <a:xfrm>
              <a:off x="3910425" y="991592"/>
              <a:ext cx="1323150" cy="1331742"/>
            </a:xfrm>
            <a:prstGeom prst="rect">
              <a:avLst/>
            </a:prstGeom>
          </p:spPr>
        </p:pic>
        <p:grpSp>
          <p:nvGrpSpPr>
            <p:cNvPr id="79" name="组合 78"/>
            <p:cNvGrpSpPr/>
            <p:nvPr/>
          </p:nvGrpSpPr>
          <p:grpSpPr>
            <a:xfrm>
              <a:off x="3958270" y="1071346"/>
              <a:ext cx="1219363" cy="1164648"/>
              <a:chOff x="3741463" y="1053204"/>
              <a:chExt cx="1219363" cy="1164648"/>
            </a:xfrm>
          </p:grpSpPr>
          <p:sp>
            <p:nvSpPr>
              <p:cNvPr id="80" name="PA_椭圆 1"/>
              <p:cNvSpPr/>
              <p:nvPr>
                <p:custDataLst>
                  <p:tags r:id="rId4"/>
                </p:custDataLst>
              </p:nvPr>
            </p:nvSpPr>
            <p:spPr>
              <a:xfrm>
                <a:off x="3767023" y="1064323"/>
                <a:ext cx="1169195" cy="1153529"/>
              </a:xfrm>
              <a:prstGeom prst="diamond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900">
                  <a:solidFill>
                    <a:srgbClr val="573843"/>
                  </a:solidFill>
                </a:endParaRPr>
              </a:p>
            </p:txBody>
          </p:sp>
          <p:sp>
            <p:nvSpPr>
              <p:cNvPr id="84" name="矩形 83"/>
              <p:cNvSpPr/>
              <p:nvPr/>
            </p:nvSpPr>
            <p:spPr>
              <a:xfrm>
                <a:off x="3741463" y="1053204"/>
                <a:ext cx="1219363" cy="11553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2300" b="1" dirty="0" smtClean="0">
                    <a:solidFill>
                      <a:srgbClr val="573843"/>
                    </a:solidFill>
                  </a:rPr>
                  <a:t>02</a:t>
                </a:r>
                <a:endParaRPr lang="zh-CN" altLang="en-US" sz="1300" b="1" dirty="0">
                  <a:solidFill>
                    <a:srgbClr val="573843"/>
                  </a:solidFill>
                </a:endParaRPr>
              </a:p>
            </p:txBody>
          </p:sp>
        </p:grpSp>
      </p:grpSp>
      <p:grpSp>
        <p:nvGrpSpPr>
          <p:cNvPr id="85" name="组合 67"/>
          <p:cNvGrpSpPr/>
          <p:nvPr/>
        </p:nvGrpSpPr>
        <p:grpSpPr>
          <a:xfrm>
            <a:off x="940762" y="2529727"/>
            <a:ext cx="7196471" cy="2159888"/>
            <a:chOff x="1578599" y="2904804"/>
            <a:chExt cx="2773490" cy="1506486"/>
          </a:xfrm>
        </p:grpSpPr>
        <p:sp>
          <p:nvSpPr>
            <p:cNvPr id="86" name="同侧圆角矩形 29"/>
            <p:cNvSpPr/>
            <p:nvPr/>
          </p:nvSpPr>
          <p:spPr>
            <a:xfrm rot="5400000">
              <a:off x="2212101" y="2271302"/>
              <a:ext cx="1506486" cy="2773490"/>
            </a:xfrm>
            <a:prstGeom prst="round2SameRect">
              <a:avLst>
                <a:gd name="adj1" fmla="val 47944"/>
                <a:gd name="adj2" fmla="val 0"/>
              </a:avLst>
            </a:prstGeom>
            <a:solidFill>
              <a:srgbClr val="A23C82"/>
            </a:solidFill>
            <a:ln w="25400" cap="flat" cmpd="sng" algn="ctr">
              <a:noFill/>
              <a:prstDash val="solid"/>
            </a:ln>
            <a:effectLst/>
          </p:spPr>
          <p:txBody>
            <a:bodyPr lIns="68580" tIns="34290" rIns="68580" bIns="34290" rtlCol="0" anchor="ctr"/>
            <a:lstStyle/>
            <a:p>
              <a:pPr algn="ctr" defTabSz="685800">
                <a:defRPr/>
              </a:pPr>
              <a:endParaRPr lang="zh-CN" altLang="en-US" sz="1400" kern="0" dirty="0">
                <a:solidFill>
                  <a:prstClr val="white"/>
                </a:solidFill>
                <a:latin typeface="江西拙楷" panose="02010600040101010101" pitchFamily="2" charset="-122"/>
                <a:ea typeface="江西拙楷" panose="02010600040101010101" pitchFamily="2" charset="-122"/>
              </a:endParaRPr>
            </a:p>
          </p:txBody>
        </p:sp>
        <p:sp>
          <p:nvSpPr>
            <p:cNvPr id="87" name="文本框 69"/>
            <p:cNvSpPr txBox="1"/>
            <p:nvPr/>
          </p:nvSpPr>
          <p:spPr>
            <a:xfrm>
              <a:off x="1578599" y="2971933"/>
              <a:ext cx="2543734" cy="1335792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marL="257175" indent="-257175" algn="just">
                <a:lnSpc>
                  <a:spcPct val="120000"/>
                </a:lnSpc>
                <a:buFont typeface="Wingdings" panose="05000000000000000000" pitchFamily="2" charset="2"/>
                <a:buChar char="n"/>
              </a:pPr>
              <a:r>
                <a:rPr lang="zh-CN" altLang="en-US" dirty="0">
                  <a:solidFill>
                    <a:schemeClr val="bg1"/>
                  </a:solidFill>
                  <a:latin typeface="Corbel" panose="020B0503020204020204"/>
                  <a:ea typeface="江西拙楷" panose="02010600040101010101" pitchFamily="2" charset="-122"/>
                </a:rPr>
                <a:t>分割相权，避免权臣独揽大权，有利于</a:t>
              </a:r>
              <a:r>
                <a:rPr lang="zh-CN" altLang="en-US" u="sng" dirty="0">
                  <a:solidFill>
                    <a:schemeClr val="bg1"/>
                  </a:solidFill>
                  <a:latin typeface="Corbel" panose="020B0503020204020204"/>
                  <a:ea typeface="江西拙楷" panose="02010600040101010101" pitchFamily="2" charset="-122"/>
                </a:rPr>
                <a:t>加强皇权</a:t>
              </a:r>
              <a:r>
                <a:rPr lang="zh-CN" altLang="en-US" dirty="0">
                  <a:solidFill>
                    <a:schemeClr val="bg1"/>
                  </a:solidFill>
                  <a:latin typeface="Corbel" panose="020B0503020204020204"/>
                  <a:ea typeface="江西拙楷" panose="02010600040101010101" pitchFamily="2" charset="-122"/>
                </a:rPr>
                <a:t>。</a:t>
              </a:r>
              <a:endParaRPr lang="zh-CN" altLang="en-US" dirty="0">
                <a:solidFill>
                  <a:schemeClr val="bg1"/>
                </a:solidFill>
                <a:latin typeface="Corbel" panose="020B0503020204020204"/>
                <a:ea typeface="江西拙楷" panose="02010600040101010101" pitchFamily="2" charset="-122"/>
              </a:endParaRPr>
            </a:p>
            <a:p>
              <a:pPr marL="257175" indent="-257175" algn="just">
                <a:lnSpc>
                  <a:spcPct val="120000"/>
                </a:lnSpc>
                <a:buFont typeface="Wingdings" panose="05000000000000000000" pitchFamily="2" charset="2"/>
                <a:buChar char="n"/>
              </a:pPr>
              <a:r>
                <a:rPr lang="zh-CN" altLang="en-US" dirty="0">
                  <a:solidFill>
                    <a:schemeClr val="bg1"/>
                  </a:solidFill>
                  <a:latin typeface="Corbel" panose="020B0503020204020204"/>
                  <a:ea typeface="江西拙楷" panose="02010600040101010101" pitchFamily="2" charset="-122"/>
                </a:rPr>
                <a:t>三省职权分工明确，有利于</a:t>
              </a:r>
              <a:r>
                <a:rPr lang="zh-CN" altLang="en-US" u="sng" dirty="0">
                  <a:solidFill>
                    <a:schemeClr val="bg1"/>
                  </a:solidFill>
                  <a:latin typeface="Corbel" panose="020B0503020204020204"/>
                  <a:ea typeface="江西拙楷" panose="02010600040101010101" pitchFamily="2" charset="-122"/>
                </a:rPr>
                <a:t>提高办事效率</a:t>
              </a:r>
              <a:r>
                <a:rPr lang="zh-CN" altLang="en-US" dirty="0">
                  <a:solidFill>
                    <a:schemeClr val="bg1"/>
                  </a:solidFill>
                  <a:latin typeface="Corbel" panose="020B0503020204020204"/>
                  <a:ea typeface="江西拙楷" panose="02010600040101010101" pitchFamily="2" charset="-122"/>
                </a:rPr>
                <a:t>。</a:t>
              </a:r>
              <a:endParaRPr lang="zh-CN" altLang="en-US" dirty="0">
                <a:solidFill>
                  <a:schemeClr val="bg2">
                    <a:lumMod val="10000"/>
                  </a:schemeClr>
                </a:solidFill>
                <a:latin typeface="Corbel" panose="020B0503020204020204"/>
                <a:ea typeface="江西拙楷" panose="02010600040101010101" pitchFamily="2" charset="-122"/>
              </a:endParaRPr>
            </a:p>
            <a:p>
              <a:pPr marL="257175" indent="-257175" algn="just">
                <a:lnSpc>
                  <a:spcPct val="120000"/>
                </a:lnSpc>
                <a:buFont typeface="Wingdings" panose="05000000000000000000" pitchFamily="2" charset="2"/>
                <a:buChar char="n"/>
              </a:pPr>
              <a:r>
                <a:rPr lang="zh-CN" altLang="en-US" dirty="0">
                  <a:solidFill>
                    <a:schemeClr val="bg1"/>
                  </a:solidFill>
                  <a:latin typeface="Corbel" panose="020B0503020204020204"/>
                  <a:ea typeface="江西拙楷" panose="02010600040101010101" pitchFamily="2" charset="-122"/>
                </a:rPr>
                <a:t>三省集思广益，有利于</a:t>
              </a:r>
              <a:r>
                <a:rPr lang="zh-CN" altLang="en-US" u="sng" dirty="0">
                  <a:solidFill>
                    <a:schemeClr val="bg1"/>
                  </a:solidFill>
                  <a:latin typeface="Corbel" panose="020B0503020204020204"/>
                  <a:ea typeface="江西拙楷" panose="02010600040101010101" pitchFamily="2" charset="-122"/>
                </a:rPr>
                <a:t>减少皇帝独断</a:t>
              </a:r>
              <a:r>
                <a:rPr lang="zh-CN" altLang="en-US" dirty="0">
                  <a:solidFill>
                    <a:schemeClr val="bg1"/>
                  </a:solidFill>
                  <a:latin typeface="Corbel" panose="020B0503020204020204"/>
                  <a:ea typeface="江西拙楷" panose="02010600040101010101" pitchFamily="2" charset="-122"/>
                </a:rPr>
                <a:t>造成的决策失误。</a:t>
              </a:r>
              <a:endParaRPr lang="zh-CN" altLang="en-US" dirty="0">
                <a:solidFill>
                  <a:schemeClr val="bg1"/>
                </a:solidFill>
                <a:latin typeface="Corbel" panose="020B0503020204020204"/>
                <a:ea typeface="江西拙楷" panose="02010600040101010101" pitchFamily="2" charset="-122"/>
              </a:endParaRPr>
            </a:p>
            <a:p>
              <a:pPr marL="257175" indent="-257175" algn="just">
                <a:lnSpc>
                  <a:spcPct val="120000"/>
                </a:lnSpc>
                <a:buFont typeface="Wingdings" panose="05000000000000000000" pitchFamily="2" charset="2"/>
                <a:buChar char="n"/>
              </a:pPr>
              <a:r>
                <a:rPr lang="zh-CN" altLang="en-US" dirty="0">
                  <a:solidFill>
                    <a:schemeClr val="bg1"/>
                  </a:solidFill>
                  <a:latin typeface="Corbel" panose="020B0503020204020204"/>
                  <a:ea typeface="江西拙楷" panose="02010600040101010101" pitchFamily="2" charset="-122"/>
                </a:rPr>
                <a:t>三省六部制是中国官制史的重大变革，此后历朝基本上</a:t>
              </a:r>
              <a:r>
                <a:rPr lang="zh-CN" altLang="en-US" u="sng" dirty="0">
                  <a:solidFill>
                    <a:schemeClr val="bg1"/>
                  </a:solidFill>
                  <a:latin typeface="Corbel" panose="020B0503020204020204"/>
                  <a:ea typeface="江西拙楷" panose="02010600040101010101" pitchFamily="2" charset="-122"/>
                </a:rPr>
                <a:t>沿袭</a:t>
              </a:r>
              <a:r>
                <a:rPr lang="zh-CN" altLang="en-US" dirty="0">
                  <a:solidFill>
                    <a:schemeClr val="bg1"/>
                  </a:solidFill>
                  <a:latin typeface="Corbel" panose="020B0503020204020204"/>
                  <a:ea typeface="江西拙楷" panose="02010600040101010101" pitchFamily="2" charset="-122"/>
                </a:rPr>
                <a:t>这种制度。</a:t>
              </a:r>
              <a:endParaRPr lang="zh-CN" altLang="en-US" dirty="0">
                <a:solidFill>
                  <a:schemeClr val="bg1"/>
                </a:solidFill>
                <a:latin typeface="Corbel" panose="020B0503020204020204"/>
                <a:ea typeface="江西拙楷" panose="02010600040101010101" pitchFamily="2" charset="-122"/>
              </a:endParaRPr>
            </a:p>
          </p:txBody>
        </p:sp>
      </p:grpSp>
      <p:grpSp>
        <p:nvGrpSpPr>
          <p:cNvPr id="88" name="组合 71"/>
          <p:cNvGrpSpPr/>
          <p:nvPr/>
        </p:nvGrpSpPr>
        <p:grpSpPr>
          <a:xfrm>
            <a:off x="-37449" y="2733205"/>
            <a:ext cx="1053155" cy="1956530"/>
            <a:chOff x="522826" y="2740388"/>
            <a:chExt cx="1142986" cy="1782000"/>
          </a:xfrm>
        </p:grpSpPr>
        <p:sp>
          <p:nvSpPr>
            <p:cNvPr id="89" name="文本框 81"/>
            <p:cNvSpPr txBox="1"/>
            <p:nvPr/>
          </p:nvSpPr>
          <p:spPr>
            <a:xfrm>
              <a:off x="561212" y="2947896"/>
              <a:ext cx="805861" cy="12053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685800">
                <a:defRPr/>
              </a:pPr>
              <a:r>
                <a:rPr lang="zh-CN" altLang="en-US" b="1" kern="0" dirty="0" smtClean="0">
                  <a:solidFill>
                    <a:srgbClr val="A23C82"/>
                  </a:solidFill>
                  <a:latin typeface="江西拙楷" panose="02010600040101010101" pitchFamily="2" charset="-122"/>
                  <a:ea typeface="江西拙楷" panose="02010600040101010101" pitchFamily="2" charset="-122"/>
                </a:rPr>
                <a:t>三省六部制的影响</a:t>
              </a:r>
              <a:endParaRPr lang="zh-CN" altLang="en-US" b="1" kern="0" dirty="0">
                <a:solidFill>
                  <a:srgbClr val="A23C82"/>
                </a:solidFill>
                <a:latin typeface="江西拙楷" panose="02010600040101010101" pitchFamily="2" charset="-122"/>
                <a:ea typeface="江西拙楷" panose="02010600040101010101" pitchFamily="2" charset="-122"/>
              </a:endParaRPr>
            </a:p>
          </p:txBody>
        </p:sp>
        <p:pic>
          <p:nvPicPr>
            <p:cNvPr id="90" name="图片 89"/>
            <p:cNvPicPr/>
            <p:nvPr/>
          </p:nvPicPr>
          <p:blipFill rotWithShape="1">
            <a:blip r:embed="rId5"/>
            <a:srcRect l="10135" r="65243"/>
            <a:stretch>
              <a:fillRect/>
            </a:stretch>
          </p:blipFill>
          <p:spPr>
            <a:xfrm>
              <a:off x="522826" y="2740388"/>
              <a:ext cx="81000" cy="1782000"/>
            </a:xfrm>
            <a:prstGeom prst="rect">
              <a:avLst/>
            </a:prstGeom>
          </p:spPr>
        </p:pic>
        <p:pic>
          <p:nvPicPr>
            <p:cNvPr id="91" name="图片 90"/>
            <p:cNvPicPr/>
            <p:nvPr/>
          </p:nvPicPr>
          <p:blipFill rotWithShape="1">
            <a:blip r:embed="rId5"/>
            <a:srcRect l="10135" r="65243"/>
            <a:stretch>
              <a:fillRect/>
            </a:stretch>
          </p:blipFill>
          <p:spPr>
            <a:xfrm flipH="1">
              <a:off x="1584812" y="2740388"/>
              <a:ext cx="81000" cy="1782000"/>
            </a:xfrm>
            <a:prstGeom prst="rect">
              <a:avLst/>
            </a:prstGeom>
          </p:spPr>
        </p:pic>
        <p:grpSp>
          <p:nvGrpSpPr>
            <p:cNvPr id="92" name="组合 75"/>
            <p:cNvGrpSpPr/>
            <p:nvPr/>
          </p:nvGrpSpPr>
          <p:grpSpPr>
            <a:xfrm>
              <a:off x="1292348" y="3494322"/>
              <a:ext cx="162000" cy="162000"/>
              <a:chOff x="1723131" y="2205615"/>
              <a:chExt cx="271436" cy="271436"/>
            </a:xfrm>
          </p:grpSpPr>
          <p:sp>
            <p:nvSpPr>
              <p:cNvPr id="93" name="椭圆 92"/>
              <p:cNvSpPr/>
              <p:nvPr/>
            </p:nvSpPr>
            <p:spPr>
              <a:xfrm>
                <a:off x="1723131" y="2205615"/>
                <a:ext cx="271436" cy="271436"/>
              </a:xfrm>
              <a:prstGeom prst="ellipse">
                <a:avLst/>
              </a:prstGeom>
              <a:solidFill>
                <a:srgbClr val="A23C82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85800">
                  <a:defRPr/>
                </a:pPr>
                <a:endParaRPr lang="zh-CN" altLang="en-US" sz="1400" kern="0" dirty="0">
                  <a:solidFill>
                    <a:prstClr val="white"/>
                  </a:solidFill>
                  <a:latin typeface="江西拙楷" panose="02010600040101010101" pitchFamily="2" charset="-122"/>
                  <a:ea typeface="江西拙楷" panose="02010600040101010101" pitchFamily="2" charset="-122"/>
                </a:endParaRPr>
              </a:p>
            </p:txBody>
          </p:sp>
          <p:grpSp>
            <p:nvGrpSpPr>
              <p:cNvPr id="94" name="组合 77"/>
              <p:cNvGrpSpPr/>
              <p:nvPr/>
            </p:nvGrpSpPr>
            <p:grpSpPr>
              <a:xfrm>
                <a:off x="1825785" y="2251333"/>
                <a:ext cx="108000" cy="180000"/>
                <a:chOff x="1766032" y="2263784"/>
                <a:chExt cx="135718" cy="251550"/>
              </a:xfrm>
            </p:grpSpPr>
            <p:cxnSp>
              <p:nvCxnSpPr>
                <p:cNvPr id="95" name="直接连接符 94"/>
                <p:cNvCxnSpPr/>
                <p:nvPr/>
              </p:nvCxnSpPr>
              <p:spPr>
                <a:xfrm>
                  <a:off x="1766032" y="2263784"/>
                  <a:ext cx="135718" cy="135718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ysClr val="window" lastClr="FFFFFF"/>
                  </a:solidFill>
                  <a:prstDash val="solid"/>
                </a:ln>
                <a:effectLst/>
              </p:spPr>
            </p:cxnSp>
            <p:cxnSp>
              <p:nvCxnSpPr>
                <p:cNvPr id="96" name="直接连接符 95"/>
                <p:cNvCxnSpPr/>
                <p:nvPr/>
              </p:nvCxnSpPr>
              <p:spPr>
                <a:xfrm flipV="1">
                  <a:off x="1766032" y="2379616"/>
                  <a:ext cx="135718" cy="135718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ysClr val="window" lastClr="FFFFFF"/>
                  </a:solidFill>
                  <a:prstDash val="solid"/>
                </a:ln>
                <a:effectLst/>
              </p:spPr>
            </p:cxnSp>
          </p:grpSp>
        </p:grpSp>
      </p:grpSp>
      <p:grpSp>
        <p:nvGrpSpPr>
          <p:cNvPr id="4" name="组合 3"/>
          <p:cNvGrpSpPr/>
          <p:nvPr/>
        </p:nvGrpSpPr>
        <p:grpSpPr>
          <a:xfrm>
            <a:off x="5392431" y="9564"/>
            <a:ext cx="1643075" cy="624450"/>
            <a:chOff x="714348" y="4357702"/>
            <a:chExt cx="1643075" cy="624449"/>
          </a:xfrm>
        </p:grpSpPr>
        <p:pic>
          <p:nvPicPr>
            <p:cNvPr id="6" name="图片 5" descr="印章"/>
            <p:cNvPicPr>
              <a:picLocks noChangeAspect="1"/>
            </p:cNvPicPr>
            <p:nvPr/>
          </p:nvPicPr>
          <p:blipFill>
            <a:blip r:embed="rId6" cstate="screen">
              <a:lum bright="10000" contrast="-30000"/>
            </a:blip>
            <a:stretch>
              <a:fillRect/>
            </a:stretch>
          </p:blipFill>
          <p:spPr>
            <a:xfrm rot="5400000">
              <a:off x="1152223" y="3919826"/>
              <a:ext cx="624449" cy="1500200"/>
            </a:xfrm>
            <a:prstGeom prst="rect">
              <a:avLst/>
            </a:prstGeom>
          </p:spPr>
        </p:pic>
        <p:sp>
          <p:nvSpPr>
            <p:cNvPr id="7" name="矩形 6"/>
            <p:cNvSpPr/>
            <p:nvPr/>
          </p:nvSpPr>
          <p:spPr>
            <a:xfrm>
              <a:off x="714348" y="4421995"/>
              <a:ext cx="1643075" cy="4603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zh-CN" altLang="en-US" sz="2400" b="1" dirty="0" smtClean="0">
                  <a:solidFill>
                    <a:prstClr val="black"/>
                  </a:solidFill>
                  <a:latin typeface="方正卡通简体" panose="03000509000000000000" pitchFamily="65" charset="-122"/>
                  <a:ea typeface="方正卡通简体" panose="03000509000000000000" pitchFamily="65" charset="-122"/>
                </a:rPr>
                <a:t>历史解释</a:t>
              </a:r>
              <a:endParaRPr lang="zh-CN" altLang="en-US" sz="2400" b="1" dirty="0" smtClean="0">
                <a:solidFill>
                  <a:prstClr val="black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endParaRPr>
            </a:p>
          </p:txBody>
        </p:sp>
      </p:grp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bldLvl="0" animBg="1"/>
      <p:bldP spid="34" grpId="0" bldLvl="0" animBg="1"/>
      <p:bldP spid="33" grpId="0" bldLvl="0" animBg="1"/>
      <p:bldP spid="38" grpId="0" bldLvl="0" animBg="1"/>
      <p:bldP spid="39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组合 76"/>
          <p:cNvGrpSpPr/>
          <p:nvPr/>
        </p:nvGrpSpPr>
        <p:grpSpPr>
          <a:xfrm>
            <a:off x="551797" y="322669"/>
            <a:ext cx="533291" cy="514399"/>
            <a:chOff x="3910425" y="991592"/>
            <a:chExt cx="1323150" cy="1331742"/>
          </a:xfrm>
        </p:grpSpPr>
        <p:pic>
          <p:nvPicPr>
            <p:cNvPr id="78" name="PA_图片 20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2"/>
            <a:stretch>
              <a:fillRect/>
            </a:stretch>
          </p:blipFill>
          <p:spPr>
            <a:xfrm>
              <a:off x="3910425" y="991592"/>
              <a:ext cx="1323150" cy="1331742"/>
            </a:xfrm>
            <a:prstGeom prst="rect">
              <a:avLst/>
            </a:prstGeom>
          </p:spPr>
        </p:pic>
        <p:grpSp>
          <p:nvGrpSpPr>
            <p:cNvPr id="79" name="组合 78"/>
            <p:cNvGrpSpPr/>
            <p:nvPr/>
          </p:nvGrpSpPr>
          <p:grpSpPr>
            <a:xfrm>
              <a:off x="3958270" y="1071346"/>
              <a:ext cx="1219363" cy="1164648"/>
              <a:chOff x="3741463" y="1053204"/>
              <a:chExt cx="1219363" cy="1164648"/>
            </a:xfrm>
          </p:grpSpPr>
          <p:sp>
            <p:nvSpPr>
              <p:cNvPr id="80" name="PA_椭圆 1"/>
              <p:cNvSpPr/>
              <p:nvPr>
                <p:custDataLst>
                  <p:tags r:id="rId3"/>
                </p:custDataLst>
              </p:nvPr>
            </p:nvSpPr>
            <p:spPr>
              <a:xfrm>
                <a:off x="3767023" y="1064323"/>
                <a:ext cx="1169195" cy="1153529"/>
              </a:xfrm>
              <a:prstGeom prst="diamond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900">
                  <a:solidFill>
                    <a:srgbClr val="573843"/>
                  </a:solidFill>
                </a:endParaRPr>
              </a:p>
            </p:txBody>
          </p:sp>
          <p:sp>
            <p:nvSpPr>
              <p:cNvPr id="84" name="矩形 83"/>
              <p:cNvSpPr/>
              <p:nvPr/>
            </p:nvSpPr>
            <p:spPr>
              <a:xfrm>
                <a:off x="3741463" y="1053204"/>
                <a:ext cx="1219363" cy="11553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2300" b="1" dirty="0" smtClean="0">
                    <a:solidFill>
                      <a:srgbClr val="573843"/>
                    </a:solidFill>
                  </a:rPr>
                  <a:t>02</a:t>
                </a:r>
                <a:endParaRPr lang="zh-CN" altLang="en-US" sz="1300" b="1" dirty="0">
                  <a:solidFill>
                    <a:srgbClr val="573843"/>
                  </a:solidFill>
                </a:endParaRPr>
              </a:p>
            </p:txBody>
          </p:sp>
        </p:grpSp>
      </p:grpSp>
      <p:sp>
        <p:nvSpPr>
          <p:cNvPr id="48" name="TextBox 47"/>
          <p:cNvSpPr txBox="1"/>
          <p:nvPr/>
        </p:nvSpPr>
        <p:spPr>
          <a:xfrm>
            <a:off x="1085088" y="322669"/>
            <a:ext cx="1487425" cy="446882"/>
          </a:xfrm>
          <a:prstGeom prst="rect">
            <a:avLst/>
          </a:prstGeom>
          <a:noFill/>
        </p:spPr>
        <p:txBody>
          <a:bodyPr wrap="square" lIns="76800" tIns="38400" rIns="76800" bIns="38400" rtlCol="0">
            <a:spAutoFit/>
          </a:bodyPr>
          <a:lstStyle/>
          <a:p>
            <a:r>
              <a:rPr lang="zh-CN" altLang="en-US" sz="2400" dirty="0" smtClean="0">
                <a:latin typeface="方正楷体简体" pitchFamily="65" charset="-122"/>
                <a:ea typeface="方正楷体简体" pitchFamily="65" charset="-122"/>
              </a:rPr>
              <a:t>中央官制</a:t>
            </a:r>
            <a:endParaRPr lang="zh-CN" altLang="en-US" sz="2400" dirty="0">
              <a:latin typeface="方正楷体简体" pitchFamily="65" charset="-122"/>
              <a:ea typeface="方正楷体简体" pitchFamily="65" charset="-122"/>
            </a:endParaRPr>
          </a:p>
        </p:txBody>
      </p:sp>
      <p:sp>
        <p:nvSpPr>
          <p:cNvPr id="3" name="文本框 5"/>
          <p:cNvSpPr txBox="1"/>
          <p:nvPr/>
        </p:nvSpPr>
        <p:spPr>
          <a:xfrm>
            <a:off x="383094" y="952944"/>
            <a:ext cx="8191500" cy="2284095"/>
          </a:xfrm>
          <a:prstGeom prst="rect">
            <a:avLst/>
          </a:prstGeom>
          <a:solidFill>
            <a:schemeClr val="bg1"/>
          </a:solidFill>
          <a:ln w="19050">
            <a:solidFill>
              <a:srgbClr val="C00000"/>
            </a:solidFill>
            <a:prstDash val="lgDash"/>
          </a:ln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2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  </a:t>
            </a: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据</a:t>
            </a:r>
            <a:r>
              <a:rPr lang="en-US" altLang="zh-CN" sz="2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《</a:t>
            </a: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资治通鉴</a:t>
            </a:r>
            <a:r>
              <a:rPr lang="en-US" altLang="zh-CN" sz="2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》</a:t>
            </a: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记载，贞观初年，唐太宗签署了征收</a:t>
            </a:r>
            <a:r>
              <a:rPr lang="en-US" sz="2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18</a:t>
            </a: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岁以下身强体壮者当兵的敕书，但文件到了门下省，魏征不同意，退回中书，皇帝再次圈阅，中书省再发，魏</a:t>
            </a: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征</a:t>
            </a: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还是坚持己见。太宗很不高兴，召集政事堂会议，魏</a:t>
            </a: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征</a:t>
            </a: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申述理由，以竭泽而渔比喻政策不留余地的弊端，太宗认为有道理，居然收回成命。当时魏</a:t>
            </a: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征</a:t>
            </a: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不过是门下省的给事中，五品官。</a:t>
            </a:r>
            <a:endParaRPr lang="zh-CN" altLang="en-US" sz="24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712470" y="3334385"/>
            <a:ext cx="7130415" cy="78105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在君主专制的大背景下容纳了一定的</a:t>
            </a:r>
            <a:r>
              <a:rPr lang="en-US" altLang="zh-CN" sz="2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</a:t>
            </a:r>
            <a:r>
              <a:rPr lang="zh-CN" altLang="en-US" sz="2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民意</a:t>
            </a:r>
            <a:r>
              <a:rPr lang="en-US" altLang="zh-CN" sz="2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</a:t>
            </a:r>
            <a:endParaRPr lang="en-US" altLang="zh-CN" sz="24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13105" y="4203065"/>
            <a:ext cx="7129780" cy="78105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君权与相权在一定程度上的</a:t>
            </a:r>
            <a:r>
              <a:rPr lang="en-US" altLang="zh-CN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平衡</a:t>
            </a:r>
            <a:r>
              <a:rPr lang="en-US" altLang="zh-CN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</a:t>
            </a:r>
            <a:endParaRPr lang="en-US" altLang="zh-CN" sz="28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38" name="组合 37"/>
          <p:cNvGrpSpPr/>
          <p:nvPr/>
        </p:nvGrpSpPr>
        <p:grpSpPr>
          <a:xfrm>
            <a:off x="5392431" y="9564"/>
            <a:ext cx="1643075" cy="624450"/>
            <a:chOff x="714348" y="4357702"/>
            <a:chExt cx="1643075" cy="624449"/>
          </a:xfrm>
        </p:grpSpPr>
        <p:pic>
          <p:nvPicPr>
            <p:cNvPr id="39" name="图片 38" descr="印章"/>
            <p:cNvPicPr>
              <a:picLocks noChangeAspect="1"/>
            </p:cNvPicPr>
            <p:nvPr/>
          </p:nvPicPr>
          <p:blipFill>
            <a:blip r:embed="rId4" cstate="screen">
              <a:lum bright="10000" contrast="-30000"/>
            </a:blip>
            <a:stretch>
              <a:fillRect/>
            </a:stretch>
          </p:blipFill>
          <p:spPr>
            <a:xfrm rot="5400000">
              <a:off x="1152223" y="3919826"/>
              <a:ext cx="624449" cy="1500200"/>
            </a:xfrm>
            <a:prstGeom prst="rect">
              <a:avLst/>
            </a:prstGeom>
          </p:spPr>
        </p:pic>
        <p:sp>
          <p:nvSpPr>
            <p:cNvPr id="40" name="矩形 39"/>
            <p:cNvSpPr/>
            <p:nvPr/>
          </p:nvSpPr>
          <p:spPr>
            <a:xfrm>
              <a:off x="714348" y="4421995"/>
              <a:ext cx="1643075" cy="4603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zh-CN" altLang="en-US" sz="2400" b="1" dirty="0" smtClean="0">
                  <a:solidFill>
                    <a:prstClr val="black"/>
                  </a:solidFill>
                  <a:latin typeface="方正卡通简体" panose="03000509000000000000" pitchFamily="65" charset="-122"/>
                  <a:ea typeface="方正卡通简体" panose="03000509000000000000" pitchFamily="65" charset="-122"/>
                </a:rPr>
                <a:t>史料实证</a:t>
              </a:r>
              <a:endParaRPr lang="zh-CN" altLang="en-US" sz="2400" b="1" dirty="0" smtClean="0">
                <a:solidFill>
                  <a:prstClr val="black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6" grpId="0" animBg="1"/>
      <p:bldP spid="6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C:\Users\Administrator\Desktop\微信图片_20200807141837.jpg"/>
          <p:cNvPicPr>
            <a:picLocks noChangeAspect="1" noChangeArrowheads="1"/>
          </p:cNvPicPr>
          <p:nvPr/>
        </p:nvPicPr>
        <p:blipFill>
          <a:blip r:embed="rId1"/>
          <a:srcRect l="59375" t="29687" b="66406"/>
          <a:stretch>
            <a:fillRect/>
          </a:stretch>
        </p:blipFill>
        <p:spPr bwMode="auto">
          <a:xfrm rot="829146">
            <a:off x="479226" y="859261"/>
            <a:ext cx="7625831" cy="3557075"/>
          </a:xfrm>
          <a:prstGeom prst="snip2DiagRect">
            <a:avLst>
              <a:gd name="adj1" fmla="val 0"/>
              <a:gd name="adj2" fmla="val 50000"/>
            </a:avLst>
          </a:prstGeom>
          <a:noFill/>
        </p:spPr>
      </p:pic>
      <p:sp>
        <p:nvSpPr>
          <p:cNvPr id="6" name="矩形 5"/>
          <p:cNvSpPr/>
          <p:nvPr/>
        </p:nvSpPr>
        <p:spPr>
          <a:xfrm>
            <a:off x="0" y="1807363"/>
            <a:ext cx="9144000" cy="385765"/>
          </a:xfrm>
          <a:prstGeom prst="rect">
            <a:avLst/>
          </a:prstGeom>
          <a:solidFill>
            <a:schemeClr val="bg1"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146" name="Picture 2" descr="C:\Users\Administrator\Desktop\微信图片_20200808165400_副本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844" t="46115" b="18335"/>
          <a:stretch>
            <a:fillRect/>
          </a:stretch>
        </p:blipFill>
        <p:spPr bwMode="auto">
          <a:xfrm rot="1055407">
            <a:off x="1558544" y="2545904"/>
            <a:ext cx="2128378" cy="1183792"/>
          </a:xfrm>
          <a:prstGeom prst="rect">
            <a:avLst/>
          </a:prstGeom>
          <a:noFill/>
        </p:spPr>
      </p:pic>
      <p:pic>
        <p:nvPicPr>
          <p:cNvPr id="10" name="Picture 2" descr="C:\Users\Administrator\Desktop\微信图片_20200808165400_副本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844" t="54471" r="49712" b="18335"/>
          <a:stretch>
            <a:fillRect/>
          </a:stretch>
        </p:blipFill>
        <p:spPr bwMode="auto">
          <a:xfrm rot="1055407">
            <a:off x="2044914" y="2898752"/>
            <a:ext cx="885877" cy="905549"/>
          </a:xfrm>
          <a:prstGeom prst="rect">
            <a:avLst/>
          </a:prstGeom>
          <a:noFill/>
        </p:spPr>
      </p:pic>
      <p:pic>
        <p:nvPicPr>
          <p:cNvPr id="11" name="Picture 2" descr="C:\Users\Administrator\Desktop\微信图片_20200808165400_副本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844" t="54471" r="49712" b="18335"/>
          <a:stretch>
            <a:fillRect/>
          </a:stretch>
        </p:blipFill>
        <p:spPr bwMode="auto">
          <a:xfrm rot="1055407">
            <a:off x="2044915" y="2444991"/>
            <a:ext cx="885877" cy="905549"/>
          </a:xfrm>
          <a:prstGeom prst="rect">
            <a:avLst/>
          </a:prstGeom>
          <a:noFill/>
        </p:spPr>
      </p:pic>
      <p:pic>
        <p:nvPicPr>
          <p:cNvPr id="12" name="Picture 2" descr="C:\Users\Administrator\Desktop\微信图片_20200808165400_副本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844" t="54471" r="49712" b="18335"/>
          <a:stretch>
            <a:fillRect/>
          </a:stretch>
        </p:blipFill>
        <p:spPr bwMode="auto">
          <a:xfrm rot="1055407">
            <a:off x="2473543" y="3087933"/>
            <a:ext cx="885877" cy="905549"/>
          </a:xfrm>
          <a:prstGeom prst="rect">
            <a:avLst/>
          </a:prstGeom>
          <a:noFill/>
        </p:spPr>
      </p:pic>
      <p:pic>
        <p:nvPicPr>
          <p:cNvPr id="14" name="Picture 2" descr="C:\Users\Administrator\Desktop\微信图片_20200808165400_副本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844" t="54471" r="49712" b="18335"/>
          <a:stretch>
            <a:fillRect/>
          </a:stretch>
        </p:blipFill>
        <p:spPr bwMode="auto">
          <a:xfrm rot="1055407">
            <a:off x="2830733" y="2827314"/>
            <a:ext cx="885877" cy="905549"/>
          </a:xfrm>
          <a:prstGeom prst="rect">
            <a:avLst/>
          </a:prstGeom>
          <a:noFill/>
        </p:spPr>
      </p:pic>
      <p:pic>
        <p:nvPicPr>
          <p:cNvPr id="15" name="Picture 2" descr="C:\Users\Administrator\Desktop\微信图片_20200808165400_副本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844" t="54471" r="49712" b="18335"/>
          <a:stretch>
            <a:fillRect/>
          </a:stretch>
        </p:blipFill>
        <p:spPr bwMode="auto">
          <a:xfrm rot="1055407">
            <a:off x="2402104" y="2470124"/>
            <a:ext cx="885877" cy="905549"/>
          </a:xfrm>
          <a:prstGeom prst="rect">
            <a:avLst/>
          </a:prstGeom>
          <a:noFill/>
        </p:spPr>
      </p:pic>
      <p:pic>
        <p:nvPicPr>
          <p:cNvPr id="16" name="Picture 2" descr="C:\Users\Administrator\Desktop\微信图片_20200808165400_副本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844" t="54471" r="49712" b="18335"/>
          <a:stretch>
            <a:fillRect/>
          </a:stretch>
        </p:blipFill>
        <p:spPr bwMode="auto">
          <a:xfrm rot="1055407">
            <a:off x="2616418" y="3041628"/>
            <a:ext cx="885877" cy="905549"/>
          </a:xfrm>
          <a:prstGeom prst="rect">
            <a:avLst/>
          </a:prstGeom>
          <a:noFill/>
        </p:spPr>
      </p:pic>
      <p:pic>
        <p:nvPicPr>
          <p:cNvPr id="17" name="Picture 2" descr="C:\Users\Administrator\Desktop\微信图片_20200808165400_副本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844" t="54471" r="49712" b="18335"/>
          <a:stretch>
            <a:fillRect/>
          </a:stretch>
        </p:blipFill>
        <p:spPr bwMode="auto">
          <a:xfrm rot="1055407">
            <a:off x="3045046" y="3255942"/>
            <a:ext cx="885877" cy="905549"/>
          </a:xfrm>
          <a:prstGeom prst="rect">
            <a:avLst/>
          </a:prstGeom>
          <a:noFill/>
        </p:spPr>
      </p:pic>
      <p:pic>
        <p:nvPicPr>
          <p:cNvPr id="2050" name="Picture 2" descr="https://timgsa.baidu.com/timg?image&amp;quality=80&amp;size=b9999_10000&amp;sec=1602219773085&amp;di=2647a1f299051f0197025e7598e5812e&amp;imgtype=0&amp;src=http%3A%2F%2F09imgmini.eastday.com%2Fmobile%2F20191103%2F20191103120156_28e4dc3ea2cea220d25f1ed94c6bc0ea_7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36194">
            <a:off x="4116380" y="2600836"/>
            <a:ext cx="3770843" cy="2215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33"/>
          <p:cNvSpPr txBox="1"/>
          <p:nvPr/>
        </p:nvSpPr>
        <p:spPr>
          <a:xfrm>
            <a:off x="1285853" y="1357304"/>
            <a:ext cx="3571899" cy="1032557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None/>
            </a:pPr>
            <a:r>
              <a:rPr lang="en-US" altLang="zh-CN" sz="8000" dirty="0" smtClean="0">
                <a:solidFill>
                  <a:prstClr val="black"/>
                </a:solidFill>
                <a:latin typeface="Impact" panose="020B0806030902050204" pitchFamily="34" charset="0"/>
                <a:ea typeface="江西拙楷" panose="02010600040101010101" pitchFamily="2" charset="-122"/>
              </a:rPr>
              <a:t>03·</a:t>
            </a:r>
            <a:endParaRPr lang="zh-CN" altLang="en-US" sz="3600" b="1" spc="78" dirty="0">
              <a:solidFill>
                <a:schemeClr val="accent6">
                  <a:lumMod val="75000"/>
                </a:schemeClr>
              </a:solidFill>
              <a:latin typeface="江西拙楷" panose="02010600040101010101" pitchFamily="2" charset="-122"/>
              <a:ea typeface="江西拙楷" panose="02010600040101010101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000364" y="1428742"/>
            <a:ext cx="248170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400" b="1" spc="78" dirty="0" smtClean="0">
                <a:ln>
                  <a:solidFill>
                    <a:schemeClr val="bg1"/>
                  </a:solidFill>
                </a:ln>
                <a:latin typeface="江西拙楷" panose="02010600040101010101" pitchFamily="2" charset="-122"/>
                <a:ea typeface="江西拙楷" panose="02010600040101010101" pitchFamily="2" charset="-122"/>
              </a:rPr>
              <a:t>赋税制度</a:t>
            </a:r>
            <a:endParaRPr lang="zh-CN" altLang="en-US" sz="4400" b="1" spc="78" dirty="0" smtClean="0">
              <a:ln>
                <a:solidFill>
                  <a:schemeClr val="bg1"/>
                </a:solidFill>
              </a:ln>
              <a:latin typeface="江西拙楷" panose="02010600040101010101" pitchFamily="2" charset="-122"/>
              <a:ea typeface="江西拙楷" panose="0201060004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662930" y="1780540"/>
            <a:ext cx="34817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——</a:t>
            </a:r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人身控制逐渐放松</a:t>
            </a:r>
            <a:endParaRPr lang="zh-CN" altLang="en-US" sz="24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2" name="组合 11"/>
          <p:cNvGrpSpPr/>
          <p:nvPr/>
        </p:nvGrpSpPr>
        <p:grpSpPr>
          <a:xfrm>
            <a:off x="551797" y="322669"/>
            <a:ext cx="533291" cy="514399"/>
            <a:chOff x="3910425" y="991592"/>
            <a:chExt cx="1323150" cy="1331742"/>
          </a:xfrm>
        </p:grpSpPr>
        <p:pic>
          <p:nvPicPr>
            <p:cNvPr id="13" name="PA_图片 20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2"/>
            <a:stretch>
              <a:fillRect/>
            </a:stretch>
          </p:blipFill>
          <p:spPr>
            <a:xfrm>
              <a:off x="3910425" y="991592"/>
              <a:ext cx="1323150" cy="1331742"/>
            </a:xfrm>
            <a:prstGeom prst="rect">
              <a:avLst/>
            </a:prstGeom>
          </p:spPr>
        </p:pic>
        <p:grpSp>
          <p:nvGrpSpPr>
            <p:cNvPr id="14" name="组合 13"/>
            <p:cNvGrpSpPr/>
            <p:nvPr/>
          </p:nvGrpSpPr>
          <p:grpSpPr>
            <a:xfrm>
              <a:off x="3958270" y="1071346"/>
              <a:ext cx="1219363" cy="1164648"/>
              <a:chOff x="3741463" y="1053204"/>
              <a:chExt cx="1219363" cy="1164648"/>
            </a:xfrm>
          </p:grpSpPr>
          <p:sp>
            <p:nvSpPr>
              <p:cNvPr id="15" name="PA_椭圆 1"/>
              <p:cNvSpPr/>
              <p:nvPr>
                <p:custDataLst>
                  <p:tags r:id="rId3"/>
                </p:custDataLst>
              </p:nvPr>
            </p:nvSpPr>
            <p:spPr>
              <a:xfrm>
                <a:off x="3767023" y="1064323"/>
                <a:ext cx="1169195" cy="1153529"/>
              </a:xfrm>
              <a:prstGeom prst="diamond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sz="900">
                  <a:solidFill>
                    <a:srgbClr val="573843"/>
                  </a:solidFill>
                </a:endParaRPr>
              </a:p>
            </p:txBody>
          </p:sp>
          <p:sp>
            <p:nvSpPr>
              <p:cNvPr id="16" name="矩形 15"/>
              <p:cNvSpPr/>
              <p:nvPr/>
            </p:nvSpPr>
            <p:spPr>
              <a:xfrm>
                <a:off x="3741463" y="1053204"/>
                <a:ext cx="1219363" cy="11553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p>
                <a:pPr algn="ctr"/>
                <a:r>
                  <a:rPr lang="en-US" altLang="zh-CN" sz="2300" b="1" dirty="0" smtClean="0">
                    <a:solidFill>
                      <a:srgbClr val="573843"/>
                    </a:solidFill>
                  </a:rPr>
                  <a:t>03</a:t>
                </a:r>
                <a:endParaRPr lang="zh-CN" altLang="en-US" sz="1300" b="1" dirty="0">
                  <a:solidFill>
                    <a:srgbClr val="573843"/>
                  </a:solidFill>
                </a:endParaRPr>
              </a:p>
            </p:txBody>
          </p:sp>
        </p:grpSp>
      </p:grpSp>
      <p:sp>
        <p:nvSpPr>
          <p:cNvPr id="11" name="TextBox 10"/>
          <p:cNvSpPr txBox="1"/>
          <p:nvPr/>
        </p:nvSpPr>
        <p:spPr>
          <a:xfrm>
            <a:off x="1085088" y="322669"/>
            <a:ext cx="1487425" cy="446882"/>
          </a:xfrm>
          <a:prstGeom prst="rect">
            <a:avLst/>
          </a:prstGeom>
          <a:noFill/>
        </p:spPr>
        <p:txBody>
          <a:bodyPr wrap="square" lIns="76800" tIns="38400" rIns="76800" bIns="38400" rtlCol="0">
            <a:spAutoFit/>
          </a:bodyPr>
          <a:p>
            <a:r>
              <a:rPr lang="zh-CN" altLang="en-US" sz="2400" dirty="0" smtClean="0">
                <a:latin typeface="方正楷体简体" pitchFamily="65" charset="-122"/>
                <a:ea typeface="方正楷体简体" pitchFamily="65" charset="-122"/>
              </a:rPr>
              <a:t>赋税制度</a:t>
            </a:r>
            <a:endParaRPr lang="zh-CN" altLang="en-US" sz="2400" dirty="0">
              <a:latin typeface="方正楷体简体" pitchFamily="65" charset="-122"/>
              <a:ea typeface="方正楷体简体" pitchFamily="65" charset="-122"/>
            </a:endParaRPr>
          </a:p>
        </p:txBody>
      </p:sp>
      <p:sp>
        <p:nvSpPr>
          <p:cNvPr id="7" name="TextBox 4"/>
          <p:cNvSpPr txBox="1"/>
          <p:nvPr/>
        </p:nvSpPr>
        <p:spPr>
          <a:xfrm>
            <a:off x="0" y="769620"/>
            <a:ext cx="9143365" cy="457962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p>
            <a:pPr>
              <a:lnSpc>
                <a:spcPts val="3500"/>
              </a:lnSpc>
            </a:pP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中国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古代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主要赋税项目：</a:t>
            </a:r>
            <a:endParaRPr lang="en-US" altLang="zh-CN" sz="24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ts val="3500"/>
              </a:lnSpc>
            </a:pP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  </a:t>
            </a:r>
            <a:r>
              <a:rPr lang="zh-CN" altLang="en-US" sz="2400" b="1" dirty="0">
                <a:solidFill>
                  <a:srgbClr val="0000FF"/>
                </a:solidFill>
                <a:latin typeface="仿宋" panose="02010609060101010101" charset="-122"/>
                <a:ea typeface="仿宋" panose="02010609060101010101" charset="-122"/>
              </a:rPr>
              <a:t>丁税</a:t>
            </a:r>
            <a:r>
              <a:rPr lang="zh-CN" altLang="en-US" sz="2400" b="1" dirty="0">
                <a:latin typeface="仿宋" panose="02010609060101010101" charset="-122"/>
                <a:ea typeface="仿宋" panose="02010609060101010101" charset="-122"/>
              </a:rPr>
              <a:t>：以人丁为依据的人头税</a:t>
            </a:r>
            <a:endParaRPr lang="en-US" altLang="zh-CN" sz="2400" b="1" dirty="0">
              <a:latin typeface="仿宋" panose="02010609060101010101" charset="-122"/>
              <a:ea typeface="仿宋" panose="02010609060101010101" charset="-122"/>
            </a:endParaRPr>
          </a:p>
          <a:p>
            <a:pPr>
              <a:lnSpc>
                <a:spcPts val="3500"/>
              </a:lnSpc>
            </a:pPr>
            <a:r>
              <a:rPr lang="zh-CN" altLang="en-US" sz="2400" b="1" dirty="0">
                <a:latin typeface="仿宋" panose="02010609060101010101" charset="-122"/>
                <a:ea typeface="仿宋" panose="02010609060101010101" charset="-122"/>
              </a:rPr>
              <a:t>  </a:t>
            </a:r>
            <a:r>
              <a:rPr lang="zh-CN" altLang="en-US" sz="2400" b="1" dirty="0">
                <a:solidFill>
                  <a:srgbClr val="0000FF"/>
                </a:solidFill>
                <a:latin typeface="仿宋" panose="02010609060101010101" charset="-122"/>
                <a:ea typeface="仿宋" panose="02010609060101010101" charset="-122"/>
              </a:rPr>
              <a:t>田租</a:t>
            </a:r>
            <a:r>
              <a:rPr lang="zh-CN" altLang="en-US" sz="2400" b="1" dirty="0">
                <a:latin typeface="仿宋" panose="02010609060101010101" charset="-122"/>
                <a:ea typeface="仿宋" panose="02010609060101010101" charset="-122"/>
              </a:rPr>
              <a:t>：以田亩为基础的土地税</a:t>
            </a:r>
            <a:endParaRPr lang="en-US" altLang="zh-CN" sz="2400" b="1" dirty="0">
              <a:latin typeface="仿宋" panose="02010609060101010101" charset="-122"/>
              <a:ea typeface="仿宋" panose="02010609060101010101" charset="-122"/>
            </a:endParaRPr>
          </a:p>
          <a:p>
            <a:pPr>
              <a:lnSpc>
                <a:spcPts val="3500"/>
              </a:lnSpc>
            </a:pPr>
            <a:r>
              <a:rPr lang="zh-CN" altLang="en-US" sz="2400" b="1" dirty="0">
                <a:latin typeface="仿宋" panose="02010609060101010101" charset="-122"/>
                <a:ea typeface="仿宋" panose="02010609060101010101" charset="-122"/>
              </a:rPr>
              <a:t>  </a:t>
            </a:r>
            <a:r>
              <a:rPr lang="zh-CN" altLang="en-US" sz="2400" b="1" dirty="0">
                <a:solidFill>
                  <a:srgbClr val="0000FF"/>
                </a:solidFill>
                <a:latin typeface="仿宋" panose="02010609060101010101" charset="-122"/>
                <a:ea typeface="仿宋" panose="02010609060101010101" charset="-122"/>
              </a:rPr>
              <a:t>户税</a:t>
            </a:r>
            <a:r>
              <a:rPr lang="zh-CN" altLang="en-US" sz="2400" b="1" dirty="0">
                <a:latin typeface="仿宋" panose="02010609060101010101" charset="-122"/>
                <a:ea typeface="仿宋" panose="02010609060101010101" charset="-122"/>
              </a:rPr>
              <a:t>（调）：以户为单位的财产税</a:t>
            </a:r>
            <a:endParaRPr lang="en-US" altLang="zh-CN" sz="2400" b="1" dirty="0">
              <a:latin typeface="仿宋" panose="02010609060101010101" charset="-122"/>
              <a:ea typeface="仿宋" panose="02010609060101010101" charset="-122"/>
            </a:endParaRPr>
          </a:p>
          <a:p>
            <a:pPr>
              <a:lnSpc>
                <a:spcPts val="3500"/>
              </a:lnSpc>
            </a:pPr>
            <a:r>
              <a:rPr lang="zh-CN" altLang="en-US" sz="2400" b="1" dirty="0">
                <a:latin typeface="仿宋" panose="02010609060101010101" charset="-122"/>
                <a:ea typeface="仿宋" panose="02010609060101010101" charset="-122"/>
              </a:rPr>
              <a:t>  </a:t>
            </a:r>
            <a:r>
              <a:rPr lang="zh-CN" altLang="en-US" sz="2400" b="1" dirty="0">
                <a:solidFill>
                  <a:srgbClr val="0000FF"/>
                </a:solidFill>
                <a:latin typeface="仿宋" panose="02010609060101010101" charset="-122"/>
                <a:ea typeface="仿宋" panose="02010609060101010101" charset="-122"/>
              </a:rPr>
              <a:t>徭役兵役</a:t>
            </a:r>
            <a:r>
              <a:rPr lang="zh-CN" altLang="en-US" sz="2400" b="1" dirty="0">
                <a:latin typeface="仿宋" panose="02010609060101010101" charset="-122"/>
                <a:ea typeface="仿宋" panose="02010609060101010101" charset="-122"/>
              </a:rPr>
              <a:t>：以成年男子为对象的力役税</a:t>
            </a:r>
            <a:endParaRPr lang="en-US" altLang="zh-CN" sz="2400" b="1" dirty="0">
              <a:latin typeface="仿宋" panose="02010609060101010101" charset="-122"/>
              <a:ea typeface="仿宋" panose="02010609060101010101" charset="-122"/>
            </a:endParaRPr>
          </a:p>
          <a:p>
            <a:pPr>
              <a:lnSpc>
                <a:spcPts val="3500"/>
              </a:lnSpc>
            </a:pP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中国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古代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主要纳税形式：</a:t>
            </a:r>
            <a:endParaRPr lang="en-US" altLang="zh-CN" sz="24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ts val="3500"/>
              </a:lnSpc>
            </a:pP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  </a:t>
            </a:r>
            <a:r>
              <a:rPr lang="zh-CN" altLang="en-US" sz="2400" b="1" dirty="0">
                <a:solidFill>
                  <a:srgbClr val="0000FF"/>
                </a:solidFill>
                <a:latin typeface="仿宋" panose="02010609060101010101" charset="-122"/>
                <a:ea typeface="仿宋" panose="02010609060101010101" charset="-122"/>
                <a:sym typeface="+mn-ea"/>
              </a:rPr>
              <a:t>实物税</a:t>
            </a:r>
            <a:r>
              <a:rPr lang="zh-CN" altLang="en-US" sz="2400" b="1" dirty="0">
                <a:latin typeface="仿宋" panose="02010609060101010101" charset="-122"/>
                <a:ea typeface="仿宋" panose="02010609060101010101" charset="-122"/>
                <a:sym typeface="+mn-ea"/>
              </a:rPr>
              <a:t>：以谷、粟、绢、麻等实物形式缴纳</a:t>
            </a:r>
            <a:endParaRPr lang="en-US" altLang="zh-CN" sz="2400" b="1" dirty="0">
              <a:latin typeface="仿宋" panose="02010609060101010101" charset="-122"/>
              <a:ea typeface="仿宋" panose="02010609060101010101" charset="-122"/>
            </a:endParaRPr>
          </a:p>
          <a:p>
            <a:pPr>
              <a:lnSpc>
                <a:spcPts val="3500"/>
              </a:lnSpc>
            </a:pPr>
            <a:r>
              <a:rPr lang="zh-CN" altLang="en-US" sz="2400" b="1" dirty="0">
                <a:latin typeface="仿宋" panose="02010609060101010101" charset="-122"/>
                <a:ea typeface="仿宋" panose="02010609060101010101" charset="-122"/>
                <a:sym typeface="+mn-ea"/>
              </a:rPr>
              <a:t>  </a:t>
            </a:r>
            <a:r>
              <a:rPr lang="zh-CN" altLang="en-US" sz="2400" b="1" dirty="0">
                <a:solidFill>
                  <a:srgbClr val="0000FF"/>
                </a:solidFill>
                <a:latin typeface="仿宋" panose="02010609060101010101" charset="-122"/>
                <a:ea typeface="仿宋" panose="02010609060101010101" charset="-122"/>
                <a:sym typeface="+mn-ea"/>
              </a:rPr>
              <a:t>货币税</a:t>
            </a:r>
            <a:r>
              <a:rPr lang="zh-CN" altLang="en-US" sz="2400" b="1" dirty="0">
                <a:latin typeface="仿宋" panose="02010609060101010101" charset="-122"/>
                <a:ea typeface="仿宋" panose="02010609060101010101" charset="-122"/>
                <a:sym typeface="+mn-ea"/>
              </a:rPr>
              <a:t>：以铜钱、银两、纸币等货币形式缴纳</a:t>
            </a:r>
            <a:endParaRPr lang="en-US" altLang="zh-CN" sz="2400" b="1" dirty="0">
              <a:latin typeface="仿宋" panose="02010609060101010101" charset="-122"/>
              <a:ea typeface="仿宋" panose="02010609060101010101" charset="-122"/>
            </a:endParaRPr>
          </a:p>
          <a:p>
            <a:pPr>
              <a:lnSpc>
                <a:spcPts val="3500"/>
              </a:lnSpc>
            </a:pPr>
            <a:r>
              <a:rPr lang="zh-CN" altLang="en-US" sz="2400" b="1" dirty="0">
                <a:latin typeface="仿宋" panose="02010609060101010101" charset="-122"/>
                <a:ea typeface="仿宋" panose="02010609060101010101" charset="-122"/>
                <a:sym typeface="+mn-ea"/>
              </a:rPr>
              <a:t>  </a:t>
            </a:r>
            <a:r>
              <a:rPr lang="zh-CN" altLang="en-US" sz="2400" b="1" dirty="0">
                <a:solidFill>
                  <a:srgbClr val="0000FF"/>
                </a:solidFill>
                <a:latin typeface="仿宋" panose="02010609060101010101" charset="-122"/>
                <a:ea typeface="仿宋" panose="02010609060101010101" charset="-122"/>
                <a:sym typeface="+mn-ea"/>
              </a:rPr>
              <a:t>力役税</a:t>
            </a:r>
            <a:r>
              <a:rPr lang="zh-CN" altLang="en-US" sz="2400" b="1" dirty="0">
                <a:latin typeface="仿宋" panose="02010609060101010101" charset="-122"/>
                <a:ea typeface="仿宋" panose="02010609060101010101" charset="-122"/>
                <a:sym typeface="+mn-ea"/>
              </a:rPr>
              <a:t>：以服徭役兵役为主要形式，后可以缴纳实物或货币代役  </a:t>
            </a:r>
            <a:endParaRPr lang="zh-CN" altLang="en-US" sz="2400" b="1" dirty="0">
              <a:latin typeface="仿宋" panose="02010609060101010101" charset="-122"/>
              <a:ea typeface="仿宋" panose="02010609060101010101" charset="-122"/>
            </a:endParaRPr>
          </a:p>
          <a:p>
            <a:pPr>
              <a:lnSpc>
                <a:spcPts val="3500"/>
              </a:lnSpc>
            </a:pPr>
            <a:endParaRPr lang="en-US" altLang="zh-CN" sz="2400" b="1" dirty="0">
              <a:latin typeface="仿宋" panose="02010609060101010101" charset="-122"/>
              <a:ea typeface="仿宋" panose="02010609060101010101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5392431" y="9564"/>
            <a:ext cx="1643075" cy="624450"/>
            <a:chOff x="714348" y="4357702"/>
            <a:chExt cx="1643075" cy="624449"/>
          </a:xfrm>
        </p:grpSpPr>
        <p:pic>
          <p:nvPicPr>
            <p:cNvPr id="17" name="图片 16" descr="印章"/>
            <p:cNvPicPr>
              <a:picLocks noChangeAspect="1"/>
            </p:cNvPicPr>
            <p:nvPr/>
          </p:nvPicPr>
          <p:blipFill>
            <a:blip r:embed="rId4" cstate="screen">
              <a:lum bright="10000" contrast="-30000"/>
            </a:blip>
            <a:stretch>
              <a:fillRect/>
            </a:stretch>
          </p:blipFill>
          <p:spPr>
            <a:xfrm rot="5400000">
              <a:off x="1152223" y="3919826"/>
              <a:ext cx="624449" cy="1500200"/>
            </a:xfrm>
            <a:prstGeom prst="rect">
              <a:avLst/>
            </a:prstGeom>
          </p:spPr>
        </p:pic>
        <p:sp>
          <p:nvSpPr>
            <p:cNvPr id="18" name="矩形 17"/>
            <p:cNvSpPr/>
            <p:nvPr/>
          </p:nvSpPr>
          <p:spPr>
            <a:xfrm>
              <a:off x="714348" y="4439775"/>
              <a:ext cx="1643075" cy="460374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 lvl="0"/>
              <a:r>
                <a:rPr lang="zh-CN" altLang="en-US" sz="2400" b="1" dirty="0" smtClean="0">
                  <a:solidFill>
                    <a:prstClr val="black"/>
                  </a:solidFill>
                  <a:latin typeface="方正卡通简体" panose="03000509000000000000" pitchFamily="65" charset="-122"/>
                  <a:ea typeface="方正卡通简体" panose="03000509000000000000" pitchFamily="65" charset="-122"/>
                </a:rPr>
                <a:t>历史解释</a:t>
              </a:r>
              <a:endParaRPr lang="zh-CN" altLang="en-US" sz="2400" b="1" dirty="0" smtClean="0">
                <a:solidFill>
                  <a:prstClr val="black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5960" y="1352550"/>
            <a:ext cx="7394575" cy="1225550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551797" y="322669"/>
            <a:ext cx="533291" cy="514399"/>
            <a:chOff x="3910425" y="991592"/>
            <a:chExt cx="1323150" cy="1331742"/>
          </a:xfrm>
        </p:grpSpPr>
        <p:pic>
          <p:nvPicPr>
            <p:cNvPr id="13" name="PA_图片 20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3"/>
            <a:stretch>
              <a:fillRect/>
            </a:stretch>
          </p:blipFill>
          <p:spPr>
            <a:xfrm>
              <a:off x="3910425" y="991592"/>
              <a:ext cx="1323150" cy="1331742"/>
            </a:xfrm>
            <a:prstGeom prst="rect">
              <a:avLst/>
            </a:prstGeom>
          </p:spPr>
        </p:pic>
        <p:grpSp>
          <p:nvGrpSpPr>
            <p:cNvPr id="14" name="组合 13"/>
            <p:cNvGrpSpPr/>
            <p:nvPr/>
          </p:nvGrpSpPr>
          <p:grpSpPr>
            <a:xfrm>
              <a:off x="3958270" y="1071346"/>
              <a:ext cx="1219363" cy="1164648"/>
              <a:chOff x="3741463" y="1053204"/>
              <a:chExt cx="1219363" cy="1164648"/>
            </a:xfrm>
          </p:grpSpPr>
          <p:sp>
            <p:nvSpPr>
              <p:cNvPr id="15" name="PA_椭圆 1"/>
              <p:cNvSpPr/>
              <p:nvPr>
                <p:custDataLst>
                  <p:tags r:id="rId4"/>
                </p:custDataLst>
              </p:nvPr>
            </p:nvSpPr>
            <p:spPr>
              <a:xfrm>
                <a:off x="3767023" y="1064323"/>
                <a:ext cx="1169195" cy="1153529"/>
              </a:xfrm>
              <a:prstGeom prst="diamond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sz="900">
                  <a:solidFill>
                    <a:srgbClr val="573843"/>
                  </a:solidFill>
                </a:endParaRPr>
              </a:p>
            </p:txBody>
          </p:sp>
          <p:sp>
            <p:nvSpPr>
              <p:cNvPr id="16" name="矩形 15"/>
              <p:cNvSpPr/>
              <p:nvPr/>
            </p:nvSpPr>
            <p:spPr>
              <a:xfrm>
                <a:off x="3741463" y="1053204"/>
                <a:ext cx="1219363" cy="11553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p>
                <a:pPr algn="ctr"/>
                <a:r>
                  <a:rPr lang="en-US" altLang="zh-CN" sz="2300" b="1" dirty="0" smtClean="0">
                    <a:solidFill>
                      <a:srgbClr val="573843"/>
                    </a:solidFill>
                  </a:rPr>
                  <a:t>03</a:t>
                </a:r>
                <a:endParaRPr lang="zh-CN" altLang="en-US" sz="1300" b="1" dirty="0">
                  <a:solidFill>
                    <a:srgbClr val="573843"/>
                  </a:solidFill>
                </a:endParaRPr>
              </a:p>
            </p:txBody>
          </p:sp>
        </p:grpSp>
      </p:grpSp>
      <p:sp>
        <p:nvSpPr>
          <p:cNvPr id="11" name="TextBox 10"/>
          <p:cNvSpPr txBox="1"/>
          <p:nvPr/>
        </p:nvSpPr>
        <p:spPr>
          <a:xfrm>
            <a:off x="1085088" y="322669"/>
            <a:ext cx="1487425" cy="446882"/>
          </a:xfrm>
          <a:prstGeom prst="rect">
            <a:avLst/>
          </a:prstGeom>
          <a:noFill/>
        </p:spPr>
        <p:txBody>
          <a:bodyPr wrap="square" lIns="76800" tIns="38400" rIns="76800" bIns="38400" rtlCol="0">
            <a:spAutoFit/>
          </a:bodyPr>
          <a:p>
            <a:r>
              <a:rPr lang="zh-CN" altLang="en-US" sz="2400" dirty="0" smtClean="0">
                <a:latin typeface="方正楷体简体" pitchFamily="65" charset="-122"/>
                <a:ea typeface="方正楷体简体" pitchFamily="65" charset="-122"/>
              </a:rPr>
              <a:t>赋税制度</a:t>
            </a:r>
            <a:endParaRPr lang="zh-CN" altLang="en-US" sz="2400" dirty="0">
              <a:latin typeface="方正楷体简体" pitchFamily="65" charset="-122"/>
              <a:ea typeface="方正楷体简体" pitchFamily="65" charset="-122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551815" y="2635250"/>
            <a:ext cx="1689735" cy="2368550"/>
          </a:xfrm>
          <a:prstGeom prst="rect">
            <a:avLst/>
          </a:prstGeom>
          <a:solidFill>
            <a:schemeClr val="accent2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p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  </a:t>
            </a: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西汉实行户籍制度。被正式编入政府户籍的平民百姓，称为“编户齐民”。</a:t>
            </a:r>
            <a:endParaRPr lang="zh-CN" altLang="en-US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5392431" y="9564"/>
            <a:ext cx="1643075" cy="624450"/>
            <a:chOff x="714348" y="4357702"/>
            <a:chExt cx="1643075" cy="624449"/>
          </a:xfrm>
        </p:grpSpPr>
        <p:pic>
          <p:nvPicPr>
            <p:cNvPr id="4" name="图片 3" descr="印章"/>
            <p:cNvPicPr>
              <a:picLocks noChangeAspect="1"/>
            </p:cNvPicPr>
            <p:nvPr/>
          </p:nvPicPr>
          <p:blipFill>
            <a:blip r:embed="rId5" cstate="screen">
              <a:lum bright="10000" contrast="-30000"/>
            </a:blip>
            <a:stretch>
              <a:fillRect/>
            </a:stretch>
          </p:blipFill>
          <p:spPr>
            <a:xfrm rot="5400000">
              <a:off x="1152223" y="3919826"/>
              <a:ext cx="624449" cy="1500200"/>
            </a:xfrm>
            <a:prstGeom prst="rect">
              <a:avLst/>
            </a:prstGeom>
          </p:spPr>
        </p:pic>
        <p:sp>
          <p:nvSpPr>
            <p:cNvPr id="5" name="矩形 4"/>
            <p:cNvSpPr/>
            <p:nvPr/>
          </p:nvSpPr>
          <p:spPr>
            <a:xfrm>
              <a:off x="714348" y="4439775"/>
              <a:ext cx="1643075" cy="4603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zh-CN" altLang="en-US" sz="2400" b="1" dirty="0" smtClean="0">
                  <a:solidFill>
                    <a:prstClr val="black"/>
                  </a:solidFill>
                  <a:latin typeface="方正卡通简体" panose="03000509000000000000" pitchFamily="65" charset="-122"/>
                  <a:ea typeface="方正卡通简体" panose="03000509000000000000" pitchFamily="65" charset="-122"/>
                </a:rPr>
                <a:t>历史解释</a:t>
              </a:r>
              <a:endParaRPr lang="zh-CN" altLang="en-US" sz="2400" b="1" dirty="0" smtClean="0">
                <a:solidFill>
                  <a:prstClr val="black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59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https://ss3.bdstatic.com/70cFv8Sh_Q1YnxGkpoWK1HF6hhy/it/u=2221608652,946278461&amp;fm=26&amp;gp=0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7205" y="2958252"/>
            <a:ext cx="2197390" cy="1411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7" name="表格 36"/>
          <p:cNvGraphicFramePr>
            <a:graphicFrameLocks noGrp="1"/>
          </p:cNvGraphicFramePr>
          <p:nvPr/>
        </p:nvGraphicFramePr>
        <p:xfrm>
          <a:off x="428596" y="2668914"/>
          <a:ext cx="5572164" cy="183166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393041"/>
                <a:gridCol w="1466359"/>
                <a:gridCol w="2712764"/>
              </a:tblGrid>
              <a:tr h="610554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 dirty="0" smtClean="0">
                          <a:latin typeface="江西拙楷" panose="02010600040101010101" pitchFamily="2" charset="-122"/>
                          <a:ea typeface="江西拙楷" panose="02010600040101010101" pitchFamily="2" charset="-122"/>
                        </a:rPr>
                        <a:t>朝代</a:t>
                      </a:r>
                      <a:endParaRPr lang="zh-CN" altLang="en-US" sz="2000" b="1" dirty="0">
                        <a:latin typeface="江西拙楷" panose="02010600040101010101" pitchFamily="2" charset="-122"/>
                        <a:ea typeface="江西拙楷" panose="02010600040101010101" pitchFamily="2" charset="-12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 dirty="0" smtClean="0">
                          <a:latin typeface="江西拙楷" panose="02010600040101010101" pitchFamily="2" charset="-122"/>
                          <a:ea typeface="江西拙楷" panose="02010600040101010101" pitchFamily="2" charset="-122"/>
                        </a:rPr>
                        <a:t>赋税制度</a:t>
                      </a:r>
                      <a:endParaRPr lang="zh-CN" altLang="en-US" sz="2000" b="1" dirty="0">
                        <a:latin typeface="江西拙楷" panose="02010600040101010101" pitchFamily="2" charset="-122"/>
                        <a:ea typeface="江西拙楷" panose="02010600040101010101" pitchFamily="2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 dirty="0" smtClean="0">
                          <a:latin typeface="江西拙楷" panose="02010600040101010101" pitchFamily="2" charset="-122"/>
                          <a:ea typeface="江西拙楷" panose="02010600040101010101" pitchFamily="2" charset="-122"/>
                        </a:rPr>
                        <a:t>征税标准</a:t>
                      </a:r>
                      <a:endParaRPr lang="zh-CN" altLang="en-US" sz="2000" b="1" dirty="0">
                        <a:latin typeface="江西拙楷" panose="02010600040101010101" pitchFamily="2" charset="-122"/>
                        <a:ea typeface="江西拙楷" panose="02010600040101010101" pitchFamily="2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10554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 dirty="0" smtClean="0">
                          <a:latin typeface="江西拙楷" panose="02010600040101010101" pitchFamily="2" charset="-122"/>
                          <a:ea typeface="江西拙楷" panose="02010600040101010101" pitchFamily="2" charset="-122"/>
                        </a:rPr>
                        <a:t>魏晋</a:t>
                      </a:r>
                      <a:endParaRPr lang="zh-CN" altLang="en-US" sz="2000" b="1" dirty="0">
                        <a:latin typeface="江西拙楷" panose="02010600040101010101" pitchFamily="2" charset="-122"/>
                        <a:ea typeface="江西拙楷" panose="02010600040101010101" pitchFamily="2" charset="-12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b="1" dirty="0">
                        <a:latin typeface="江西拙楷" panose="02010600040101010101" pitchFamily="2" charset="-122"/>
                        <a:ea typeface="江西拙楷" panose="02010600040101010101" pitchFamily="2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b="1" dirty="0">
                        <a:latin typeface="江西拙楷" panose="02010600040101010101" pitchFamily="2" charset="-122"/>
                        <a:ea typeface="江西拙楷" panose="02010600040101010101" pitchFamily="2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10554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 dirty="0" smtClean="0">
                          <a:latin typeface="江西拙楷" panose="02010600040101010101" pitchFamily="2" charset="-122"/>
                          <a:ea typeface="江西拙楷" panose="02010600040101010101" pitchFamily="2" charset="-122"/>
                        </a:rPr>
                        <a:t>唐前期</a:t>
                      </a:r>
                      <a:endParaRPr lang="zh-CN" altLang="en-US" sz="2000" b="1" dirty="0">
                        <a:latin typeface="江西拙楷" panose="02010600040101010101" pitchFamily="2" charset="-122"/>
                        <a:ea typeface="江西拙楷" panose="02010600040101010101" pitchFamily="2" charset="-12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b="1" dirty="0">
                        <a:latin typeface="江西拙楷" panose="02010600040101010101" pitchFamily="2" charset="-122"/>
                        <a:ea typeface="江西拙楷" panose="02010600040101010101" pitchFamily="2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b="1" dirty="0">
                        <a:latin typeface="江西拙楷" panose="02010600040101010101" pitchFamily="2" charset="-122"/>
                        <a:ea typeface="江西拙楷" panose="02010600040101010101" pitchFamily="2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38" name="文本框 2"/>
          <p:cNvSpPr txBox="1"/>
          <p:nvPr/>
        </p:nvSpPr>
        <p:spPr>
          <a:xfrm>
            <a:off x="2000232" y="3373340"/>
            <a:ext cx="1357322" cy="4385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charset="-122"/>
                <a:ea typeface="仿宋" panose="02010609060101010101" charset="-122"/>
              </a:rPr>
              <a:t>租调制</a:t>
            </a:r>
            <a:endParaRPr lang="zh-CN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仿宋" panose="02010609060101010101" charset="-122"/>
              <a:ea typeface="仿宋" panose="02010609060101010101" charset="-122"/>
            </a:endParaRPr>
          </a:p>
        </p:txBody>
      </p:sp>
      <p:sp>
        <p:nvSpPr>
          <p:cNvPr id="44" name="文本框 31"/>
          <p:cNvSpPr txBox="1"/>
          <p:nvPr/>
        </p:nvSpPr>
        <p:spPr>
          <a:xfrm>
            <a:off x="3214678" y="3383294"/>
            <a:ext cx="2866600" cy="4385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charset="-122"/>
                <a:ea typeface="仿宋" panose="02010609060101010101" charset="-122"/>
              </a:rPr>
              <a:t>按</a:t>
            </a:r>
            <a:r>
              <a:rPr lang="zh-CN" alt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charset="-122"/>
                <a:ea typeface="仿宋" panose="02010609060101010101" charset="-122"/>
              </a:rPr>
              <a:t>户</a:t>
            </a:r>
            <a:r>
              <a:rPr lang="zh-CN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charset="-122"/>
                <a:ea typeface="仿宋" panose="02010609060101010101" charset="-122"/>
              </a:rPr>
              <a:t>征收粮和绢帛</a:t>
            </a:r>
            <a:endParaRPr lang="zh-CN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仿宋" panose="02010609060101010101" charset="-122"/>
              <a:ea typeface="仿宋" panose="02010609060101010101" charset="-122"/>
            </a:endParaRPr>
          </a:p>
        </p:txBody>
      </p:sp>
      <p:sp>
        <p:nvSpPr>
          <p:cNvPr id="33" name="文本框 18"/>
          <p:cNvSpPr txBox="1"/>
          <p:nvPr/>
        </p:nvSpPr>
        <p:spPr>
          <a:xfrm>
            <a:off x="428596" y="1283341"/>
            <a:ext cx="5572164" cy="707886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rgbClr val="C00000"/>
            </a:solidFill>
            <a:prstDash val="dash"/>
          </a:ln>
        </p:spPr>
        <p:txBody>
          <a:bodyPr wrap="square" rtlCol="0" anchor="t">
            <a:spAutoFit/>
          </a:bodyPr>
          <a:lstStyle/>
          <a:p>
            <a:r>
              <a:rPr lang="zh-CN" altLang="en-US" sz="2000" b="1" dirty="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材料一：</a:t>
            </a:r>
            <a:r>
              <a:rPr lang="zh-CN" altLang="en-US" sz="2000" b="1" dirty="0" smtClean="0">
                <a:solidFill>
                  <a:srgbClr val="333333"/>
                </a:solidFill>
                <a:latin typeface="仿宋" panose="02010609060101010101" charset="-122"/>
                <a:ea typeface="仿宋" panose="02010609060101010101" charset="-122"/>
                <a:sym typeface="+mn-ea"/>
              </a:rPr>
              <a:t>收</a:t>
            </a:r>
            <a:r>
              <a:rPr lang="zh-CN" altLang="en-US" sz="2000" b="1" dirty="0">
                <a:solidFill>
                  <a:srgbClr val="333333"/>
                </a:solidFill>
                <a:latin typeface="仿宋" panose="02010609060101010101" charset="-122"/>
                <a:ea typeface="仿宋" panose="02010609060101010101" charset="-122"/>
                <a:sym typeface="+mn-ea"/>
              </a:rPr>
              <a:t>田租亩四升，</a:t>
            </a:r>
            <a:r>
              <a:rPr lang="zh-CN" altLang="en-US" sz="2000" b="1" dirty="0">
                <a:solidFill>
                  <a:srgbClr val="C00000"/>
                </a:solidFill>
                <a:latin typeface="仿宋" panose="02010609060101010101" charset="-122"/>
                <a:ea typeface="仿宋" panose="02010609060101010101" charset="-122"/>
                <a:sym typeface="+mn-ea"/>
              </a:rPr>
              <a:t>户</a:t>
            </a:r>
            <a:r>
              <a:rPr lang="zh-CN" altLang="en-US" sz="2000" b="1" dirty="0">
                <a:solidFill>
                  <a:srgbClr val="333333"/>
                </a:solidFill>
                <a:latin typeface="仿宋" panose="02010609060101010101" charset="-122"/>
                <a:ea typeface="仿宋" panose="02010609060101010101" charset="-122"/>
                <a:sym typeface="+mn-ea"/>
              </a:rPr>
              <a:t>出绢二匹、绵二斤</a:t>
            </a:r>
            <a:r>
              <a:rPr lang="zh-CN" altLang="en-US" sz="2000" b="1" dirty="0" smtClean="0">
                <a:solidFill>
                  <a:srgbClr val="333333"/>
                </a:solidFill>
                <a:latin typeface="仿宋" panose="02010609060101010101" charset="-122"/>
                <a:ea typeface="仿宋" panose="02010609060101010101" charset="-122"/>
                <a:sym typeface="+mn-ea"/>
              </a:rPr>
              <a:t>。</a:t>
            </a:r>
            <a:endParaRPr lang="en-US" altLang="zh-CN" sz="2000" b="1" dirty="0" smtClean="0">
              <a:solidFill>
                <a:srgbClr val="333333"/>
              </a:solidFill>
              <a:latin typeface="仿宋" panose="02010609060101010101" charset="-122"/>
              <a:ea typeface="仿宋" panose="02010609060101010101" charset="-122"/>
              <a:sym typeface="+mn-ea"/>
            </a:endParaRPr>
          </a:p>
          <a:p>
            <a:pPr algn="r"/>
            <a:r>
              <a:rPr lang="en-US" altLang="zh-CN" sz="2000" dirty="0" smtClean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——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《三国志</a:t>
            </a: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·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魏书</a:t>
            </a: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·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武帝纪》</a:t>
            </a:r>
            <a:endParaRPr lang="zh-CN" altLang="en-US" sz="2000" dirty="0"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pic>
        <p:nvPicPr>
          <p:cNvPr id="3074" name="Picture 2" descr="https://timgsa.baidu.com/timg?image&amp;quality=80&amp;size=b9999_10000&amp;sec=1602220341630&amp;di=9dc901decc9da1bfeef4d781fcb6bb76&amp;imgtype=0&amp;src=http%3A%2F%2Fimage.thepaper.cn%2Fwww%2Fimage%2F45%2F246%2F96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9209" y="1323366"/>
            <a:ext cx="2105386" cy="135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平行四边形 24"/>
          <p:cNvSpPr/>
          <p:nvPr>
            <p:custDataLst>
              <p:tags r:id="rId3"/>
            </p:custDataLst>
          </p:nvPr>
        </p:nvSpPr>
        <p:spPr>
          <a:xfrm>
            <a:off x="6314811" y="2298237"/>
            <a:ext cx="2149784" cy="376517"/>
          </a:xfrm>
          <a:prstGeom prst="parallelogram">
            <a:avLst>
              <a:gd name="adj" fmla="val 0"/>
            </a:avLst>
          </a:prstGeom>
          <a:solidFill>
            <a:srgbClr val="5B9BD5">
              <a:alpha val="70000"/>
            </a:srgbClr>
          </a:solidFill>
          <a:ln>
            <a:noFill/>
          </a:ln>
        </p:spPr>
        <p:style>
          <a:lnRef idx="2">
            <a:srgbClr val="8590CA">
              <a:shade val="50000"/>
            </a:srgbClr>
          </a:lnRef>
          <a:fillRef idx="1">
            <a:srgbClr val="8590CA"/>
          </a:fillRef>
          <a:effectRef idx="0">
            <a:srgbClr val="8590CA"/>
          </a:effectRef>
          <a:fontRef idx="minor">
            <a:sysClr val="window" lastClr="FFFFFF"/>
          </a:fontRef>
        </p:style>
        <p:txBody>
          <a:bodyPr lIns="68580" tIns="34290" rIns="68580" bIns="34290" rtlCol="0" anchor="ctr"/>
          <a:lstStyle/>
          <a:p>
            <a:pPr algn="ctr">
              <a:lnSpc>
                <a:spcPct val="120000"/>
              </a:lnSpc>
            </a:pPr>
            <a:endParaRPr lang="zh-CN" altLang="en-US" sz="1600" dirty="0">
              <a:latin typeface="Arial" panose="020B0604020202020204" pitchFamily="34" charset="0"/>
              <a:ea typeface="江西拙楷" panose="02010600040101010101" pitchFamily="2" charset="-122"/>
              <a:sym typeface="Arial" panose="020B0604020202020204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277748" y="2308219"/>
            <a:ext cx="2320959" cy="375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b="1" spc="225" dirty="0">
                <a:latin typeface="方正宋刻本秀楷_GBK" panose="02000000000000000000" charset="-122"/>
                <a:ea typeface="方正宋刻本秀楷_GBK" panose="02000000000000000000" charset="-122"/>
                <a:sym typeface="Arial" panose="020B0604020202020204" pitchFamily="34" charset="0"/>
              </a:rPr>
              <a:t>租（</a:t>
            </a:r>
            <a:r>
              <a:rPr lang="zh-CN" altLang="en-US" sz="1600" b="1" dirty="0">
                <a:solidFill>
                  <a:srgbClr val="C00000"/>
                </a:solidFill>
                <a:latin typeface="江西拙楷" panose="02010600040101010101" pitchFamily="2" charset="-122"/>
                <a:ea typeface="江西拙楷" panose="02010600040101010101" pitchFamily="2" charset="-122"/>
                <a:sym typeface="+mn-ea"/>
              </a:rPr>
              <a:t>田亩税</a:t>
            </a:r>
            <a:r>
              <a:rPr lang="zh-CN" altLang="en-US" sz="1600" b="1" spc="225" dirty="0">
                <a:latin typeface="方正宋刻本秀楷_GBK" panose="02000000000000000000" charset="-122"/>
                <a:ea typeface="方正宋刻本秀楷_GBK" panose="02000000000000000000" charset="-122"/>
                <a:sym typeface="Arial" panose="020B0604020202020204" pitchFamily="34" charset="0"/>
              </a:rPr>
              <a:t>）：粮食</a:t>
            </a:r>
            <a:endParaRPr lang="zh-CN" altLang="en-US" sz="1600" b="1" spc="225" dirty="0">
              <a:latin typeface="方正宋刻本秀楷_GBK" panose="02000000000000000000" charset="-122"/>
              <a:ea typeface="方正宋刻本秀楷_GBK" panose="02000000000000000000" charset="-122"/>
              <a:sym typeface="Arial" panose="020B0604020202020204" pitchFamily="34" charset="0"/>
            </a:endParaRPr>
          </a:p>
        </p:txBody>
      </p:sp>
      <p:sp>
        <p:nvSpPr>
          <p:cNvPr id="27" name="平行四边形 26"/>
          <p:cNvSpPr/>
          <p:nvPr>
            <p:custDataLst>
              <p:tags r:id="rId4"/>
            </p:custDataLst>
          </p:nvPr>
        </p:nvSpPr>
        <p:spPr>
          <a:xfrm>
            <a:off x="6245006" y="3986110"/>
            <a:ext cx="2219589" cy="376517"/>
          </a:xfrm>
          <a:prstGeom prst="parallelogram">
            <a:avLst>
              <a:gd name="adj" fmla="val 0"/>
            </a:avLst>
          </a:prstGeom>
          <a:solidFill>
            <a:srgbClr val="5B9BD5">
              <a:alpha val="70000"/>
            </a:srgbClr>
          </a:solidFill>
          <a:ln>
            <a:noFill/>
          </a:ln>
        </p:spPr>
        <p:style>
          <a:lnRef idx="2">
            <a:srgbClr val="8590CA">
              <a:shade val="50000"/>
            </a:srgbClr>
          </a:lnRef>
          <a:fillRef idx="1">
            <a:srgbClr val="8590CA"/>
          </a:fillRef>
          <a:effectRef idx="0">
            <a:srgbClr val="8590CA"/>
          </a:effectRef>
          <a:fontRef idx="minor">
            <a:sysClr val="window" lastClr="FFFFFF"/>
          </a:fontRef>
        </p:style>
        <p:txBody>
          <a:bodyPr lIns="68580" tIns="34290" rIns="68580" bIns="34290" rtlCol="0" anchor="ctr"/>
          <a:lstStyle/>
          <a:p>
            <a:pPr algn="ctr">
              <a:lnSpc>
                <a:spcPct val="120000"/>
              </a:lnSpc>
            </a:pPr>
            <a:endParaRPr lang="zh-CN" altLang="en-US" sz="1600" dirty="0">
              <a:latin typeface="Arial" panose="020B0604020202020204" pitchFamily="34" charset="0"/>
              <a:ea typeface="江西拙楷" panose="02010600040101010101" pitchFamily="2" charset="-122"/>
              <a:sym typeface="Arial" panose="020B0604020202020204" pitchFamily="34" charset="0"/>
            </a:endParaRPr>
          </a:p>
        </p:txBody>
      </p:sp>
      <p:sp>
        <p:nvSpPr>
          <p:cNvPr id="10" name="AutoShape 4" descr="data:image/jpeg;base64,/9j/4AAQSkZJRgABAQEASABIAAD/2wBDAAgGBgcGBQgHBwcJCQgKDBQNDAsLDBkSEw8UHRofHh0aHBwgJC4nICIsIxwcKDcpLDAxNDQ0Hyc5PTgyPC4zNDL/2wBDAQkJCQwLDBgNDRgyIRwhMjIyMjIyMjIyMjIyMjIyMjIyMjIyMjIyMjIyMjIyMjIyMjIyMjIyMjIyMjIyMjIyMjL/wAARCAHKAfQDASIAAhEBAxEB/8QAGwAAAgMBAQEAAAAAAAAAAAAABQYCAwQBAAf/xABUEAACAQMDAQYDBAYHBAcGAwkBAgMABBEFEiExBhMiQVFhFHGBMpGhsRUjQlLB0QcWM2Jy4fAkgpKyJUNTY6LC8SY0NWRzgzZEVHSzFydF0pOU4v/EABkBAAMBAQEAAAAAAAAAAAAAAAABAgMEBf/EACgRAAICAgICAwADAAMBAQAAAAABAhEhMQMSE0EiMlEEQmEUcaEjUv/aAAwDAQACEQMRAD8AXJzapNEbaKRzKjlY1XBVsjAPltzzV9i9te6tc4ilEkkX6sjI2N0OPLrkZ8s1BprqfvJI0WaOIpGpQbCy9cAevmflVUTwWtx391dutw0YkXu+AWBAx6E+tec9GkcSJ29lLc6gslncxqZ8SpBOS5AGVw5z75xRDUdM0vT44dPEF3Pcv3ZmkVsOQFyoB6AZJHrxQixLPrCxtZGNlmaYyhDgRrk5DevIo9e3N68EOV+JFrNtxuHh48Iz5nJwT7VLbtGiSUXZ3s73JF/3UBt2MYhO3AMUpzt6jrgdfWh90j/DG6hmfvdme4ClmDN4WzxznqfnXbaS8zbsy47xiHAfxEDkgr6buladU1eL4hbe6n3BY0kMUTbRGuTkMOrE8dfelbseHDILXSpd0BihljVVRO9QDaMclmUc9ale6fFtM91LJLK7P3hBZOCcD7/arGsIGkVpJIVaZRJIyZAizjHK+eAfYVsbVmt4Phb1xLJaAwbXQEq5bAkb94Ffxp5WSEkymy0yF7aZ54L2a52rIsqyBRGg9W6L8sUNcNZ6eBcQG4Z3w2GwyJtO1fU9OT1++tsN5L3AtIZpUtnID92nAUZJyD5/ZPT1qEhtf0ZPcz6lJLMG2iGEElsN1Y9M9OlEXQSp6MReBoktbZkJChjOG292cZJPrwfyq2GN5Ly1hgVprmTcrblw8eQMNt6YC85+dQuFN0Vh+DRZMhneVP1iHdjA8mzRnSNYWytrq3CwS3Z/Wm7cbiycKMqOhHAx0qm36IVXk2/oe9uHkiYFpo8d5K42xLGuDwD1yRyTx6UtX9wsWsFb6G9nuSrKI0j45+yRjz88j1pgPa28tYmtCto6SNulumJDtzgjaQckZ+VAdStLhLq4lvN8khcxAJN3ZO77JAHOB55qI7ybNxccFipeiKNbm1vbWIq4Ru77wsD5sQTz5fSo3FrLLMBMkcneL+rkU58JwFz6dK0aVqVxaCZVnlfICMB+yv7zHGcD39a43xF2GuXKOjjcELHbIwHIPnwKr2ZSa9Aa9hjtDJaXVoGtmcgSQkl2YjKqT0A98Vuhto4mjsorOVSCgSGZmBfPLnrwP/WqrW8+HspEe3kmumbMrHxZK9MA+QGfnmtalZke5Fw6EszrHLzsBADY8846DPQVdsTbozWN0trDIryypK5IAUEgktjZ7gAHJ4qccs8TypNp7CHcJGMXJKgjGQeffjzoqYIhbIlrdBLISM++cZY5A6emB19jmsV7JLLKjTXSxoS7wsgBUsPTP7NGBWyD/ETQ/EOGWHlIYumSfXyX5VbCZZ7drQ4jjZmYMMMGOcLtz0xU4YpJIlXUJNkIjTCx/wDWceZPnWJmuQHitu8ePBRVlQLtTggn2zxuzUtoFbdFwtJLu4EAug0fiaZwpVlY+EJjz6ZrNcXErbLT4i2jihJBEYI3pxnOehGD99Z7QWulszXM3xEvLH4eQgcnjaz8Ag+Y8q1B472SHMMSWx3BItxY7sYznzYnrk1N5LcKV2aZ0ZNQEaTQ5dsSbiMoMA8j3zXDc9xdTiNSJF3JGzZQx5wVJz5Y449KzXyJpqCBTJE8gLvE0feFcftFiT14H5c1CP8A223G4qz7drxkMPD1GPPPHlVtWRF08h2PTbsq0kO2UzKzI5YoxOPIeg68UPnszAgX4psSuXmdWAAwc++CDz71yHW3LxWxilS6sf7OaRApUEcBuecZ61ojvorGKV7nummjLFEjwBK/qPWsqmdDXE1sHvE9tdHunu5IWbD4wS0gOR4vTmpvPaMxYjurhPGXkOWOPP1POKlfa53kIuFsWhdRvG3JwehK+/I6c4rLJZollbXF9O87Mok7sYX9ZnHiz5c8j3qlFvLIbjFVEtsH0pN808pZ0QTBCOSpbr+PSmGOKy1pkiFqTMu/x7mBGB0JA6jjApV2u+rwbXjkAUyxqUDLEnoQOoJ5x8ulGLaOTvV+FNuGaVAxIZcHOdvHQnJPPlSfGkXx8spOqM949poMcYngE85QsrG3IOD04JwPT6UKv9XlmZknMK7I96IjYA44xjg/I+eKL6hYTy6xffH9+ys36t08aBl8vlgjB6D0rGmkBpHUFXQrv2wEAn91cHqM8knz8quCjti5ZzekL/fut7cB7V5lwFZe8y2445AHAPT5UX/QrRx9zCIZ9oXc8jYIduu3B8PuMUa0vRjE5luIyz4yH2KCCVw4zxkUVtYrOe6cuVhh7vuCRCRuGc4wDjr51pKbf1JjxrchdWxMVoTDbicLx3zykEgj90nk/hgURsdFDTzsJGSUxKoijO6LYwC5OcDHLfnRn468fUo4bOZXt3BYukIAwOuAfu5NbL3U1t4JJ5EuGhtE3bWjjQFvb1A9qipezTrFaPn19a74pbY7Zb6ylMEjbiRKpOAQPXHpWY2M9g7oUcmFgg2sxY9cKDnHp7A0yXFpPE4PeiCe7Pfy32QC2T9lD0A/gKk2lz2MfeLrm+PGDFLCH3feKcZtaFLjTdsGdmbIrqHdFD3rKjl2G8+fiHGB59D1pyuHffFbQCTBPi/UL09eDSNJrF5okhNrqNvPGOO5kjDd2PQYHHUcUVh12c2I1DbZP3p2SryroPJlxwRnjpSkm2OPVYGC4mhAigVWTjnMS4x880M1jtDbWFq8cciRsAAoaNSB92etJk2u95dSuzCGcR5BdfDI3+HyGKGFnmRPEshMuclcN0yDj09MVS4/0h8reglcdpL/AONuSM/CjcEjZhgdMD6Vhh1Oe1vHlnQGQP4VVvDyOeR6cEeXWu2tpcXEap8Kfh1yVWTwD3yeOB1681yTS7uOzS4A73vmGxFXhRn8T/KtaijF9mw/YdrLxniWe4kmV1UFgCcnHkB8jT4l7dukUUfe+NRhdigY9c5xSDpGgpsV7u4kYxt+zCwAY4PB8vpTnbR/DI0rmIBhx+qJAFYSSv4nRx2lkLFntrZLWIuWfgb41x8yRUGYsUsYGKAcyFZ+g8zzWKKdrZXmeaJZJDjChl48hxXElMMJkdi0z9cnP05FaJB7NszqXFmrbUXBfIUcegNSu7gzSw2iyyd2ftqdpwvsRWIXKwQPIGAJHIDYz9CKjFcLb25eR1EjHLHLAE/TFMRqvJ5HAsraVkQAbsTDgenTrUH7yVUiiMgUryAVZcVE3CQwljMGduTiXkn2yKqadYIgZWjyRnkKTmpaKReUkyltCCMn9lSpVfvq8F2kS1iQxqB4iWK4A9MmskVzHFGXbAZhjAZfyNTjuVghZ0x3p5/Z4++kIun+JuJzbIzNAg8QUAjHpxzU0d5pO7zIIo/tKrYyfLIY1iila3Rs4aRz4souCfnmr2nFvbCEOrFuOWTkn6VSVgyckkl1MFaaXuojkhiuS1Vh5LqcShmSKHoSyjJ+7Fckn7qBbaCQBjkkiQYHqcAZIq57kQwrbwvknjwsWx6kjFHUEzOFku7k3DMzxxE4LRBgW+npXkLMxuMSCNPsmJep9eelSk2BEt4O5DEcssbAqPU1muu4lxaRtargeM92wwPf3qOpSZmMusXTGWwkDw9MybQc+fBr1bri8gt5REkNltVQBzj+Br1PqLsK+q6s19Km+67hfHCyxIDnd0Kj04xVcADSLK8YMshz3aPiMggZXnoTjr50aabSUt79JLSJHuFTuhGQDGTyuM9AeSTQWzhBurWOKSB7neNhmJVQiqcH3HX3qUYNUEYdVnttE1CzjtXb9UZOFPhds5Ue3HFV2Y72SxtJJjJbSSHu239y8jHkl2PQDn5npTloOm2+m6RNf6kY2aRFVgG3Ar0Xjpk0p9q5vi7oR28MUbpKIzEviJOOOnQc9fpWKkro6VHCsywSHRbjUInaKW3SYJDcsxLYLZQHHib+Qpbki2zSyyXyoZDl5EAbxhjk9enIGR55po13Sok0S1vCqmG3DPdR2uB3knGCpyTgEYJ68UDZY4y80WnRd/DIGlkZM9058yBxjk+H2raLVWZcyeiqyaeK0immmkeFh+sjjIDyZyOPIEqK3CWW4t40tbSZJpH3CSXkhWByM+nC4z5itGj6Rb3+pwQW0cj2rSBSCSFUYYZYno3TgetMWndnb63JjjktWgiGFkjY4LAnGVPOcnr7cUpST0RCErAVul6YYmmhkR5R3hd2ySMfaI8jkZqDQXscMpCQojTd3vVsBST9pgfUY+VEdXtrzStWMEkrTxSEIggcbUbJwuW+Z8J+hNYTq9hb3CwxaXqccJViDIoOT08jyuQeanI3AnqkLN8PAwnnS3jEROP7IY3blYff50t7GhHKTLG7s0WUIIVWHOc5yOnPrxTFMksRvPh5820LB2kVdpODzsx5ZOMn7qHGab9FXESwMEYs2ZNrtsJzgg8tgA8irizJhrTLW1in/TMsDTW0cojhizklzj1546+tEe3KpJfW0Vun6wlSpBwSc9T6fwqfZW7lvtG+Gt2U26SlpLsgKQpA9RwfIY5qnVpnn1WWZdneR42S55VcdFH8aw3M7YxS46F63aRIQ0l3MSMKqqdoKgkkvng5P86rk3X0rRwGUO52GNOAOhIA8gfWvWNnd6rd91bxFgxHAH4mjyaxpfZKQWsZS41Tdtdn4WHHp5t6Z8q6MGKgo5ZVdaQNC05TMq/F3YIEW3hV4BJP8PWg4htWvIrJ7h2hQFyHYYdyNoOeoHByKb+0utaBrOlrP4XuzCwtw5IZfu6c9M0lXA020tx31usdxIo8iQi4Bzu/eB61CdsiabCVg9jGxhjWRzuwiTBnRXIyQTjIPGM81ZHpqXObyfSWVHkIZYzvQ88YJJ/IfKhX6YVdOmt4bcRtJGSyvnLKcYYDqTkfPkUQ03WZ7dIbiFURWlRnCtjag4bPTI59PTzocWtBBWESLMiNJLKAsSQHhfayD1PHiHlWe4uWjeCJ4RIsfjwgHi58wOrD0rJM0t3N8XEiwp4nK2x2kgHg7G4+mRmrzdWogCx3BUhdne427mJziXPKHjqOCOBU0Dv0UyvavPNLfWXdHuFbH5N+Qq0afZFYoJjb9w4Dju38Sk+WT7810mNmjYbLmcDeGU4jKHhdo68HOfOtEQEl47skO5AyJFgEgYyRx1PHn0qnoSuy9US5sp3ltkmVcGOSXgsPceeCPkaGW+kS3Fy8sSmQIdp3EqN2OuOmB049atil2uUjue6hJVhJHwCDxtwfME+VbtDvrc39xp+oyTuq5BIXLqR5HHHPkazqS0ap8eiwaO+12hMC5G05Iy3p5ZPTr+NLV/b/AKR1RITZ3TCEnwNGAxYYPhP7PzP8aZNQ1WwjmEVgHl2nBeXI8WM7QvqAKMdnNOt+0GmfHLLJBIXKNg5VzxyufKqg5R2PrB6PmlxZXl5Cxa1nRoxgMGCg4boMnGeOn86rt9Pv7e+ihaKWaWR/CUG3c2cjaeqjjzr7BN2Pm+HMcV5HKM8rIuFJ6446c1K17M3sQxJeQl5Gy2ExgY8j581XklpoFxR/T57Z6feadcW9zdRW8EG/BQdeFBJJ9Mk9fOmjR7WLUEFzJPJsmlYyh+rxngAHrnpzRW+7GC9khD336skiRHXdkEDOPLORVsfZmWFAsV8F2rtxtwBz6VD7PJUIqLwYdVh0nTrIskt0q8BYUnwGbpnnoTSrcQ6Z8X3FuJArwssjSNxu69VPv1pxutDMVq5e9ZyvJ2KTz5ADzr5tcXt1Dcz2CBEijmUh1UhsnkoPXPnxRGLkOU0o5DXfadbasbS+TvLdohuRpt4VwM8N1HB5FYLTXNDe6mjGkLJYucDLvnPsCT7fLrQTNu2svd3GJNsqo6qcbhnjJx9PfpWrVbG1trx7sRCAoQY8N1yPsnJGQa0S6uiVLsrHSCz7PRStcLCqWZiA8UzY3FuMHPtW20j7M3CzdxEk4YktiYtgg49eK+W3euyPD3Ld7BGqhZUQEDI/Zz08/wAaha3TgLbSP3hLoEkLlCBkHBA/ZHqKfWVbJ8sbo+ut2Z0G+08WSrLGG5G2UnafYHikrVb+50+xfT93xVtDK8UU0gIYFRncp9MZ4Pp706HSbhNE+NtNSjmmIO0xRnZ7kk9MY6mvnN5e/EQq86v3LE73kcxEvz0xwRjJ/DrU8cZN5KnNJYF+5WS/vQ0txO+5hGuTwo6kgL8sfOiNjd2ltcKbiPfbHBdSSSIx1UHpwfT76rt7C7vHupbUNFZrGVXvHbxoW5O7nnJHHnUO7mkj7iONLhQxXfEcOCCMgA8cYHPQV0SzGjljcXYyM3Zy7uy8aylNm9SsgyinoMeo/GitloWjXiJJBeTBm5kkwN5UeWegxWPTf6OhrVhHPbSIsJCjHHhYZyGIP2q36vp1t2O1DvbyeZQ9qqRNEq7ZWXggkjg89fOud3qJ1pp7Md1ZdnbGaOxW8uZS5/WIT9oE/tHocffRC37NadcyIINTmhgUnMMYGWP8D5cYpHvryN76W4h7y3AZlZzgCQ+ZyCBzwTge9OPZPQ/i4TdPdshYZjAkzx0BIPJzz7HiicZRVkx5I3QZTsZpCSiSO9vIfFuwZASfmfSrZtAt0uFeDWbxI852HDZOPeh+vXaWFosdnMZGbh3TDbUzycDzHHNQ0S7a/wAKJ2E0ZfazqQuAcck8k++KntOrL7Qbqwi3ZjTpJUM2o3wBbODIBn2q09jdNW4SdL+9QAcIZNwHvzRg6CbjdI9wvH2cCox6HfGWQi4jKEAAnOc1K5JldYgV+yHjHda7MkC+IL3SsR6nJPFRbsu8jKItekCKfFvjDEj78UfTs3OzAz3Y8/CvQHyqY7NMrL3VwAoGTkc5qu8xfH9Fy57IOXQxa9N4eTviBOfp0rFc9k9W7+Mx67CbZQDh4ctn500y9nr9GdY7tdrjGSDlamnZ+8CgPcqNo6DJzR3n+Auv6Kjdm747RFq6O4bJM8W4fQDzqUvZm8aVWbXUZU6j4ZePXFMrdnb5ZQyTo+Tg7jjArjaBfxIe6ZGI8s+dSpzHUQDbdmp1nDprG9BnmS2BIP1NaT2cu5rgGTXcIo4CQDOT6E0YtNH1Fo1EgVAfXy9zVo0C9WIASqW6EZ+zVKfIKoi+nZWRZi8uuy7W4GIlBY+5qC9kJmeScdobuP8AcARcAfXyo9Jol8CwjljOMAZ/hUX0TUGTAZWY+p4pOcw6x/QKvZKRFMz67M8/XfgDI+QNUDsxdpEc64TOzEmTZ1+gOKYBpOpEsrKjBcBSx4PFdbR7kAASID+75E/yo7zHUf0X4+x4cF5dZkeRjlmWKMAn6ivUzxaFeFcveICfJOAK9T7zCo/p8zW8soAyxxrNF3h5kAd9owM4+ZwB7VbFp91cXFq+kxos12Qu6UgiADO4bf3SOg+lYmgOoMix28VvAX3mRsg7eBkgf3uB88Ud0OG5Ov2IW4i/VXWwso5YbWJIH7IxxitJOkcsEnIYtWktLHQ+6BUhFV5eepRcD5eVIC6nbNBDcwwrFOUXdKz/AGWOSSwPv1+lau1t7emWLTbSFnu7y7Lkk4DBTjb9ax3zatqGoGB7ctO42vsjGwc58TL9kDHTms4RpWzo5O2olGkdpZRfrd3EsMlm5Y3ELoCOfKMDnJB+VNfZ/SpZEOpxpi0DZCN4mlcnAJA88Yz5cV5NE0vR9NF08wnuiQACgUZHRQPJQTwKzHWikDaKNQa3vZyVUKAFGRxnjI/zpNp/UauqkwpqOowm6uorWVZG3YCjgMM+I56AcY++gWkanLbagy3aSJBJE+ZA/K56ED91SCR7UH0qa8cLbl1QoxQSOpwvXcCPr19hVbbe4do7uQ20ZVQhOCMKQAW9DzwKqleTKUm8hG8F1bFra6kSeORDG5jBO7HBXHn659a0XljLaQWphvY7pXQGBJBtaWPa2Gz5bctn3x60OuoraG3E0c8jWjp4LeWTcd4BYKWHI4POPMivJaS6jJDpsaMvdLuTvzs2ZxhmJ8iT08+KdGabIz2ttHCkfxFzLLcbTJKucRKcfsjgqcdfWiMry6hdx2tzavE4jURxTQ8ux44PoBz7E1o1y2s9D1s25390VQuiy5Vjg+HHUDPQV20mv9ala1hgZTASBJKRkLnjJ88Uk2VGK7ZNm600HSDYrLvkc8qh4UjoM+ZrPpXZvUNYufiZS0Fv1Dnln9APb8PnTLp3ZS0tgLm7YXMwP7X2FPy86O3GfgWVD3bEYUg7Sff2qbrR0N4F66fTey2jzbUcqiYlkRdzMfIHHOD04r5PqT2l5PKLVZoVRcOSmxI2xng8nqcUy9oOzOrd3c3lzKyxNIzllbLYPAXBPmOvqcdaUW3WCukYjQ25DMqrubcy8jnjcB93lW/FWzn5L0W2cRit5S73CpcuEjjhjDbiFxyCME+ftW+3vdO0tBDN3syxZjKvGzFHHPHqeeufOi9hodulrb3VzuRrrBETfrCD+8PIHp196H3/AGXlgaT4Je9nQAhmJDlwcZGDgnnmquLwyE6MY1ForyG4gsI5IGXLiZFKrtO3GTyP2R86w6rK8yyNHEyxKpKNnaQxwSAB1HI9aYY7ezDzpciMmZ8So0bBWOc4Kt9kZGTj51Va2MVwwM0ESwyB8SSJlWGeFQn7Prx5mi4xdh3bwXWkVtq9n39rfOl0zHvIpJFV35Az8utEorS4V0hSx2v5tKBh1OdyMD9tSSOfXkUC0yzm0+7W6jQywRHEh3E4PON3y+6nRNQeWeJbiO3bbIqDuyVlQt0Izz8655Wna0aRUWBWSyh1GOTT5TY3IjYmB2L92w6kHP2CM++RivXRvYo5ZGureZ5sL36oEkikxxuHXaR5+/NXx3Fhf9pij6ekunQzG0EuSd8hBJLHrjPA+VFb7Tv0dCs1nb/FKGaRpJHGY3wNpJPkAMU7p5HKD2A4pb2709FmhsLia3iOJEdgsWeAuOmfL8ayWrXi77e6tngjOe97kmXacg+XO/w/Kovb28ly0kUqQQt3jPHuZWdV+zleBnJ4+VESzqGtVuv16gu7MBud9wPJ6DoOfTir2ZNmAyWs0d1JLau8wG5RMDufJ+zxz0xzTHpXa67sLKzt5IIpRkRqq5D+Xh9MgGh9re93LKt0rR3FwSMo2U2MeQp+Zyav7O2y2Vytwbed41Z8SSPnD9CQfMYHXHFTKqKhd4PpElyowoJCgY4NRNzuw4HAGRQf4+FY95YkkZ5/1+FI+t9p+0EE7EW4EEZLiJfsuqjGQ3HBzyPUcVMblhG8sKz6Wt2JT4ZYyV42qenzpR7WdsdQ0mR7Wys1chkcyDLfqz1OPI56CkjsveagNVRkllSAxB7iRDu8C54HUdeMVLWL6TV9dHcx3e3utr97zvXJJGB0PoDWihTyZudrBff9tNR3QA3MkBU/rWYYQZbI6+LdgYPkM1n1PWYtVLXs6NFa7ggyScZODz0yD+dCZ7i2jBLWyxvlCsbrudgSTu2+XHPrWzQ4hcvcmUvtDBiGQ8kefi8s8Y65q+sYq0jJtydELq3UoI0jXaqBEKkIxcHcSD0x55IPpWzS7W6Nur3O7xr9jfkSHklvEOB6eXFFvg9upJpN07ytcjHKL+r258P4eVP2j2dra6bHZBA8SqQyv4gB6HNZS5PRtHiSPl+i6H+k9agja0kVhIXkO8ESDI4OTlgODn3pt1P+j9IhbzW7yPIARJKqhST+0xA9uPupri0+wtpI7iCEI8ZfBA/fIJ+nFElmDEAAsccDpgUd7EuNAm20qSz7MHTZpZLiUgnEchRmycgZJ48vavmZ7P3Nvft8RaS3LNgFTISdm7AJBGBwc8elfYVcNICW58+eg9KnJJFEzMETvG5OBkk0lJoqUU2C4LSyawg0y6YRsx4VRtLkc8EdRjzFZo+yGmrahGiR3Ix3qoFJHkePSiMl6O+KkKWRdu7rj2FeedzHszgnjjy+VLsV1N0bJEgjjACjjgYz70A7YadZ6haLNduscUeC52bmceSe3qfpRJC5l2DjPJNK/b6XOmx2wWV3n8CAOQvvuOcDPqacHkmSPld9bWS6iRBGHijAjSK5fwkEdT029Rwepq61129tcz3e5Cuz4dN2dijIXp1C5PX7q0abo1xd/ExWoWVlPjO0NI3h+yD02+XNZZ+z2oJOYrZd0SgSvhcxLjofFjHOc/SulOLwzmpmm71GR4rcy3EcLXGJGjVWDZBwSQehOKnpksdvdu8NvJIHPfPvYMoXPBAPLDOD8xWCKK5LfDzurXMrAK4k3Oq45UL0APHXoDXWc2qmG+bMaT92HMm3uwB0T1HTpScU8IFayPF92/mhtkWGYtLsZXMSrtYgjkH5cV9J0TUP0lo1vfqQUlTcvhK/Q586+IWemyzXFpc2dqmd3fouSSVA5GegA6488819n0WG6tNMt4pAjptLNIx8Rzz0HFYSilo3hJtZCoBdN5PTjrXTLtGF5zVO8lTj5AeQ9qltO3IPJpUUSErADGSa80vd+XhqoNgkk+EeYrOzMSSx4/KgdGozNgYJx6mpK5cAc+pPpVKjjJJxjivDwKMHjz560xGpZdxBH0FSeZzgLnaOvvWRHJUepPl51Y2c5DYUe9MRarDHXPma6JQqFtwIrMZC3hB5x1r2UKhByCKGMkLkSqJEPhHSq8ljkZKjn51wIMYxtA/ZHSu5I8TEgk8A1OSjSj+HwxhvUkV6q1dVXDE5+depiPh9rsuJY4R8S8iIVXY2GXBLcA8bVPFGbe9ttI1XSGghKRy3oiffKWZd0ZGMf7wP1rFHFGlxJZra4lLFW3cAtk7vF6AY/wBGsc8Ma3WmylWD96WI3ZyBghj6EgY+6r/7MIfY+n2VvaXGtBbu2inu4dzW7Y4HqD71j1Xu5tLli1FE0y4JLpDayfrCqj9ry5oRrOoq2oxXFtM8TMCxCnBXByPwNA9Qtr2ZobvUl72K4YyLDC7SMJCg2qT1APXn3rJI6JyaVondXb6jNZxQSyrK8ZceDdiMj7RIPtilu6F1LqCXURlSZVLgIPsgH7Ckgg8DPPlRyx04X2qSyWoMMSRKZUQFWdiPsKG4xn6VrddOtbZZZbhIZD4dofBHXkeR8/uNXGloxpt29mDSCYJ2YqDDdAlhyCrDnz4xkn/Qp6sNIsGkSW7htgyw7dzkDAxSlDpiTRpMtyXBAbkA/wAaIRabACGluMgeSjFZSpuzpV1TBOpx29rfXDKsMWWHdJbkEFc+Q6DoCTVcEmo3csVo0SpNKpAeQ8OcE4fz3E5PpwPSmeS30iSBlNucY+0reM/KsFjpKNfiS7uJJAM92qkqT15Y+vNHkSwYy4pN2gDGbi4iYvaksQ/eTkb8gEDduHU5HXoKJ2iXkmp29vAiwKCHWR23FwDyFI4bI61pm0FXt2MOozOI0CpGQEDeW0sPLFRsra+71IbgxxRW21vDhuc/s+nHFD5E0KMJKWh6juERVZjvYDwnrg1GafcneyZCnjB+01AxeBGVEOMDcAvU124vWDjccyNz64HtUdsG9BmSZGjQNGCQ4Kq/RTjqfek3th8PBFAxeKCONixBjz3nGM8fdk0wpc8K79D5e3p7fOsGpWsWsxsmyAsh8byJu4H7NOMsilG0IfZ+YPra2zXDSFh3KRK+DGo5wRyB8s+VMNyWW8j7uZbidw0gKscsdwB4HCnFBNW0O7trjvNMD/ESKSzIBtYgchR5e2aZrXRk2RsJBDcxrmR0UbTnzI9a2nNLKObxSFfVYr7UZ1thb7WeEh/2T9rIBbnjr6Zr19qwtLdIJo3AjQrs8yrEZwDwMDGPU0f1WBoY3uYZ53n2iIBUB3jGBx685zSFqF+93OiXUDXBQqS+drceW3oDgfjVwamTLjlHY5rqEd5p0U0MMriYAjCkDOeQx/w9TXlljtphd26ykKQ3J3DryGz0yM/dQuTtRaR2c8FuJ2fIZVjj4YEdTnz8vTitVrez3mmQ/FQ7u8QpF4DkvzzgYyT03egqJJrYl+oyw3R/Q6GO5ZGLs6qPDhyS+QPPoOaIPq81zpy7bmKR2IkYEnCEoTtAHpx9ahFbz2F6sr274gXuo4gQ0kat1C+uT9wzVekWs0F/bJcQiIQxNuCpgkMQDuI6gA802ryHaT2a5Iv0mYbi6WKFJiWhjKq7AkBevQ8nOOoqtY4mtzZzE95ES8VzkjDgjKuf2sHBoppKWc+py2sUKGBUYDI4Zs8FD648xVM1v3UB06800d9FJmKMEsWDE9D5DHl9antmmaOOLiYHYIZEkjE9xIz988ecNnBxt/ZHy61N702iiMvItkAyIFbKu4xwp64wflxXLSF7AXEN9A6SIXP67J3Dy8WOTjFShkn79pLqzlMYVlttyBiAF8IwOnJ5NO4oVSNVldl5pFtIXmiAJLB/C2emAeh96v1PWoodLFvPbBrgHHdyoDtbrn1Axgg1G104bmleRrR2BOyEbkzjB6/kKKWyWNvbxwtGJJNniZwCcD3PrUSlG7RrGE6yfNNI1SW11lp0Tfl97EqzAceYUeeT0x5V9NtdC0q7aSZIGQ71d1RihPAI3DzJyPl50M7u3+IDuu94htiYLzjOcDHXrWldW7uN1IaPc/iC/aYe5pz5E3gqPHSyYdc7J3Gp6n8bNIskciM0gYBUBBwka456Z5pmttMsGS2R7VQkc3fKrE8OPOhR1kyRmcqzxoQigLwCfzqUt1c3Mce2UQKx2yNJwwB8h8vxqXOylBIhJYnULm8mtxidJWRC3GcNkMG8jn6etatO1KZbprG+j7i/JGUbpJ7r5GsulyvGzXD3RCrOysAchwPMfWhnajWPjzAkTIwglKhged37Qz5YGOKV3grCNmvdsI9L1BbeBw9wi4bk7Cf3OOdxyDkjFHdJ1yHUbSIxzxNK6BiEYnpwefQH76+P6teSapqKOJi/c5idyQpIPGPc+/Sr9LlvbO5j71nLKdsIfKjg/aHnj2863fEutmCnmvR9Yn7VWVre/CbyZkILHbxgjIPypc//AIiuRNKtmJQFBhMcudzc7s+YxilzV72GS5f4oCQoFyIdqsWznIz5ggZPpQWG7Cuk0gFvPIxxLt3oSc/a5HQ/TmnCCasmfI1phhO02oq90+0u10isZAeXUD1xgHHpTN2d7YlnLahNhJlPdRsPsleuG6YwMY5Jr57LJLLPsjmkkChW291nIPB5GDx1+6p29xausS7rhZA4bwfajAz0/ZA8+at8aaIXI08n2W01prm2SdRjf+6DwPrg1pJjvYwtwoaM9V/e9j7V8ytu1Z063t4kBZkxmN+pHVmzk8Y/yp0j1uB7WCYyAFwDtVCp6Z6HpXPKDidEZKQetILOwi7m0t1SMDacefzq4LbTRvbmLO7l2x19jSz+mleXbEHKqecDFaDr0aKpWPLDoCDhfn7+1T2K6hO27O2NhuCySu0hLs8hBOT9PLHGaES9gdNu9SF9JK8jd3jMgDHOc7ueM8VYdYbbiRtoHXd5fOvDtIInIBO7GcijvWROAy2On2enW4ijjURpnAI6AnOB6D2rc0ysu9m4ALdOlJT6+0hGWcIOTkcn/X+ulRk12e4UltyJnp/P+VHcFEbZJ1RQsYxzk81FLnauGYbznPy9KV/01sRmbxFV6A5wf9f68qz22ovIFcISW4AHA/yHvR3sOo1G4Ltzjb02g8fKvNKgKopBxjNAPjp5YmWJWIUZJC4LfL2qqG7lS4CFXDefGQtLsPqNRnPKjk+eaqadCSFJPkcfw96CPqMmwl4ZCMeFQDz864k80durspUt0wPP0FV2ChgE2FyDhgMfKqHuGkIRS2SetCUlvGUKtvKOOMCrYob9FYCIl2ByeuKO/wCC6hD4hS/dKy4UZc56mvJdM24Jzjzzmgvd3SBu8hkQY5Yjr9OtREzxKpjVuScuxwAP4mk5MOocfUVgYCQnj8a4LofEI2dzMoIGfs/Ol5rl9wlIZkRjjcvn/GttvK6nftLFueeCT/AUuw+qGCO5QLgncc8mvUBN1Fnxhifma9R2F1FLUNNvbKznu7zuI1EbDg5354VcHoc5596H6ZaxXOp28yKrLHEY5pFP7e9fU88edF+3kkf6UshcLuiEchVBnJIPHFDNFkiutVax05FhmkKzyHHhGV5x8iM1qm+tmUUu+A5200O4gWxe2G6WaMxYA6MF/lms0WqzJeWy3E36pziRAgCuqjhMfxolea+2q3epaMql7OztBM92inKyD7YJPrk4+VKHcQC0g2TSNKIwxfIZduASfXPPT1ojqmHK2qaG7U54tWXwLNFdnIiVG2BhjOAy9Tx0NfJr23u4LyeS43Eom4LMQeR1O3yPPT3p/jT9Fzw3Ms0ksaFTFiQMQOmdo6nB+YoL2pvIzbq9nAEWRcSQYAZl3cN0OST6/jV8bUXRnJuUbN/ZvUv0raxrMI1mijVN68M5pmmsnihhkYRT5cggjoB69ODXz/Rra/g1C1L+GRgGYIBgLkjC48hX0nVoLmy06SdRAUiVQ4RwWXPky1lyV2dHVxNuKsglssjHu4LZWPiO1mBIH1quEwBWhjSz356d4SRxn1oVZCaSyCyWxEBtpLhr9n+yedqjyxnAx1pO1/U7qaS3srKVd6gbo1AHVeQPU5Jx6VMOPsypzcVg+g/AvLcbzJACDgqJNucDgVKaZbC33vBa7T1ZpiS3ngGoaJFBZyaXpWqRyNfXqE7Y2AZRj7TH6V83vprmPUri0aeQRjdmV2LAkHAwCcAmnDit0RPl6pM+m2ki30MbwWtiVlXIXvzkj39/yrW9rcbRm0sckbQomOTzQDsjeSxDEkayrGXDEpxH55H7x6c/IU7WkC2Q+MdpElK8L3Jbu19M/nVKFuhLktWDTYTlVnkW0hjPm05xnpXE0a4C92HtCXJwomI3fSidskVw5u5lt9u7dD4ghb3KnODnpUijanMZpO++GhfoWVwzDyHINarhiR5WDJNIljjMcnwwdRg/rSTXH064ihChbRI2ORmUjPvRE20VxesUjjjQczN3RVvlxXZBHe3S2sA2oBl3PiAH3ZBNHhQ1yggaXOxOyOzJ255ZuB60HuezDXlwssMun7kOMruHiPAzxyR5Zpx1C3glaK2t4VMjHu1aN2JUf3gfKqry2trGzXT4IB3jdcAhifUip8TQ/JexHj7BHTJ4pe+txKPCGcncFAwQpGME5zmtWtxGx0G2gljtmiiIhiY5DLn1I5xRrUo5bCwnj0yWOa8k6iSPnJ8hn8KRGvrllhgkjmMu7iI7gZsnDKSeuB5+9S7byTOSSpInaWN9e6tFb/pBJ5ixAdwVDADO4egGCM0QEF6IZzHKskkqNt3HgDgkD2IHQ0L0+a1NuxjgeS4kLq+GJlRQpOQR0GeKKCwe106MyTuSIDIYZG6yAeZHnt8hT2c5K4eaCCNpYkAjRAWgBYkbs7kA5HBwfOjul20z3vxVsuxd2biY8xlSucHnkjigE91P3hhV40njQFpBnbkcrs9gODn5VNZ3kmRrWK4DAqXRULKvi5Dj7I454pNWXHDHFu+niMxubLuk5x3WAMeuRVluHvZkkW6tC5UkMIhkjPXpQ6FPjLpruR8RI2ebbIkPv8q023c3csk0zxCOHKxsm2Pf65zzgdKqMDdzo0POroRJfwHu8rkRdPUdPnWS5t0s4leW8tgH6d4nUdMdOlUxiO/ujE7MlrEAWxcAqxPQYPX1r1zajVbp7deLePBeUwKcjrtUj18/aq8SF5C5LS5mYGKW1YReIssZ4HvgVnCLvKJdaeXLbWVYzyT5dOa03EMN7KbSH4WJAA0uxTGQg/n5VRfQxGaG3tmJLY2nejKmPYjyFHhH5X+Fg+LsnUJdWiMf2TDj+FenuzFpSNc3IRZSQjQxcZGT59RxUb4RxARW0U73BO1RC6MSfkPLzrs9pY28Ztbi2eUR7ZMzRABmJ6gfPipfENclvQqXsyRaIkpmaOTvXOMDLDOQQB1z6UizRz/ESTiNe5dyswkO0YyCMg/YPy9K+s2Gib7FVtocO111dS6J559hgYpbvOxdwmqzG8gnWyUcSmcSM7EnOR0UcnFPiVJk8qtpoS7fSJ9ZvCYp4Zij4RtwXcFxxg4yPOtUEF/Kote7e47uURQsIjluT4hnp06U22PZ1dBWxvJroEB2BSW3LIiuMckjny++mazsWWE3V5ErsM/DbZ9mxT6DOcmrbv0QoUfL9Ys55Lq6tS0sM8kYaSJ1B4Bycny9ePWqHZQljc3Yn+IbAZhHgOpztYY5z7dPOp60GOsNcJdpcKZPEynq/Qxgk8fM+lZInF6JAbiRoHLl2chQpxgA+XHzGatJ9TGWWelhX4HOGkki3AoUySfUDPAxznnmvXMVy924ZURpMrHtjwGJxlcjpjOPTnmo2EcVvKiXWxXOFD7cEDpz6EjP1o7omoaYi3Ntc6db96H3EyymNxjzG7AFDbSFFW6NPZyH46+ijkEazKgQPLBvGB0XI/a4OfavocSxy3AtXubV2ijCEdycBQOMnPHtVWjaNY2sJ1CIyzTTJ/aCdDlSdwHv8+tEbCCTvWvTHc7U4jVrdSCfXyrFJt2dMfiqM36NtYo3uBcWwQt3eduMHOMAfOpz6TNaPC7PCochVLocE4+XpXoom1K9eWcwbIX84GDFh/h6YqVzJcXVytvC5YZyWVydo6E7WquiH3YLuLHvbtw91C8o5YYbCk/TGanaaVblTItzAHTIbI5B+orbPFEiCKMFcHgzQphj7n1rQO4srQIptWlYZYxzEc+wpeNA+QxRWyvAZoZ4TGpy21c+3Ixmo3aRqRFPcw+MYAC9Rn2FagIbODvpxHIzjOZlclB6Zxih8dtBdTfHSrGkK4MaxzhS2D1II6e1PxoPIXQ6XGc28N1GpYd5tKEDHryKst47lrQtaXttJEmQSYienXPHNX731aYpM062sQ3NlVkD/wB0HH31O4m75xa2ltGWA5T4bYVXpnrijog8jBqS31nEJf0naqkhBz3RJJPStKXMkbxq2oW6l+eIsA+fX1q6WU2VuLW3juRJ9lT3aEsfSoRx/o21aa4iQysPG8luCAfTr0ofGg8jPHUQspX41XYHGEjziuM57j4s3iohG4blAIP+HyqGxLci8ukjE2crFDOsYUeXHmaqe9lkUzyJMAT4bd0Dg+5Oc0eOIu7NW+/aUB794EZN6mYBQR9Kttm1Eh2W4PdoGLOeAwHpxzWeytWnIvLlFV5P7KMZAAP7RH5ffW5rg2xnRApZgduRnByCOR1pdYsfdlNw84SKU3rfrclQFznA54rPKZ3h75nl2ZCoTHw5PkMV6f4zZOO83ShDtLHpk5/LyovbAHQdIQjhrgH86XVIfZgOKa5MjxtM0BiGSsikEDGfp1qqMm5liSS4dO8G5XbIDZ44yaY2UG97RMOu1FP/AA0G7pZNc0tHk2EW67XPTdk4NJJMbk6MNymn21w8c+qN3gPIG44r1bbxjPf3L3h7qfvCGUDIOOMivVfRE92Be280bw2V3DP3EguO5aUdQjZDY+goX2R+BPba3NhC3ijkRlz0A5Un5jNaO0F3GLewnwgWScd4XQMBwxJAPnUuyl1Fe9ooblU7uRn8aZyygKcAnr0rFYjQq/8AoaO0t7Po2j3bacIzpl/iTLJhyxIXuz6DPBJ6Cgr6nILDu1tokMx3d3HB9kA8jPseoNa+1F5cXDxWksoa1nn+y2PCgJJwfXirtJs7K6s77P6iUopEhPjAPO3Hn0+tUsRtk8icnRZpJtILlFuHjaZwkcEjAYTGfEcHr/KrNR0yxl1bvbdH717cknOe98WA2OgPXBrtlptjO0nxZeeUqYooZF2snOSTjkc/hUnNyL1IbdO+nmUIskWfsA/Z56DPU1NqzSCpUzugLp9nf3sr2bYsrdJI4yDyAQCSOpweT61euqRav2d1e8TTFtru7kMe9M4uCAcOAfbkn2rlw0ega3a3UHdy3jwyxyqoOHXjz8z8+KE6zrtxdlIO6VGdQrKg4VSeFHueM+gqX+ItOsmFHuJJ4tK0mES3EkSuVuBgJxywzxjnz56UQ0jTrDRJA9wkU85YyM+N2DnHhJ5888da2dm7MyXGpam/2xaosbeiljyPoPxoTFcwt3TTM55zGVPORjg+3ShvFIcdWw/qTWXZxNS7Si8S6uL6NYrVtxOxT6k9D7Clfsloadrb+6ivCsSkLtHUP0IKg+w6+5pf1C7ub29lYTRI0MpljVYmAJ9B5cfxr6n2Ds5bLSrm4jnSS3EZMa4IKZGRj7z/AOladeq/05pS7yoth06C2u4bdABbp48btmVBITPzbJPyFbJybrUEgjeZC/MjrLvAUdep6npVGtafrMl6zafbQFVjQJI7KcgADGCePOhUNj2lW7fbpNtFLjifvUIz/hzTgatVgYNUuZPBBHLKCfCg7tWAPvULq9SztFt4wzBVwf8AZwdx9wPU0Ht9J7VCZ3ubG3fC4V+/jB3efAPSo/oXtSblZG063kUKfF8Sn2vL6fOtrRn1CYuTp1njcwkbLSEKwGT7A9PKrI5vgLMyytIZXO5/4Dr0AoU2hdp3dJH0+3zwWBlUEHPqDgioajovaadwvwkEg3ZYNcIMDzII5++n2QKIVtdQgitDfSOHnkGU7xGyq+XT1rthfrKJL2QSEt4Y9swAx5kZ5oVc9n+0k6RLHa2AQfaDyKCo6cEe1QvNF7QpKEgh0toAm3ZJKFJP0zS7IKCNsy3F9JdzmUxQHEeZgCG8/nxSpcw6heapfyWiyT8E7pJApQHGBuzzgA8D15rdcaP2ljRIY49N27OnfKSx98jOPfNeOia9DAqRfouOJwTMJJNxDexx06VlKKLqxat5IfiL0z25hO15O4chcjgdR9rPX+FEtJsxqVzLABcfDRuTBFcZABwCzZPp5USh7N6oYC8k+jq4YsjZLiP0x4ePOtdtpGuLdzFJtOlG0CJ5CSy+o4WpVCXElkGXWmX0V4u2de7ZlVZty7x5bfQ5z1NFpUSCCK1gKbRhQwuD19TUP0FrjXLzrNp0Tj+zZo2Y89SQBjPyq6DQNe+LV/ibEbc7ZTG5bkegUDPvVJIfWtFtxcR21mltF9onaCtwc5PnzUJL5LK0VIZUO1cYWRSWPy28nPvXZezeuyTwuupW+EBJMlu7bW9VzVE3ZHtFNJH3uo2c0fDO0kTZyPQfwq00TRdHcJbWAiVxv5eTbOMk+fGMVOC6jttOjLdyryeNz35GWP8AhGOlV3PZTWZYUQanCx3frN0B2hfLHGQauuOympSRFI9cMbMoGPhywB88D0PpVOSCjltewwWzTRTBZJzuIacHHoAcHj+desLuVbd7qSUhnJUeOM5UH1I9c1mbsrrAKrDr0KqiBRHJbHafeqz2S18wRomo2Q25G0puU+54o7IOpq0qVbvVJ76QRBoAYhulETZPU+HqMVO+1Ca9lkgtjG0kad5tecOMA8EZ889KhH2a163gSGG906LH9oRGx3+/SqYOzHaC2Lul9ppd33ORC3I9ORSbTBKiGmahb2LLBfjdLKWVXYkKccnIB58+lXvc22oapGkJtsAbnMRMRCjz5+gqq10fUrq3fu7mzjmguJBGQrKVboTnHn6Cu2vZbtIjM76pYd4eBL3JZgPrSVIbonqk/wATOLeWZhDKdhaScOmPPPGanIYV0dLE3FvcFvCJQhWQ5PH515OzGsLM7nV7JXwMFICpz5mu2/ZnXxdrcHW7edELFRJGd/PTkD+FFoBA1nsxNo0IXMd3K/ePJcQgYUeQbdgE9eaWVJW37u2tHSNMF2lOQGPHG3qemOuMV9e1fsfqOsWkltd66JEYghWVvD7D1HzoZZ/0ZxjSjajUbaY78klXGB6AjpxVrkVEPitnz6W0u5xNFfrcCUossm/wvKDwqlT1bPPHJqUM3+0OkImnuGfajPF4k9DyDyORgjBr6g/YfV7tNsup2EeDlWhgO7OMZJPtQ9P6Ob+21JrxdXtQ5QRhcSEADoPXypd0xLjphG0uUntba1llgDy9d9uICFxyf8Xy86K3t0m1YYnizjaP1z/xobF2O1KZ902tQBY2Dwsgdnj9gW8qtXstqiS75NbgfJJTvI2IX8c/jUppGnVmiXUYLO3WKEyIg9Lk5P4Y5qFtIEjdp5CZpctxKjEDoBWSTsVqbXYePWoGiOC8MoZgfl9atl7F6tJFJ3WsWpJ4CtASF9s9afZB1K7O+RWed5FUciMMUBPqSDnmr4tTiu7kvJIndx4IIcZ3exUc1kTsPqkaL/01GMLjYISFB9cef1qS9iL/AOF7ttcRJd2d0UZUHnoRml5Ij6GkXy3V0YTckoMFwd7kjPTHvULzURK4t4zb+I7cPblMDzIrMnYu/ijcS9qHAJwSsQBHpk7uatfsZf8AO3tNiMgA/qckfI7sijyRF1LJZobSz7qFYSgHhWRHBP1zXormGwsg7xxtK3LFt7D2A9hUB2Ovd0e7tAzIDuwYck+nO6uSdjJZJGkTtHKjcFh3YK8exNLyRDoztsRta7NvG7tyoCuQgrtncJe6jv7gCODlgsbMGb0IPHFWHsjI+G/rJcrn9yPgn76tbsdbzQdxPrVyygEttXbk+pwaPJEOrKry9F3cvDMjyRqM7TCOPQcffVFtbW9xO7sq9zAQSpjClm8l48v4VYOxVhbW0rSa5qLQk8oSoA+vWt0GlWlrbxwWLHuEBcln3sxJ5JPp0HtmhyVYGollvcvI0lv3SyXTdRnJAB6e3FbO5httMiumA75nwTj2qcUNvpMkdxJjfJGMt1JJB4FAbdbvV1CmSQxW5aQRE7Uxj9ojr/oUrBo5q97MsE0kSL3ZweuCQOq/X1pnstFSSwsjHDGkS7ZVHfPk5GeT59aVNRj73s20gORJgswHXnHHtxX0WyGywtl9IlH4CpbGLiaassl+hjiHfvhiXc8jjihclvGmuRW4tYzHYw+OQBjxx15560dt/FJI2ee9br86DeH+s9+8kn2YxiIH+1+z4aaEyxNCM7yzqrFJXLqVTgj15NerR3c0mXS8SBW57jfjuv7tepmfZnze8a8h1+DTzbvJIokUqF3d2ePEAfPGcfOmHRbd7X4zVZIgs0TGHux4icADlv2jz1o/JoqavHaaxa3Etpe4AaRFyemGGD59ea480OjXVppFpbi4uJHDFJJOVDZy7eZPU1yuTlhI3UV2sQblLvVb2xksR3i2xeaV3wiqoJGWJ8+RxVuy6+JguheW4Mb+HD94Rxgn5EniiF7b3c2qXVvaSxJbOHkcvyshUg/T50KtUtTdd/qEWYlDBVRfsDPBz1OPI+9bp4yY8n2oO2bSaw/hWIbRiS8TcN3qjHzPypjtNNCKIbRVQvGCZT1cZ6H2z5dPnUtD02DuIoolk7lN4xIc5z+fJzREW8lpKlpaohJHG1yduPWsrvRusLIqdombTtSsYb62nJSzk2SllKFiRuIHrjzpSWOfUNTDoAsdzd92HBwVXyA+4n7qM/0gXJ/T0cMsrg20W2RyuO8LNzj2AAFZOzsYvby3VFO2NRKMDqzt/wD2gVU8CSUqQ229vJDbXzohW2+HW3jPGS6kk8V8ture9vpL23hVXiRztTOC5Yjwj7jX1nUG+GttQiQk5u2Kj93wr/E0P7IdnbHUdU1S8mRWMdygib0KgE/jS438h8n0EWz7I3uqHultxbSRKJ5GJ2yNERnhegIwPKvsXZ7RJtF0Jra6uO/V/BEABjbjg56k45OaPW+m2sMk8ywqJrjJlk824x19PahGr38dmkMKsHZQEjU529OrfcOK6azk5ox/DbHpdtJavOYgyrGdj56nHWlo3HwOvSMYO+VsRrEDwTtBH5miC9ont9PEWyHAj27FlGPnyM0F1KayfXLhZLaeWdQrbllAAGB5EcGpauSSNL6q5DDEpTT5ZOA4CE5IOPYVvu444pNO7sACRwr853AgUjGa2G8RQ3yYOBsmXK48ulQOpIFAjjvyYuAolX8eK2XByPSMX/I40ss+jRxr+mpYgMxCIELz7fzqlIQ+rXwckxrH4VP7Jr5z+kXeRnjjvySNpJuQMY+lRjvyDNth1Bt5w/8AtI8uo6U3/H5ddRL+Rxb7H0WdVTQkYE7t4yxPl6VZJDG+oxqVGBFnAr5pb6lPFFsjivGjBOA1wD8/KtUeqPct3yQXanHB+KIA/Cj/AI3JX1BfyeL1IZ7WKP8ArBpyMNytAcg5weWozq2n2qaLfvHCocwsQQOhxQDSXM2saIx6fB5JznnxU06syJo95uYAdy4yTx0rBLFM2vTELUVVuzAbA7x4yGb1p7sobS0022LCNAIU5bz8IpFleJ+zaCMlgjFORg5FGdIlhltraWXfcRvEC2zxYbphucgD0qIJJmrTkgtea/o9m6pujeV84VQPLr+dDL3tR8LPEkVkgMhwp9c/+lZNbexudY0iFYAil5N26LaCCowPvrD2kkZNTsYkIOxt+MefSnOTEojNLfzbhGvdtKVyFWMYHuSaklzdbMNIu4dQIxiskRb4yQsVB2LnHlyanKNwIB5rmfJL9NVxxNI1GZZ44iImLqTkpjGMUP0ntja6jPPC1qFkhfu2IAIPX+VdBDanCME4ib8xSV2WQTdorpjkYdt2Onn1rWPI6siUFZ9TiurV9x3oefNRWoLGVyqJg+YUV8r1K7mte0YlSZox3ZRQTnHIx09c0yaL2njnCRzERSZ2lgfCTWkeT9MpRoce7Qfsr9wqPdx/9mn/AAioRXAkIU4DHpg9amWI8q1sjJg02GETahH3aeC5b9kcZUGiIij/AOzT/hFYLOSMX14isSzSjcCOhCiiGRigCJhiPJiT/hFceGIRSfqox4T0UelfOO3Hbe60ntloOkWWoW8MMsge8JwSFyAFPpmvowmSa1eWNgylGIwc+VVoMikqhdCMjonhQHIHJFAJHRNIvBHGqJvQq3rkfZ/HNHZdx7OXAC8iM8A+XrSyimbRLxmPhjkTC++OtSmVKx67OQiPQdPQgE9wmfPNEZY4jgGJDg/ujk0K0dimm2ag8dymTn2ot1QDbjHv0qiMmWKC3EfEKDBwWCDmpm2iMmO7TGB+yKtQYUDgAZ4rznxj5U6Q02YtRgjGn3e2NN3cMRhRx4TQ7sEmdLvief8AbXxkZ4wtFb4k2F4f/l2/5TQ/sICNGuiRjN7Lj8KloE3QXvY17+zVVUAzeLwjkBSa2/DQkZ7qP/gFCtVJXVtH2u4JnZSo6EbD1ourZpYsM0fOO17Rw316m0KnfxEgL5GI+nyrWdb0xbyfM8ew2y7fD7fKsfbl3ivLm4jdlKSR5KgHkRn1+dAre41ETIiS+F1JJaNc+Xt70o8L5W69Byc8eKr9jh+nNMZNOljuV2qfGdpH8KmNV09YdXJuIxuJ2kj7qVguqszobjK548K/yqyOPUy0qm5I2kbcBTkY+VU/4zXtEL+XFvTGV9b01NP03/aUJR13YUnHBqDdoNMll1cJcgkxAKApHlSwP0vJLJGt5IqgjoAOv0qtIdUE7xG6mZdoPlzyeOlUv4z/AP0iX/Lj+MM3NzFd9n5JInLqLi3QHpyAM1bpssdtoW6aUJuQYBOMndWCNXi7Ov3jMzNfoPF7LWjT9OvtQtbWa2jJVUUFyvl1wPf8K53DNHVGacVI1rb3uqFy5ARF8K4wsa88nzJ9qLPAll2fu1QYPcsSfMnHnUrL4yN7u2itMqjBTznqMnmoazBqKaJefqERDHgsW6CqUWJtWLdyjL2HiLLh22gg+7U/RpiJFxjCgfhSNcwSjsbYwNP3k8kqBS3GTu4ppkstdYYS6twD6ipUWFoz2cBJJOcb2OfrQFiidqdRLx72AAjP7jcYP86Y4dF1RY9pv40GD0X/ACpf060ePXtThNwZZ1BVmb9tM+LHvT6uhOSaLDDbO7G6V3uM/rHVuGPqPavVtiN8YwthZrLap4Y2lADY969Toysr0ya4/qvqFtAk73dsx2rbsBJ81zxnigH6Nbsnp02p6jM9zrl/nCty0Qbr82wcfgKkNeOi9prvu4pnic92ywjMgPUHHzzUo4H1m+e4u5irwMpeAHcyseRljwSBzjoPes7SwdFNuyVvo6vHtnKi4uIincKeEXGdu71PU1o0vsfZSoHv45QQpHdtLuwc/ayPbHFG7Gwghtd08rkqWKNnBGfID1q2K1llt5ZfiUWFQfG4GFx6+pqOrbKx7MVvLHHqS2EN4dpHBKc+mARWqBO67UQQx/Y7mT6/Z5NARcJF2nWSdhGqtGQT6kKCMeXWt2oX0mna3eXipuaG0cqD0zxVQXWWRT0J/wDTOkUGpWEoUd5PbspORyVPh9x1PNYexlo9xa2hSd4pXmTLIeSq+X1AIrmqxT63eXGpancB7S3/AFY3fabPOB+6PlTP2YtDa2NjdsgQXN4AqY6LtKgY/wBdaXLK1gOJUrZHXLruhdSu52NfPg46YC5rX/RpcBxqMLyLuWcsFzzz1OPuoXr0bXei3xwBsvJduPkK0/0YXKmyv5xHI8jYxxwvhGR9/wCVTwOpFcy+I86xfyRbLS1b9cxy5HO1aBQmSIz99vYht5IHABHt5VY0k63jShELzHLBycgDz44qmW+ufjCY4cgoVPdy7Q2OeciuiTbwYRXV2dNzDdW8yJhsJk5Uj86F3kjw9q78xQRyvsQMHJGMYrekxSKVXiVZJOe4RtxHPLE0L1V3/rddCOVoz08J6jAp8SuYud/AlbXlxuuRLZpkyEja2McdPf51G0u5kluRJYo5L5G1iMZA9qP/AACW+itdI8jyND3h3MOWx1rukaZ3loZ3ncSyMd+TnBzW3mXpf+nN4JPbAVvPcq86mxgI37h4iOvl0qEN9ciWb/YoGO7Jw5XGR8uabBo6Kzt8TLluTyMflUYtEtkkaRJJQ7DxEvnP0PFHmX5/6P8A47/f/BRsb24cTJLZQjZIQCjkHnn+Ndt7i4Ek1t8PCFUDHJzg0Wt9PSTtNcw/EyDA8QVhwMDyxiq9bg/R90ghlkyyEsc5zg9DWkORSdJGUuFxj2bNelSRWmo6Uz5CrZ7m9uGrVqM73c9y96+y0+BMsUO7jOeCfU0LWeCwexlnbAGnscYzliGrTaWs12Xlvwp26fuhjB4Uc9feuZezu/DPt36HAxABJJIHl1ofdLc2AuH8EaDEhiX9YY8gZ3EKcZ9M0QeTu9HgGOeePvqyWY/1WZupdA7cfaJbk1lE3i3HIBX4u4n0+9eaB4hKQBETuBwOowKL6/Gw1mylzwWC8/fVHw5Go6eIxgPEWwPVWxn7jRHXsfE2S7ue+zg/KplsbdsLbf8Aa5hn9hc4+Zque7S3UIFMsrDwxr1+Z9B7mu3McyzO6MqB1ALt+yBnnFLt5qEhn+D0sNLNIcGXGWf3+Xv91c9NvBV1sITapHYGSSRkku9uNinwxj0J/wBH5UO7N6PdNPcyQIAJmA79vCFIByMeZ5otoXZoptln2yTHqxGUjP8A5j+FHLoWtjC/65sZ3OWfwk+p9/auqMElkxlO3gEv2Z0tLoTTIXlK/rJQfFK3kMe3WlHWrGxF2fgmUbUYOQ2QG8h8+ta9Z1+5u5JYbSJ+5Vftbdpf6+X0oJJDfz20KPEV71tjxdRGMA4HzxUSa0iHexw7J633pXTrqVmbaGR26nyGDTrFIz/q5PtDof3h618ks9Kn/SYvbdy62rKjqpxjHLbR7V9VsZvj7FJf2x5jyPr9avifoJLFmsKAc7Rk+eKG9odXXQdAvNTaMydxGWVAPtN0A+/FE0begbz8/Y+dCdemtXtDYz5Y3HhAAzt88n7q3eFZCyz5j2M7Kp2smn7Udo0E91cyE92BtVAOAMD7q+kWWn2mkxd3Yr3MMiMDGpyM4PIqOhWq2Vo9mQAysWPlkHzFXpbqElKRhUtlkEfhwASPL6VjCTk7ZvOlgXprgns5OY1ye7KnP3UIhaZOytyXChHkwrL13Y5B9qKb1Xs9Ikg2kxtmhDIv9XnZSNwfEie2Dg1cXkzlobNKfNlajAbMUZyP8NG8nYRjqaCaBDnTrNjjBgTHPsKOMBs49a0szeyIGB99VyH9YB/dq4Nt28A+tVygd/x0xxQBjvfDp17j/sG/Kh/Y+Zrfs5cSrBLMVu5fBEMseR0zRDUBnSr3H/Yms/YdR/V5iM4a6lP/AIqGMGah2oA7SWUM2lahEYjI6ZQEyeHnAB96P/1l00SJEzyh28u5c4PvxWC/soLjtTHbTB3WW3kkySML5cehFQgtJNJ1lHuAZI32olwSScc4De+T186QC72svILuG5mt2LK8+ASpHSMDkH50FDXsLwyq7DkpgKMYPP8ACj/bRTibB8TXLfgFFU6XppvhJJNcTnu3GwKwGOPlThNQTbRlzQfJJJMExX2pR3kRJBDg5DICDj0rQ2oakLjCBfGuSDGCOPStelWL3HaK7he5n7qHcF8Qz5D0phXQrcMWFxdM2MZ7zy+6rlzRX9TKP8ebz2E+C81b42TCp4lDMDHgDnFQaXV49TZxIrB4+Qyg45OMCjfaGyOlwQy2k8292ZXDHd4cZ9Kjq1hDZ2KSwXEwMm1cluSOSaflTr4rIPhkruWjLPvTs3GZGy/xrMx6dENNOl38cGj2qG/jVUhXOWUADFKtwSezNpvJbfPMct1OFIrffWOnw29ri0i7tI8PJsztyAOnmc1zx2db+qN9pq8UFzfSyagiK8wKksORjrVuvXEzaRKRO7htoAzw2SKq0exgktHLxK4MjYLrngcVm7YGWPR4ooJRE0k6JnHlz/KqQsWZdWuGtbLQY2Q7nnUYA6Hj+dNjDd4yW55+0aXtQgb4zs7H9oo+W9+BTK4JAPlREJFPhYjjp680rWqLJe35mYi1MmSU5bfk7fpTXwGz7Un6OWZ7p0VjMzH7Q8JTkt9fSk1gS0E5O6klZry5lt584aOIHaPSvV6GWeOJVRI3j/6tpcbyvv79a9UUI1WumLbR3F3qLxAA95MUUAPjpk9TwKyaRZ28WjfFyGVbu9ke42I+Op4JHQcY5r3byaWLTIYomISSchx64XIod2V1WG07y2vIRLOid7CztwFzzuPnjP41lGJ0WMttaRxWwub6UrF+yAMNJ7KPIe/5Ch17q8t/EkNoqRwrwQvIUe3qfyrBqVze60ssg3GFB4iBjI8un2QfvNERbxaNKILSFriX4RlOD9nI5z6AVvFUS79AbTLNE7QvHyyo4kVnOecLmtXa1riKOc7U2yQvGCP2QQMlqz2KMe0LMGGN6/8AKKO3th+kNXa1l/spoWXPpwKlr5Cb+ORU0jTY20+Z9Vl3LDOI4rcKAHPDZY9TgnimIXyX+oaOY0Tuu9lkCIOMRxnB+hNLuqdm9RTfpunq14YBvnZW292f2evOcAcCiui2Xda12aVpCWEd4jkLgOxVc8f66VCVui06Rh1SMW2iLKvije4eR8jqCf5Vq7DLa6fYX9qxWNu+yXI5ZCMrz9elV6nMk2jLATuAfbg8e38KUY9aubIER3IyWjUovG4fZ5PXArKOJ4NZ04ZHy4nxOY0lMqyZ8ZXbyPU14zLb2u6ErJKQd8j8IgHn7AelBIJNWkO+SDYoP2u/k6evSqbm3uZ07ySZDHFIN+2R3z8geMjI610UZxRsWYzTFLcO+cGSYnDN7n0Hotd1KMN2rvvER4sAj5CmG1tbbTdKfuoxLMygtggiMHHU+bVRHYQ3HaTUxMmcsSMHp0q+N9ZWY8vzjSCdhDnRoYp5DJmPDbsYx6fdV9nLbtABayIYl4GwjA9qD6yv6N0tp7ZmjdSqgg54JArFpcj2jpCpDJPulwwHhOTnHsanCKSsZzI4ziRvwxUnZtmWkAGMk4xxVPZ4DUY7s3AOYpQileOMZ5o22mwujRsXKkYIJyMVSVkt1gBQfDu/fxSREHjegz9KWNYna91fug4C7u6Bxz15NPUOjW2nWYiikmKgnaGIJJJ6ZxSlb2EM9xa3JL7pL2RTzzxVQfV2ROPdUazBAdStIzGG2aezKx5P2TirbfwJKSDtGlLjP1qtSW1i0PrprjHr4TU2du6lU5yNIBAqFo1ayBrmVV0eJgAeWx9xolFF33ZRAke//ZxhVGc/Khcv/wACtMjHX+NGtHn26Wq4OImKAkY3AHgj2rJbNX9QJbNdG+0Vp4XhPdSgq45xnjI8s1q1xd+qWZjGfGzMB7L1+6oaleyS69brHbySSqhZO7TcD1BBPlyV60bXQ2kgE99g3BXCRqcYJ6j3NU42yXKsgWe5u9buWihBjtlPLEZA+fqfQUx6TocNlEWdSob7Rf7T/M+Q9q2Wlpb6dEhZAHAwiJ0HyH8aE6rq8jt3dttZ88/ur/M0qUET2bNWra7DZRCJBh24jjThn9B7ClVjf6sO9uQsajcBAM4xz+PTmrIiI7hmm3PO/O6Q8n/KtTX0S5UkBgOSOR9K55TkwWCpNPjAG58rxhSOntn7661pBGm9uiYOfQCrkvFlVUgUSSucKCOnqT7Vju5dPXu01jU1t1c5EDkR7+eCfMioVstRswdk5LozxKsStCWdzx4lDE8Y9+Kcuz73EFzNFcRdyxY4jDbgMZxg+hoTJqGg6ZAs0d/bRSle8SRzuDjocY6/Tmt0V5Z6jd2uq6fNFOERgxVv2fX6Hit+PDCatUMzMIO8Y/ZCl/u60tXeXiFzMjd9Iu5iR4WU84z5EeXvRvVTu0uWVOf1TYwfVT/lWPTpoL60RWKOQinjzGOD8q68M53aBYvxc2XdCYNMuCHHDEZ/A+tbYrjubZgo/VyIRIg525HDj7+RWqawtTKmLdA7HbuUciuT6dDa39tOC5ROGj8uBgH6UklFD7OTF/UtNkj0syGUGMpxx50MK7OzLgjJaUjf68fZNN13Cs0U8Kse4wfCevPpS1dWRg7PzxLK5Xv+NyDHPln1qINN0aTTQyaFHnRbIHH9ig/Cijr4BgjrQPSBfNptnHG3cpGqqzFc546Ct5ivgn/vy4z/ANkK1M2sm5cAKB0xzmoOB3n0rDMbyLaBebpCPCgjHPSr4I7lFPxEyyMR5LjHNAFN+dul3pHUQms3YXxdm8//ADM3/Oa16iNulX+f+yNZuwYI7MD3uZj/AOM02L0azGG7XA4/s7JgPq1arqNZe/jkPgaLBOcY61TCwbtNedPBbRg+2STWDV9XtIZAZ7iOGFgANxxv5/LNSxir2nkSWzBVicXTjJ6/sjrRHs5Inw853qo7wdVJzgUH1wkwRiPkfEynGevjWjGgyiKxkLMqN3jE7uPT1qf6hXzRosdONnfXFy12siyFiB3e0jJzzRaIpjAkAz1oNfa6LS5toj3RE8mzccgD2ogl5Dt3maL5g1FGhzVLGO+REWfu2UEbuvXg/WhnapoxZW2WbKygc+fBoldajHBZvMrqzIu4qfMUD12+jv7PT5GG12ZnxnI6YrSGJKzLk+rB1x4uzumqOd3ftx88U0tnvY17kmHAiZvJTjIpZumB0rRxGw/s3JAPq4FNkySAtjb3e7efXhcYqVsr+qMfZt+80hW37syPk/7xqntNB8RDZRHzuQ3PsDXey7r+ilIPh3kfXPNd1yb/AGmyU8gyt/y1XoS2cvf/AMQ6RGQcKhb8KPvkAYIx6UGnKv2lsxt4WDOfTrRtsEAUR0ORnkz3TkfumkOzm1CSOSGBtkKygjcFALYHQk/hT1dSKlpMxYAKh5z7UmadeQrbC2MwR47oSs0qErwBgY8yauNENv0WfD6wzu73A3u244ZBz8s16j/9YIP+0t//APVNeqviFsp7bwiWxUAnckqt/D+NLeiaOsnaUQXLeBIo0YqeQWJOPToBRDUNSa9w5GFJGAfPn+dQstFul1JW1GRza312si93wpGMBWPUHiuOP3OhLGQ3dPImm3ltZRIbYSANNuzjxcfM1paxisb26VSWxYNuZuSxx1JrzRr+htRS2CACdUQDpkGqNRkGmS3hup3kea2K8fvEDgD0roE/q0gPprBu0LqCMlwAfMeEUfgk/wDagrIfDHAxz5DpmljT3kh11jHHv3Tqp284GOaK6qkcV5dSSFlhFuO8IOPDuXOfpUf2Jr40DrqXUbuC41Gzsme1jnadJUnMbzYPhOz9ocYAJ5HlQ/s3dXs2saHNcEKsUd3fTDPUEY4+pqrV9a1Ne29npWd2nLPG1vFbx8BcAh+D4gBnijHw8Vs2oPFF3kMVi+JcgDDyZx935VE7TsuOqAGoX0VzpSzqxXLsAD6gA/zoNoEPx8ml28VzHFI8rm5aVcnbkkbT06Vo7ROIOz9s8MBjZmMhyOvUdfpRHsTpUImW8v1la3EYaCJBgl8DHB5zgnnoOtZQyy+R/FI+j3uoT6hY3UdhmO2jjYPO/G72GfWlCW9S40b4dAN0MjF/X7K/y601vA99HsuFCRAFUhThUB/M+9L+p6Hb6ewnjlkeSRWU7se3kPOulLBhdBlQqaBGqLgGNOg9SKjZLu7S6nkn7X8alH4uz8CvkEJGM/UVVYyf+02q8E+PH40exemVdsGSPQZASNzSIFHmTuz/AAobYMN1tuTL92dpzj9ps0zahYR6jGiSEqY33AgA89KBzQJba3bQIxISIEnjqSTSmVB+g/2RJa3vncKHa4G7acjO0cUx+fSl/skFFld4/wD1LUw8+VXHREnkE6veGG9023DYM0/I9QBQDT0XvbHDZHx0vHpxRbWFJ1zSWA+xPj8DQiwBzprgHBv5c5+VDCJS0oXWLIY66dJ/ytU55v8AYZWTIzpC/nWQENrFmOpXTZf+Vq7qV6lrZmMqzyyaUihQPPPn6VK0aPZiucns/bkH7AOT7YNE5dQa4K2Wm/rJSAGk6qn+vXoKE3Cd9odshJ2spBwevFOmm6HBY2yrtCxDkjPL+7H09ulYwV2VN0Y9D0VrCV54wsskikSTSH7RznjzPzolcXMVszO775lHLn7MfyqvUdTEMeI2IzwuPtN8vQe9L0rS3LgyeFR0QHilPlUcIhRvLNN1qEt4xCMUjPV/2mH8BWF12kCNMgHoB5Yq8jIIBI48q4IlVcZJy2/JPnXM5OWyrSAWqd/CVaGEyvxiPrgk461nee7S1Ae3kMkSgLlRwfPqeg8zTMUzkjAzXpIUcSLIoKsCCpHGMcj5U0yGxbtdYl0i/mis9PuL2QrmSd2ACnGQAP3a9dtHdmW5vtKRZJMd6jrvzx+yw5HyorcRW6R8MQoUEKvQDpmqDbsHbADYfJBY5I65x+FUmHkaFV+zGnXsKNbzXduAW2KwLIpIGdoPI+dHNKiv9IVI47iF7YAkggq3iIonBaLICXjYI4yRnjP5itcVnHGu1F/V7du3NDkwU2M2nzi70Lx/9mQ2PbIxQm2tLa0fEJMd/H4B3YLZXyyvTBGK1aCSljLAASFZlHPlWm5untDC6ZaOWLLKMbhtHkT5GuvibcRSR6FriJo576aENuO1F45x655x7VHVJZBai5yMgAIBzuJODn86jpsovLhpprcZgciIbfDGNo8/M89a3tbLcWUitICrDLAeo8wfTpWjViWHgAXmpxQ2CyTIHjUA7ujdcUu6jqUl7GsMNsUgM5Cs2Rg4/E1HXTN+lxY3BW1SJSV3HAZR+0D058vStK3Fs2l2drBENkMxYFGBOcDyrNKjTLQe0We7ks4oo4kEQRcO5Oc4PFFG+L7nAEWfXJ9Kx6deE6fbNFbTOuODgDPBq27vbsWpEFk28g+JzwvHXFaIhoruN9pIghnaW6lXIUgHHTr6CtMPfqh76UO5AzgYxXLW1EKoWJeRly7t1NWN/AfxpiBfaDUHs9MlVYmk74FDgE7R68Ut6D2qv9L0Voo9LnnhS4lxKsLMCC58xxTfqRA0a/3dO5YUvaPqC23ZlVmGIoppcJ5uSxIoBAF+2Wqm+vbkWckazOqN3kGFXA4BOc4rmkRSdrNQN3eSf7NCQSqjHenPGPRQRVMNhL2o1O5nfCWPeZlKH+0IH2R7epot2N2pFMqgBQi9PZmpSeBl10gW4s+mDcSDH/3BTCyqUKsisrAggjgil29P6zT89fjJf/3gpmk5xgdBURHIWtbi+AspkRd9vMAvPJiIIx8x+VXaxJ3NtpqxLwzqCq/tcjrUu06MdHklVsCPqMfayQPpUNTAzpcQjfIMfix4ftDj8KHsa0GjaozrJKilhyFx4V/mat7mFYtvdJtUcDaKmVIbPvXW5jbHpVozYqauQE0mJV4MJOB7yimTV5jFplyykqRGcMPL3pe1Mq1xpOeT3CHHzlFMmpRiSxuEYZDIQR61MUXL0Yuzij9A2ezkFM59eetZ+0UgjvdNXHV2JPtgCtmiRdxpVtEMBUXC89BnpWHXgZNX09cg+F2wfpVeiV9jQ0obtSseMFId34UWuubR856ZOOtAIgG7bkHHFsPypjYfqm9gaSVqht0wLbxx/CTzzkiPaTHDgnHHU+9UaWkEGlm9SEPM8uwrgHfyABz+daLq3E2m3DsVwqEDw58qp05QNKsgD9q9UdP73+VZSjSo2TTGAW83lYAe2Vr1Fc+wr1X40Z+RnzDVYWnuCkQCpCkchAPluJrNpmualqXaKbTrwO3eOwS3VhtSPov1yAQfet88cnxd/IUy6RIrKBnKdcj3HPFbNK1ltT1q3iNoI1jdC0ipgvzwDkZA5zg1jDLL9G83kcNpcWUVu4ZLgFsdFAPUmt2rKGvL1ioJWzJBI6HFckAGk6m4AObncPc7qzXga2up2vrkM09ochRwD5KPWugTF/RQW7TMmcDvTnHyrZ2zUxLG5cozMdvixxgdfUc1j06eC01y9urmQRRQNv3YznyI+dYkuLjtJqsmozKFgifagDDwDPlngnz+fyor5WReCr9NyQx247u37y3UwrIyjcF6Yz6Vmtdbura4uJ2a3fv4vhpN3I2rkgY+vWmaZRIRYphF2+PvFXIX1B8zVN+sUypYx28Rbu8KXiCFB+9u6VVIViRqOptfQQW7MndRg8HbgZPTFELHtbLaRRQhogVUICVUnaOnJPypnnaG1so7O3t4ZZHGxRJEuZT5+Lp7mqXtbbTbPuDFFMzeJu8tt25vRSPuAqaS0O2zInbXUTFlXhPmP1Y/nWO47WXt236827CPOAAATn60btwNOtneRVWYr4kCq4VPIFSM/OqYLC3M63VxFbfZ3RwNlNh9fu+6qJBsXay+321hMsXdF1VmA5xu6fOtV3rtxY61fSRME7yV924Z6McYzWuGO3ud10yFAJF7pe8XoGALYPJ/lVsdtC2v6hvWPwTF13Oq48bcjI5qXuyloHDtbqJkUPcL3ZYKdiDcoOecVvjtRp+sRKsjyl4yxZ2yftEVTdF9W1OGwt0BG8EsEUH5ce9MV7Zx2vaC3gznZaYzjqQTmieUKOwr2QAOl3DYxm6f+FH/ADwKXex+TplwR0+Kk/hTEOOaI6JlsBao7fpbTueficf+GhmnqGt9OJyD8dJx9DW/WZBFrOnFuFFzkk+m2l+2mur0WMVsO7tfjZP9o82PPQUxxMl8ZbXVrN7dRJI2nSKd3AA2tk1C+eLTbJlDNcXFzpgwMZ5z19gBU9VMlrc2pt4WmlbTnQEn7Iwck1JbS20vSpZJ5S8kmlDxOckknoBULRo9ozTXEUWgWkLsBK6Hu8DGSBzim+/1Ro0WGPDTbRx1VOOp9aSNSJPZ2zIGSQ3Uc8KaPxx7YwTnJGSSetc0pOKpFtWeRSSXdi7t1Zqu2eoxQKbtTYx3HcQxy3Eg67AAo+pohpusQ6mHiMbRToMmN+fD65FY9XthRrI44GK51FaJAAMcVUQMY96KomjgU9cH51zncSeh6VZ/dxUMEHmgTRHZkdPbpUBCne7yvixjPtVwHvUiTQw6lYRVUgKAPQVFB9rHnUww6V0KOcDypFdUEuzwJjmyOkpH4Cs+oDvwy84S2B/8RzWrQFxDI+DhpG/CuX8TDS4JIyVypRn25CoeST934138P1M5/gRsIlSDaF4ZFJB88ipfBG3Lm3Y7WBzEx4+h8qW7LtDM+vm3t4zdI6AlV/YVf2yT5Hp701wXMVwPCcNjJU9cetakME3lhY6yotbuPOfsno0bY5pJ1Ts2mkyxyW1zchu/7sgsDg4GCK+jXUQWaKcDxAgEikntvqUBnMEbZkWQb9p6njCj39fSl1KjZyHtJJY21pZWdutzckYChuCemOPxNN6l3s1Mqqsm3xAHIBxzikHsTA0PaG5F1gzLbEADovixgfdX0BiBGQOnH04oBnSBtUjrt8vnVO3g/L+dXpjukw2cis80qQQySyOFRBliTTJAXat72LTWFmpIJIkO7A24/GvnU17KkJtDufxsZCpJVc8lV/iaZtYvrrXXmW1Ypa24Z2bpt/8A+iPuoKIQmm6bgYdLiUAeuMYzQUkabHtSmmwyxm1xG53RqEZMAD7PI5+dbuwT/Ewyuy7dyqQp6gbmrmtXtvKx0TSlWSYjNxOOSCedq/z9qzdilnaQTwxgiMbZAr4O3cwwAevNQ9FBe9wP0XweLuXr5/rKZQNx5HFKl6zY0wkFT8fLw3HHeCmrv4scODx60RQp+hc7Vw7bUuskoD7UKA5AwwOce/rV2rqRPpbYwvg6f4xXu0as9hJKGyEUFdvruGa9qszPaaUdpG8o2D1GGFJ7GtDEQQSBXmB7o464qr4uHBPeLx1wc174uJ1ZUYs390E1ojMWNQx8ZpWfK3i//eUx6jcrHGyc5IJ48hSvqrlb3TiTtxbw5wOn600UvS8fx2R3rpGpGXHOc8ZA4rO6NKs16ZBJd2kbQSSqAnLlvCD6AedB9UvYrfU9Glu5AC6OhbHG4kCnPS0C6VbDaoxEOB06UkalIy6voACKQ4kUk845/wAqIg8BCHB7czZHSHGPoKYpB+olB6bTS3CHj7dtkHbJASDnqABTK6l4nUHBK4zWkSHsFTHHZ66YH9lqo0xQtjpuWzm8BA/3jV19HLBod6rqEUISuDk++ao05/8AY9NySB8bweMdWxWc/RcPY5Dpz1r1V7s898n4V6rszoTnnt7VruV0V3WMgqf2wp6fcan2dtu+7OWc5Jje7umkbb1VScAZPoBSXrN7KlsnGGJdGIPXoVI+Yph7K3N9NodpbjIVbrwynOFzjIFYxVGtBq6uIrLTb6zwcm5xEv161VqsPc3Yu9UuFYtaMFjPCq2OABV6xxWmnaqHlBkWXaHc+I+I8fWhE+n/AKSvtzd6YlTvElmy5245wDwQPKtLyXTYq92+q6lcM8ixwSS5bxY44Hn/AKNMpaK0RNPtFcFQCFliDDHqSKyHSI9xNu8ZzJteQHChfInjn3HWroOzETMJCWMoi3s+8jB9P5U+6MupcLi2s4Vgt4yXkYjYj5Yt7q1dSRbG3kbdmRj49jbST6BSMfSs39V9kjMtxMwVQ3ePJljnr5eXzr36C7yYvNcOyqxVQ5BJXH2vYUuyDqSib4cy3Nw365hzgBdi+mCME+vrVME3eXRu3Kog/s0Mf/jbaev5VmbQcWwea/lAKhlhMgYISehJ48+tXXHZiRXkWLUVKu6hht4HqR6UWgqjaii9kS4kG+3TkDlg/wDeHmBU53bUZTH3rC3UDvMOxDj93OMg+tZn0MIwjjv5CrEBZguFUDnOcZFet9DuIppFttXcZYqSwOP8QzR2CjRcXG7u44t7IHTkYkUDcOM9RWe7uPh9R1JweWdl27Qd+Xbj51Xb6TJbStJJdSYLxmVdpCklgMe59zRCwt7Ua5Pf3CJKYJ2VEfJBJZucevpRYUGew3Zr9HwvqNxEEnnYuEx0z51q1NN/almxnba4z6GjNnq0d3P3PcyRvgkbhx70EvXkHa2dQG7trdd2MY88U5ZQo7NPZEBdKm8s3Mhx91HsmgnZNSNHcnqbiT86OUR0KWxW7Q2ou9e0yGdswSSDMYOMnz5oRa3hkW1sLBQskV/IrSHhY+vHzx5Ue7SWRub7SsSNGTOFLqcEDqR9aA283dR2VpaKhuv0lIQnkvB5JqmNFF5LHBd2feFmY6c6jjJLbTXY7Caa1ubu/wAPKNLUxIORGCfzqUYcXVozDe8emuzMfI4bJosNrWc6AddLjrNaKbyLGsTmXRrSXunjI3jB8vCRWntHLcwaC01tdx22xMuzLkkY6D3qjVi0ui2znAYq5P3Vr7QabJqXZ65to4VedoMxBvJwODXFJ/JG1HzTRbLU9akhXRbaS9IzHLeyDu0jBHIDdTTTZnXeyGsWVjq9tZLaX0oiF7DuYk48KknoScV9G7PJbw6BYLHAlsohXMQAXa2OR7nOa1Ti21JJYZLbvVjIYNJH4cjzGfMV0OSlgAS6lDtIwarOc9Dx51ntdYsNTuJre1uVlntjtmXaQUPuDWzB4xXI006YmiCkjPWveVd8zivYA60EkDwM17Jz65qWOAa8B5UWNHQoavAYzkj0r2Ni4wcVVO2y3dhywHA9/KmU0HdDZF0USMQAQzEny5NJ3aTtaotYLKB0RGUDMmQGPq3t6DzrdrEHaAW9rp2nWQa2EaCSVnABYnz9h1x50F7aaLb6FptgCzSySyhri4cZZzuXgD064Arv4/qjF7NvZ3tLpGk2wiiRp7m4OZrgyDdK38vQUSj7ZWSuFCgSRNtI71cgeYNYHaXtZrSW1hCIbWAHMgQfqzjGT/f/ACrTrtrpPZuwNvFZWkkuN5eSMMy/3m9ST0FUhOjuu9vrJLWSK1fx4w7gjw58l9T+VBOz0ljdQXNxeRTXF66kQRINwjHUHPr71n0PQhe3Yv7mFSuS0FvtztB/bI6U4QW8NlbMY1jjt1PJQAL75PQ/jUuVDSB2laVd2+pSahLIEldCmxVwACcnPU5q++1H4a6htxcMJT4iASMgeX3e1DO0GvzY+Es0ZRKAnehjvJPkvkDVujdmLW1Zp9VVZZ33D9YxKxLtJxn196ayDGJdfsBEO8mcYXlmQ/nil6+u7ntHf/AWOUhGCzN+yv7ze/oKzXllY6hqcNrolhHuHLTZyox1Yjyx5eprV2RgFjr3aC1WQyd06LuY8t7/AHmrJNeuaedJ7K/CabF/1mxycbnB6k586Qrp721kghniKq0krxKQCRkeor7AYEu9scoJUSbuvtSh29062tZdLaFCjSSyL1/u5pZGnnJX2d0c6VOzyoGlMaNnqBzyPnnH3Vl7F20Ti7WUA+Nh7/bamOzdWaG1diXECqcdc/aB+uaAdkUma5ve7jAAZ+D5eM1C0VIv1GMLd6aFBCjU5B9Ny02JbW+4qNgP7RCik/WXlM2nK52udTfIHPO5abog/e5EZCn1NVEiRh7Q28S6FeOMDZESuB75oVeLn9BgsMHbyR7rRXtBGDoF6Ch/sm5FCrsKIdE8JJ8AH3rSlscRuFvEuWRUAPUgV0OqqRgY5PzqEQuMMpiAAJ53cVXJE5BBAUjpg9fnWhAi6gpn1WxRvCGhgHXp+tNHtXKmXVIlXc3cpxnGBg8mgGqLKup2DRPGriC3wXPhH6w9T6Uca3ujYahf3MyxieMDawznAxn2BzwPSsZGvo0Ga7RLVI2lx3CECNcg8c0u3RuH7UaWjx7YUJ7tmGCfX6U96dxpluT/ANkv5UmXtm9nq2hyMyETbyMAg9c0REyx55E7extMgWJYJAjDnd9nyFMa30DNhd5/+2f5UCt7BL3tycTurC3kYjceOVHGDxTGOzob7V05Hvn+dWrJYM12dZNEvERJCxjbgRmlzSNXiW2SK4sppFgkZkG3O4k8N8sU6v2dhcczNj/D/nUf6sWgXAlYeXCDpRLIRaQCHaaw6DTp8D/u69RxezFkgx3jf8K/yr1T1L7o+c3Uxm05baSGEw+fHKdehxxWux1y4sbS0toIYO6tnEhLHBc46mtM+rW8MEdrAVJf9p1DH3OMVdc3FlbQxW8McKyP0MgUj655pKicgufWbmee4YW8b9425iXGM55xz0rbcdrb57iKc2USBIjDt3jBBB96lObSKBYIYYGc5GXRevqSD+FSkWzt7eGziigdm8PeOgB9znOPpTC2UaddSvcElUAlxna32yOAMfjTXb3zWgJlhIDQhAxfqenI8qC3EECRwxwQQnfgK6gqxA88inDVbaCLQyqRIqqVOMe9S1bGsAD4+URxjusnYVOH/vA1kuklEi3CzKzbCpUOQCDx6VZr961rZLJCiqUWPaAM8E+dabQ3cl6IjdgF9PEzW7qP7RnOCPPoKirZekLF1pcqxTxvdh1nj7vPeZ29MHpTDHqZglQ7GljCLHkyDOQMZNIPau/1C1WZZZnwwxmNSCpB9uK+maMkb6JYltsjGBMuRyxwKvjyLkxQPbUT8G9usaIzLhGMv58V2C8mae2ke1VTGCpUTA59OaNtFGo4iTPyryRJn+zXPXoKujKwHNqMm+aE2x2yOmXEg/ez060PhkmNxfQwqm8z7ss+MeNuaY9TRE0+RgAMFT0/vChehqs+pahJIqsd2OVH7zUNDTwH9DkaW6ldipJY/YOQKH3d0kvbKZY3yFtvEQeM1hbWEtL27sLFlS5d/HIOkS7eT8/IVk0xYk7TzrEcoLbg5znik9Djuxu7KjbomNwbM0hyPPmjIK54PPpQTsgd3Z6P/wCo/wCdHAoHQVSIlsw6tFPLFC1uVWRJBhmGcZGP40p6RaxWrWJVQ0ranKryHq2AaepF3wsvBPl8+tKFmO7e0UlWI1RzkD1XNNjiDcbpPCuSdMfAx1+1RFBuspM5V/0XGffrQcyt3ybTtP6Mkxg+hajyR5jmQDJGmxDPzNQsot7F3VY1Gi2oYnBD9BRxR4ACR0oVrluZNOtYhlcMQRWjtBqlvoN9HbSCSQNFuO0gkHPFcc4OWUa2brdViYAqGUEkBv2SRjIohp8weEQPcRvKeDtP30C07UINUhVrRzvJClWHIJqd80UKyXkLbBCcF1/ZIHB9/Q1fDCTQ5SWmdtNMin1i4we7cM4DocMQG4z6jnzrZNFLbSd1IVJIyrgY3D5eRqjS2aCOS4mJ3eFDj948sB68nFFdQi3WUUzYDI2T7A8fyrfk4k4/6ZKWaBgRs8Yrzo3pXXTx5BruCzAZrgRoyAUjg9fKuqCHGQamY8NndXNrA9aVDo44JrtrD8RfRwkcL+sf5DoPqa8fc0SjltNI0x767buyQC3mT+6oHr7etaccXJik6Rrvru2sYFluZAkMXjdj546ADzJPlXyrtJ2iue0urwxwQFYo5REsg5FuGIB585D/AOGt0kuq9vdbkgtHaG0hYd7KDlLYegPRpSPP9npWztjbWfZmz0a0srdQkUgKozY3HcCWY+vqTXoJUqMRpvLrT+xuhLb2iKsm0mNWP2vV2NIenQTdorl9QvZphbiTcNwwZWHmfb5ZwKxXt/da9qaPcbpIZJVDsGwH54UZ6AeX3mjH9YrUO1rMoNkh7txBGWzxwoP7XueBSbekUkNdrbgLuBiSEjcATuz77R1+p+lZr+W6yO6tA7rxHLdYA/3V4A+40NftLZQ2MD2VuzB1BSLvTuB/ZXavn7V6S1u7WC31DUIoorueQfqkTOxT0yTk5qUgdF1hYXUNwbjUt01043K2fDEuT9kYFFI4YrstBMu9JMqy/SqisSSibDAmMqxZyeje9etZJPjFKQDZvHiL4zx6VqiGEbHTbTTUkFpFsMxDOScknFLOjMYu2/aNeOWRuPkKZ+/lCIxhUDHUyUm2F0H7ea4yjhogQfLotAkOcrFYxhiCZOoOOKTu2Yme50oMzlBM2CXz1U+VNzsO5yT0k/hSx2uj2jTJWGM3JwD/AITQC2MWkW0Vg0EbSPJdTwq+5uegA6+XHlQLsWmNW1PJwBJJnn/vKN/EX0d3YiMRfDyRooDKS3lnH0zQDsjlNa1OLJP62Y8j/vB/Op9D/wBPauuLixHXOpO2D5+Jabi+M5AJzxilTWvDLp7YJP6Sbp/iFMkZMgJLYG7k/wAKIhIy66gk7P3+7O0wmgd2+9NCABGSn5rRvX5Qug3zDoIScetBJmj+G0Z3wGDIFHryKUgjoeWdUBUHHNY5L6GAd5IGY87FHmazaneiFSVyQzYzgn/QoVotrNdRyXNy+bcbgC+fGMk8Z8vWrbpCrIC1MxNqmnvOR3JitywPT+0J+ta+0WrxvFI007Qkowgh69OSzD/WKx6lk6lphIDKY7fAHn4zRAWZSDVXmET3IDqWHVV8gPYVm/00WzZoevPrGmRxWEUmyKJVecjG5sdB6dKA6hdzT6/2dhlVQIoX+ySfPHnTvololrpFuECgNCnAAHOOppJni3dpdKOMkQnz6eI0Q02J/Y2aXNLD27mkTad1uw59itNw1C5II/Vg/wCE0o2qhe23Awe5kz78rTEN2TkHNWiJG1764KgAoDj0qp765AxmM++2s/jHXNeZTgHkfOmQXfF3J5Lp/wAFerI88UZ2u4U9cE4r1BRWexapbZjaH4oA5baVXPljHOKpn7DICssOw3CoPGTjxZ5+mKcjk8ZruT51iX2YkS9hWE5khdWLNgs54246/fVU/YLF3HsiimTdjvHYjaPXGfwp8z4eK6RnrTDsxV0vsrDp087TTSTSMfAH6Y9uaMa9xoc+P7v5it0wDJyOhyKw66wGiTZ/u/nTC7FPXk36fk4IaGMYHs1YtW3S/wBImiWuzCR2sBds45LNx91FL0RXEdrDzysef+OlTt/f3Fxqmox24WNrdUihmRuVYFWBPoVJP31ES2FNa7PafdSyzapcLa2ccwR3bOWJOAox0ySPpVnY+yj0PV9S0OCSWWCNVuEaRs93kkbAfTjIrTr+jT6ppsNncahErW8ge7mcgF0KAM2KydlNUs5te1SDeUuZHVoVkHMkKrtBH3GnBJMUnaHMoetRUeLGeankgZJrHd3kVqQzvgk+EDkmtTIr1biwbnJ3pn/iFLmnNdPfX1vbd2oMhZpM8qu5v9flW+8S71GMzSHuoVZWVM/aww+/59K1dkFh+K1KdyDslAXI92/Gs3K3g0SwX2HZ232uphKylt5bG1m45/0aEyWiWPahki71isOGMnBzgU6W03eahL9ngdM89BS7q2f61yseQsQx9wp1gE3dBTseCughCMETPx9aPUC7JP3mjO+MbriQ4+oo6SfKrjozls9gEYxS5qEEVnqVgi5Alvu+5PmRg/696Y88Vjv7NbvuXx44JBIv06imJbEVFVbmLn/+mynH1Jo4kocXHGP+j4iGHnS1I+L23Bzzpkw/FqPpIiW8zgAD9FRNn61nHRrLaBOuySLpluI3Pe+MqR6jpQC903WrmeSS58dzIAWZmUkjoMc0Y1s7tMs5EXI3uCfYk0w2Eptbl+8ghaB12lzkkc55Hp8qw75pGusgfRezU2kvDd3DuksiFGiQglSfQ9MedF00GSeK6nE52TIQ0TjPiU167a0upT8O21EkKEemR6HyrZaanax6c8MkscbKGyc8Lz6/LNbQuPsibT9AiwtLq50+NI7l+/t23lSB48/tD51uiVms5hcPKQFOcnI+vmDWjSe8FvH3drIysuRIMDjPA68124uYZJ3iYAf9oFbJb2OP/WtdoyboFwSiQGMqyuvk3Uj1q4Kc+9SnKGW3RY/1qlhuPGFxnHvzXcgHJIFedyQ6zo6Iu0cIYH/OuJySOpro5GVBf1xXk7xpCBFjy5NT1Y7R0ywW0Zuro7YUOAByXbyAHnSpNc6n241k2FrvhtFyss6crCvmFPm5HU+XlTRe6bDqQVZy6KBtCqeFHt7n1rRZwR6ZZGwshFBCOBsUggHr7Z966+OKijOTsuR9O7L6XFp2mwqqp4VUc4PqfVjS5rctjqCpFqREsjNsVC32SeoY+Xrj8KKz6UMP8GyxvJ9t95LHjA5pc1Ls1frchoFEq5VlJPRsck+3n71pZOARfs+pXltY6bbbrcMsUQzgyEH8B7mjWsJpPZzQptOaQSXrENdTr1U9Qi+/oPqaE3NpdaDfWkyGSR1fvDL1ySp6D8qKT9mvh+zk+tamC10cG3iY57ncclj6ufM1SYOzd2K7NQ2ltDrV6i94UzaW+ciBD+bn1rb2hujcPHG7AsXUqm4ZA5rRpE7TaRYlwBiEbVHlWHtAESPeEXcQBuxz0NFi9l6d20m6aWPOCcBhgYP41I6lBHcqqyo7bhnDDA+tUjuZljbMccezB4G5ulWRTafHcxAGPjGBjOKYmFlQTwxNLymAQvr86SLZ1P8ASHqpjI2PCRkeyinVH+LhjKErDt+rUlAIP6Sb1I8be7UceXgp+hIeogGi5C4D+Y9qW+2vFvprbQT8WMf8JpmiQGLkZ8X8KVu28bG201uii9QfeDQC2McMS3FrYTM5BijVhj3XFLPZpwnabVVPXvpR19xTHpWDo9oxJOIlCilPs8c9t9WVyAonl6+fCml6BGjtAHZbPaTkaixGP8S00qnAQEDB59qWdckBgtipCn9IkfIblrbB2v0d7e7lV3Igk2KAPFMc/sj76URy0bdeiX+rmod4TjuGHHWlnXCkVjojxAlVddoU8npTD2hvVm7NXcgO1ZLY/a8sjp86B6zAn6L0iPJx3igEdR0FKWxwD1jYte3TiQSCNSd57zI/wjH41ffSxyI8KkJZwjLsOjY/ZHt+fSpzTRgmwsgVijyJGX8QP4mssSG4P6vAtoidmR/aH975Dy++hKxN0Ld/tabSyN5UxQHAHP2zRWFAbDVArszbnGXGDWC7jAudLXI/soP/AN4aIQxu0eoqiklpJPCOcmhlJjLp640uAf8Acr+VIoiLdpNNOCV7nr9Wp8st36Oiz1EYGPTikWOZ/wCtNhEpGGthkfVqcfqL2W25B7aA5G8RSD/lpk285yKWbONm7fzhl8Ahcqf+GmgIMngVUSJbIYP0rLf3AtbdpGzxwADyTWuVhDA8jkAKMk+lLF5DqGoXayl0iiByiNyQPcep/wAqbEjLNY3VxK01y0LSPzhifCPTivUQW0vuQbs5zzsUAD769UlUfQiD6VwA59KsPFeqKAiRha9jxcmpHkVzHNPqBCVf1bH2odrzbdIc+QdM/fROX+zf5Vh10BdHkJPG5DwPcUNYGnkT7lwl4ZB+z3Bx/vGkG8eVdd7R2dwjKwvJGSU8hiwB/Dj6U+6uBueQHg9yfnyaW9Zt5o+1WsbuISIp48kAO7RjcuPM4GayXs1WTLeatbdpTaaxGlzG6r3M6CLeBKnBx6jzBor2LWG77S6neSwsLmGKOKLcBhI+eP8AF61PSLIT9k3sbZhG9rdv4kzkrIA4PHng/hWbRxPpmr3un2joJJ40leVuqAZByeg9cmiLqQpZQ56lqa2w7qId5cMQAg8vn/Ko2GkS3N0Jrgd5NxuU8qnz/wD7RW3SdEjSES8kuMmY5Bb/AA55A9+popLdQWUXdoFVEwMDoP5mtHkz0ZNWiittKnUH9YwXxeZ8Q/Ck3svcEpf7WILSglvPHPSimuajNdWc2PAmV48z4h1oJ2WiVUveBnvQD9BXPOf4arCHHQsC6mJPAP8A5RWHVVB7Tz4PSDJ+6t+ggrdTEjgsf+UVi1RUbtDdkZ3rAMe421tD6Ef2N3Y3/wCBkc8TOPypg4pf7Hru0RwR/wBe/wDCjowGKgVotEPZI109OOtc5868cbfOqEfM7vEV9EzMABp8oBPHm3FWxQXWpW9xJPvt4I9PjKxKftgHjJ9K12MSTdqNLikAdGs5AVI6/aolr2hSR2Vy8NxIlstp3WxB4sDkAn0rOOjRvKAGqHFhaqSNjNnJ96NMGAA6jpQDUY+80yxJBLKwxTKUDLxXDyxdm60Y3t45ZA7wozepFXKO7XAQAeQA4+6rNnHWpEf+tTGxOjOjSRw2UMO9ROcbVYgEknrWnUVH6RhVRtSJHYhR1464q3TRHPHp8gH2WfH0zU7nC6n3u4YEZBJIGK9OOkcz2Y52RoxOmdoAZSB5cjP1GKptl+JPez4xnwqxwPuqb21tb2691Ex3na5U7ifM4HzqOoXtvpFoJ7iJ0T7IB6sfYedY8kLlZpGVKgjmILhWAHsK9lGfq30NDtF1SPXInls1l7lG295sChj7Z6/MUVezff8AbY/744/ChRBsiqQ7xtJz86nMsY4yPD5k1X8GRyW6dQW/yoY+sWiagljGr3EztgCIbvn9B5mnlCVMJBAx3Jg+pDV47gxAZh865dTW9goF08cOecPxmpKVdQ6DwkcYosCJRWYs6Rtjzxgj3qq9givLc21yveIeik4wfYirzt5XC89eeayXkwtoZJmOFUZJPH4/zpWOinT4mhQQBNscA2Id2c4rJr0O6BpCeV2456da26a7yo0rLtDsSBjkj1NY9fQGBmJxtK4488mrRPs0O6GONICmNuGlIGB06etegjtkliBK8lSSTyx561N44zDFhRyoPT2FVQxxtNb9ApwW46nJ4qkxBFZDeFBC2IUHifHX2FKDiOL+ke4CDGFQHj1Q9aeY1VYkXkYHAXikS7Xb/SXNg7dyxHGP7pqvQIf4mHdn03/wpa7duDolswAAS8iOT164o+GxEn+PH4Ut9vhns0rfuXUJJP8AioF7DWgePRLRmzkR4H3mlHSXZf6QNVC9WuJMen2Fpv0Uj9CW5How/E0mw3cGm9t9VnumO1ZDhF6uSgwo+dL+o1ss7QXDWelidwZTHfu5AGC2GXiqezulW82oXs7w93cWr97HCR4VD8jOevoAKs1ueeXQobm4hEUrXrMY8ZC+Ice/FbZYtUl7Q2skcCK11A0cuzOI1ByHb35/hSTKejTrUpv9IvRBsYrAzSHOViGP+Y9KGa3MW7OaW+8K/hIGOp4FH9bEWn9nL2wtVDSm2ZpG29OOre5pe1RUk7KWneNjaqeIdV8Q6e9JvIRVIYu7WRjaRYESf2zr5nrs/nRHCpDgYAC8D6UOFnaICIpLtEPXwn+Br3wkRh2reTISMAkOKcXREgHdki/0rHTuoP8AnNSvL+GLTNUMkoidJHYBjtPDeXrUb6Im/wBMQPsIhgw55xhzzUhplodG1CSRBNI+8F3YsCd3lSei0sh6PWEOmwRRM2e5XiIFmPHqMhR+NKdiWbttp7ENsjskHU9TuP8ACne0uZcRWsEcSwRIFkH7QGzIOBwKTbFB/W6z4bLWy85/xUk8MHsJ28vedtTsJASB1PvkrTEeCfal3TozH2uvGIb+zOMj3WrNa1eNXNsjYx/aMOv+GtImclkr1G7nvJNlun6hTneWADEe3pVD2t8xybxEGc+Fcn/PmoGW5ljzBCUBGAX8PPr9BUktLsAd5dJjrtVeg8utNjoj+iZn+1fyEgYPhFeqYs93/WSvjjIfAr1IMn0nyrw61zzrvyqUB7PBqIzivHpXh0poTIy57l/kaH6+xGhyk+qfmKIS8xP8jQ3tBj9AzE+Ww/iKHoEsitrJDQoF81iOR/iNQt0OodoO1el3Fvvtvg7dhKRwr930B8j0NSv/AB92uRt2RLz/AIiaXLjXJ7HtTrSC7SGO8mZCW5ACgIMe+BWKdZNqb0Q/o3ea30/tBHKkjL36NHcMOC+3BGT1xxWCwu2j16/uYrhlYFAu5crMqEM6EnjkHpTBYGOy/o3uGtuAbmUrk8klsffShoiy3sTW7opg+LcIQQTvbaucewBxU3bsJLB9d1PtTaxWh7hjKdoO1OpBxgn0FB4L6XUQ0rnlWIVc4BAOOPTmsNroUVu+5Iscr9lznj/0FFUgHdbJG3rxjd1BHv8AOspTbEkZNRZmsJiEK4YAbvPDDn5Vn7Nj9Vet6zn8qI6mv/RcrepX/mFDuzhxDdqQf/eD+VSV6GrQXPxkox5n/lFZb50/rDfKT4hCvH+7WnQwPjpvXJH4CsF74e1l7nH9gg+uK6YfQj+wT7JcaRIM9J2z9wo7gZoN2WXGnT//ALQ/l7CjXSto6M5bPcVwYIxg/WvE13OAMUxJnzzSJt3bTR1AGPg2/wDNTxrLbdDvj6QMfwpB0UAdvNKX0smOP+KnvXWx2e1AngfDv+VRHTLltCHIqzaba5BxvAxj507tpYwNhYDHQH+dJca79Ns9rE5br719EjXagBYk1nCKbyXySa0B2sMAgl1IH/Zn+FYb+ey05EN5eiEycKO7OSfPFM56UK1bs1pGuvG+pWazvGCEO4ggfQ1b4okKb9gODW9BtUQJfy7lyQe6YjJ6nArkGsaG00k890XbecM0LDj7ulKHa7s1pWmdqLW1soGghktjIwWVuDuxnk03Rdieyzu6gsUwMYvDx+NX/gM0X2u6Rb6bLcWsvfSAfq4oxhifbI4+dIJguO1Gq41C7FrYxnx96zAsP3EPp6nzpg7X9ltH03RHvNPklSdWA8NyWBGD5UU03sf2cl021kaeZzLCrN/th6kDPnQwwbbXUtOsbZbeCayEKDCokmMAfOro9f093BadI/LDsKy/1F7O7j4rjH/7Y3869/UDQGbiS8x6C7agMAvtF2jaRmsdMkXvGwDLuA59AfT1Ne0o6d2csDdPfQ3GqTY3upAweu0ei/nQbUNFsdP7TWNkJroWlzIFO6cnHLef0o7B2P0WW6dFkvDhAQfiD9aAwDIJ7XWdTfUtZvYUhif9VC7471h0LDyUeQ++rr/UYr2VZIdSijCg42ycMfPNCe1ujWNrplzc6dNerLbLnLTlgTn3oXYaJHPLma5vQJCcCJwM+Q69KGNDra3Vx8OrmfvVIJDPySfXPl/60O7U3V1HouSxHeNjHmB5j5+X/rRvTtPgsLO3MSfqETaqddo9fn60E7bKf0dCoJP60dDwfLP+v4VFZHY1Wu3uY9hypQYI9MUO7Snu7APgHxqcevWr0nS0TvZHCxFc+I/ZPnn0/nQO5+J7T6gIYty6dEwLN03+woF7Dcc8dxaQNCAB3WGx0zgVyFsTW4xj7IB/3jWdg8McFtb4CRLyeox6fOrFJ763PkGH/NVJiYwQ8hM4560g6uTH/SWMnBbufuwafIWx3Y+f50i66GP9IkDZ42Q84/vEVXoFsdVy8aBRn9bzS/2+G3slNk9Joj9d4o/CNlvnJOJSaW/6Q5AnZWdmYcyx/XxCgXsJaRewWPZwXFzKFiRnBP8AvHge/tSpplwt528urqe0CqX3pE/JU7DtJ9/OiWlxxy2qzX9xGkUMziCJmAXOftH1NC7C5E/9Id0YcSfYMapzvO08Z8vXND0NbCGv5fRmcqwk/SDnxHz3CmcE6TCQT8Rf3BP1/kopd7QxyRaHPna7peOxK9M4H8aOxYtla/v3HePjJ9PRVz/rzrFsv0ZdWVLDQL4zM0txcwuOTyzY6+wFLer25bslaSAH9UA559hXLzV7m41PUVu3jI7lo1EbbkVGUlce+etT1Tv5Oxto6TIkSwEujDluOMfWroS0ORJKRkDqAePlU+e7Oemargci2gyckov5VcreDpitFoyexXvwRf6Tjn9VH09BLW2HP6NuSmU2lznGf2j60P1B/wDatJOP+rTJz/3tHLmwBtpoYnZQ4OA7EqCTnp86irNLo0HUCbGK2t0RrySFdxH2YwRjcf4DrS7Bp5g7WRKsmRb2qLz1bOeaN6fss4ktzA6kKN0oUbWOOuf50DuNThXtDd3FvslZEjhXkfa8Wfu86OmBKVs0X0s1v2jd1JCtZhAccKd/J+dZzLBBMxVF7zjJxkk/5VltZop7pnursvM5JZVyMnyx8v5VqM9tZISkWG/eILHr+dUlgTKrjU5IoWZ4ZUQ8ByhYBfcD1q+4K20YuLy7C8ggKdvPkAOpNL/aK4juYRHm5+JP9mqkgjjoccL8zWfSjDCfipCiW+/avxZ3CNsAHbJk4+vWnRNjVHF3ilooWkXPUNgA+gr1VNd2y4Bu2fjgxIWH3jivUirPpY+0a7kCo55rxweKkDuajzzXCu0cGvA44OeaEJ7PMcxPk+Robr+T2duCOTsU/iK3uf1T4/dNYtXXfoEynODGPzFNjWxdFoHvrTvBlJDE2PTBpK7TaQsLXl29xGJpbmSWNFYAkh+nucccedfQth+NsyoyEjBPsA1IkupWy3U8m2MyyneWbo2CcYPliuaV+jRyrIQ0CFtU/o7eFUO9Zph7swbNCezENrbWqzKGSdbiUMxjzwSTj2IA5oz/AEeXVxdS6vaLEnwUU7SxyqT9p+dvPpz99Vav2asb/tBK+ndoGs5y4+Lit515bGAdp6E1DX6W/khgiMrAEFTuw3sB6D8/rWjYfQZ4pe0e7utOnn0fVWZ7u2XvEuMcTxE4DfMdDijcd9DJgLy/7QXovzNZtUySGreHS5c9cr/zChPZh98F22Mf7Q3H0ozqq95pcpBz9k/+IUG7Ltutrokf9eenypJ4K9DPoDMdRn8wCR/4RWW+AbtVfHJ4iQf+GtehN/0nOABjcc/8K1juue1eoD0iTj/drq4/oR/YMdmDnT58/wD6l/4UaxnNBOzH/wAPn/8A2qT+FGzW8dGUtkG49ePSuDJz6eVdIroGAcUxUfPNJjC9u9KY+dg2Mf71OevknQr8Y8Jt3yfpSjpfPbfShjBWyYfg1OGv8dn9Q/8AoNn7qhaLexMV0awg2nADH8K+hBRtWvnMKZ02IL03NX0YcIo9BU8Y+Q5ipAcVHNdz5VqZs+Zdv4RP2rtlLshFmSCvX7VbdM/o9sprTdc3t8ZSzHIcDIz8qz9tlL9rrbnGLPJ/4qe7BCsKn5/maT2X6Ft/6OtMljMbXl8VPUbxz+FeX+jywUBRf3wUDAG5ePwpwBrh+dOiezFF/wCj6xbGNRvgR0O5f5Vkv+xFpaRF21vURnIVF2EsfQcU4Xl7HZQd4+SxOEQdWPoKCd1Mwkvr44dhsRB0QHyHv6mpboqNvLEkdip5preaXUpcDDgtGuQfTjrVupdkLqzOYNX2B+gMIJC555+tNskqxxiVcABDgdcc8Cs13eOls6yAd+U5UnHhP+hSGz5/r3Z290rSZW/SKT7RuePuQpAzjO7PrTFoVuqWZlPiZnYEZxhQece461m7SQXMvZu9uDvWPGCCQwzkfhVmmRO+l4VMssjYwufP/wBadANNnNuzG3IckYHTP+fX76VO25a10gKT4Ek3Ix67fMffV0DyxSAFcJnOdvT0P0rXe6RZa7ahZgHYZwpYkKfvpAC57qTtG6W9uzJZKFLOeN2PX8vuNM9onwtlb20MW3Yu0t+efehlpYJYx7EOwAcrnofejCSZsVBJ3d4eD1HA4/zpDeSMxG5VUDaFOKqYbWiYdN/J/wB6oxuBJj/F+VRublAoOT4WJxjryKcRMNxSBDCpyWPt70jdoJv/AOZNmmcB4Yfv3kU0C5SOVGl3AZwowc/Wk3tJdW/9cYr1SziC1jJAGDkSZq/Qlsf5ru10ywmmuHEaCQ+WST6AeZpC7XxXWqaBdanenuo4yht7b91dwyx9zRa136jcNquqsqxRcxQ58MY9W96Wu3+qWshRrGdpo5sQyFT4SeDn5cU0wQf0zTLG+snmuYWkbv2RIw5G88Vj0uxj0j+kS58DpCkKyyHHhjG31+uPemTsjbxJZSXTnJErBdxwEGBnFanc6zeB0A+ET+zH/aH98+3p99ZOV2UlQG7UXEb9nJrkq0am5dnB6jAzzW9LWHtDBDc3DO9pjdBGG4wf2j7n8Kw9rO4l7LXHdY2/ESLkHOTjBNY+y2vWljZtYXk6xGE4jLnqD5fQ0JA3gzdp9Cg014Xtcxw3CPC5J4U4ypr2qKf6hW/qMZ/4aJ9ptX0XUdHuLVbxGnVTJHhScMBkUOupS/YRA4K+Dn28Jq5bQlobbIk2cOecRrj7q0AkIefwoTp1/HcCCyt9zzCEHJ4UcDzq2ytnSCSGadbm67wlpCciL29zRdEVYE1Dc0+kEHjZ6f8AfCmyeDvVw3iX93PWlW94n0YKONmOf/qimm5uIreAySMFUURHIAajpUUdrPJPNINzMY40Ygc+XHU8Uo/A6ib+7uUBSC7ZFkjC/ZGMblY8g/Kmu4vFuG+IusKMHu4z6dM49TUGmLwO6kKijhmHHuf4VdkpAC0mu9NiMM0ZutinbPK+1APIHHOflWCTUp7zUIJbNZIpgQLh45fCE8lweCDxz1pijsW1H9VJuSBySSAcv5f7q+9cn0zTNK1SKxbUI1E+F7sruTAznzyx+fFCY2dnspLqBbcK8onYCRY8hW89rN556ckVn0LslqX6TZleGwgdGkaDuxJGuMAYB6Z5oqdZtdE3WunQz3E922ES63N3m0gHCDAQAc56UQ0bWnuba3KruspMorsh8JBIwSP48UMkttdFsreNkOoWkbbiWCsAM+uK9Raaxgd9wggHHnEG/GvVI8hwJg9ak48XSubvMipFgTnBqSiBFRYVYSKjx1OKYjMw8DDnoay6mWXQJyvJEIx+FbXUbWx1waxaiT+gJfXux+YpDTFbVLmRVjDbo27nDHOMZPt86+app89woiaO4CF1DzIOBGB4n9hwQK+m62q3MMAJ2h4Tkj/EKAJolpLYyxzSSyK692RuI8unzzXNKTsqdYs5YXzv2YbSeyaQ2053FhMTllI+0h82PvzSzH2Us44YY3t/1knW4yQwPU5J6H+NMMmiiwuI5rGWW3YbVjC4YHA5LD8KouV1ZL5I3tTcyzcM6jaCg5PB4yPI0dmNciCQt5dU023eedJNW06Z1yjAO8JAHPuRg59RXdDthZd60kstxKWJEsgALEDnj1xVNpotybqK5gWa0dFIXODgEfZ56j2olp+lT7pUmuFdmbcxCYKEjj2+6olkbkmFL+RTpTkdCqn8RQXsoR3d8Tj/AN5bP3UVu7cQ6O6d4z7VVSWxzyKFdlFBS/XOMXTflWfotaGfQWA1i5GD1P8AyrWa7O3tbf8AAOYUOf8AdrRoaquq3Hru/wDKtU3UYPa69yeWhQYz5ba6eN/An+wT7MkfA3I6f7XJ/CjdBeziBLO6UHpdyD8qNYxXRHRjLZw815jtjJJ8q9510jKn0xTEhF05f/bLRjn/APJP+Rpq7Qj/ANnNRH/y7/lSpYMf656Ivl8FIfwNN2uAHQb/AP8AoP8AlUR0W9oTQEmsbcqSFyenHlT8p8I46ikSED4K0x0yaewfCPlSgPkIs6qoJOBnFSqJjywYk8eXlUsVoZ2fOO2rgdrYgTgix6/79POmzGa3JMbIV8OD8zSB24j73tgkZHBsQCfm9fQ7SzW1kl2O5VsYUtkLgYxS9lPRqHtWe6uktIi7gljwqjqx9BXru7js4gzAs7HaiDqxrCIA0zXt0cDHQn7I9BQ3+CUbyymOJpWa9vTgjgDyHsv8TQrULltUkSGORdoccAHAA5/lV812+pz93HkQjjw+VZ2nt7KS3jZgreIgHkk8DNQaf6emMFkFxuaZVHdqfsr6sazW+nzXV0Wd26hnYj/XP5CvRRNcXGclpdxILDoB60wx5jt1jjjAVfMc5PrVJE2K3ae2eDsRqSrjYGyBjBwWH+dR0mNhYxnwjljg8EnPT/XtUu1V4/8AV26jaF8SIfF5Z7wY/jWqKOVNKgkjhLBchuOSM/50MCqSKRGK7E2NyvPH+jV+lSPGxjkjXnH7XU+X8vpXg8jxMpgOQMqRVNnI0rljHjb1GeST/Ck9DQXvI42KyNEAWOMEA5rC6PnLkY3AqAPs+34VsiDPMJZCWfHHtVEv2sHjBzU2UjKiHvuD5E/hUboXHd+ER5LMOh9qs3YmAJP9nnOKxdoNXt9KsTNO3WRlRR1Y4HAqoiZfqeoS6bbCWdouDhEUEs7eQFJWp3N9Jr6TXkab5rdGjh28Bd/APmefOmjTLKTVbn9KamOOsMWeFX/X3/KhHadRJ23sC58JhAJPRfHVWIb+4E1nc98AkbxnviPyHr86XNR7JfEaJfXNvaSPM0YW3gJBI5zn5n08qbo4DePHldtmnKKP2znqfb0FR1S+eV2060J3cd/KnVAf2Qf3j+ArOUs4HFALSYbm50yOwbCwBt9yVOQ78eAH0HGT5nj1o3GVe7XToiQdpaZ1H2VH7I9z+ArjhbaKOztAi3DL4ecCNf3j/AeZrRp0K2t5DEkY2iJ2LbwSxJGSaVOim1dC/wBrol/q7cRxLsHxUi4HkdvlXLDsbZvaxPM8jOygsQF6/dV/aoD9C3ZPQXbsPure8d9BZqtskkyyjC4GShzzVJktMF6noGnWFk8gSd2YFVCKvXBx5UJkkRuxCMTgkdG6nwmmfVraxtNEEmoMwuBGWVInI3Pg84pXjtUuOwPeL4SI93z4IIok7oNIOWWkwSmGS0luI4hGpZ+8OM4GQv8AOjkdvHBEI4UCj8/nUbOMR2Vuq/ZEajH0FaMbQSegrRIzbE2+bbc6QXICLEWJPA/tea13Nw+pvuDd1ApOwYySP3qwXVv+lWtCxYRQRMpzwCd+77hitRjzueaXCMQAvQADp/OhYGRHdr9hd0iqMMx+yK2WWmTai4BAOedpztA9W/gKlBpct/IscUz26Ly0m0ZUepz5n0omba90yMPZXJbT0RjKZ/FJI3lt4B+ppibDEOmRQQrGhYDP6wjrJ7E/woRcdnbW0t7t4LSF7idzIJNg8JxwPkcUPuL/AFXTys9zbx2qww7TdFzLJJkZCBPXPBP3Uw6XqFtc2ETxTEvIu5e9yM+vX8qBWIfaPSNUfUodQs7q6gs4o0e5eEKh2njYhIJzg/Lr5mhWnatqvZ2SaKKxDQE7Rc3EwiEe5m2s6AcZxxj1p31o6mtq0VriaSGbx58ESxnybHJPPQc182n7ySO1iaymbdII5ZYslWcSeAOjHPXz96rYng+kaLrdm2lxO96ZXblmVJJRn03Yr1DdM1ySztWiS4lYGRnKKi4iJOSn0Ofvr1Z0x9kfRMV3iuCvHpSRRwniudRXCfKvYxTsRwr4G+VDtVIHZ2YnyiH5iiZ+yflQnWGC9mrhiOO6/iKT0NbFi7k7ySzTBwYx/wAwry2U4YjK7SQ2QPcZH3edU3DZ1C09CBgD5ii65xx91cEpWzWccmL4NpcJOgIPB2HGDzg/dV8Ft3YBJfcOSN2RWkE+grvrUqRKiiDMwHWpRMVJPrXicDOK9uC9fM0WPqjPqZJ02bPlg/iKBdkCxXUiR1u26/Kj+oHNhLxxx+YoH2TORqe3yu2ovBpWBl0Un9M3Pz/8q1k1DP8AXC4YFg626kYPBG3zrVo3/wAauB7/APlWqrwD+uV3/wDsa108X0IeJBHso27Trgscn4lsn14Wj4PtS72RObC6Xni5OPfwrTAPOumOjKWzpIzwOK8WXbjB6Vw81FuAflTIQkaWP/bHR8nkWEh+XWm7W226Df7s47h+nypQ0ghu2Wle2nN/GmztCSOz+oEdRbv+VRHRpLaFC2I+AtsZwN3Wn4fYHyr5/aK36PtySOAc19BH2KUB8hGu5GK4ehrhGecc1oZnzftgok7cIB5WK/8APT9d3kdmoBG6aQ4SNerH+XvXz7tWzL28baBxZJ5+rinNIFi7y8u33Mxxnzb0UDyFQ27waKqtlkUfiN7duGc8DHQf3V9vzqi6d5ldyMDB2jPlVLyvcv30nGOEUdFFemJ+FfAJO2msCbsyLut7q5UABsYVRjrQ46Vd3N610+2VxxGpGNnrihHaPVp4NRnt7Udydw7yY/aPsvoPeleftNf2G5ZNVuNhO0lgTyeirjkn2ro4/wCLOUO/o5uT+XGM/HVs+rW8EltGcbS55Zt4+6tEFxKvhMYOf+8HFJnZ3tFqeoXIs77TLm2JTMUs8LR71H384pweKZIQCYT5edc7Z0JYAnaqWROytyroQWcAjjzcUU01mfS4gyMQQceHrzS32mWT+q07O6FhOAAM5XxijuiWlxLYIxkQ4JIyTnBPzoZVEBFKLlYWXYMkFnHl6/6960Wtt8OgZm3OxyfMVe9g6yRzbk8GeCW5FVK7rGoB6eVQxoti4GMHhRzVEoBkx7j86tEjgE8fZGfxobrGrppkZeQAuzfq4/NiP4UhmfWdRttIHf3DHcyFUQfac58qWBpVzrF22r6p9nvGEFv5DjI+n51ttNLn1a9/S2qDIIJjh8gPl6fnRrUHeaaaGNcBJTvYdFBXoPetIsTQXsY2nY+HaoHJ/l7/AJUn9q2iftdYKiBYxCFyOjeMU72v+0xrFANtshwzg/a/uj29TQrtHp9i+p2l2FL30SFIYQf1e3PVh6A/fUdkNII6jftC3wNlj4kqCWAyIlPmff0FVRwjTrYbIzJM/wBhTyXbzJ/iaqskhsLeS5uCWZmyWY+KRj/E1ptwRI1zcJmZh+xKMIv7o/jRCPYJSoptUdI3adQJXO52kjzk9OvpWnSYFj1DarbsRHLbcHO6ofHQy2oZY7jYw48QJNWWMiR6kzzy7HaEYWRgCBu/GtJaozTyA+1XOjXA/wDmpF+fFGzqcdnYJFGO9n3MqoPI586B9rZIhoMzqSym5mOVIOeKJ2EEKI1w0TLPOd5Gc7c+VQkVJ4MtxYSPBdXt85luTE+B5RjaeAKC2cAb+jqFS2FMRbjzwDTTenNjcdeYn/5TStC+7+j20CbhmLnHpg5qn6FF4Y4Wy/7FbgdBEv5ChWp30kwMVuMxAne4OMn0/nQ631K6FqbVi/O3xkdFI6Cr0b9XkuEiXoq+eP8AOqRNFDhtu12REyBtAzwOcVv0/S5btgyRZHJTvB1/vt/AVCysfi5FYBnUZKqejn1P9386O3M507uUeSJ5ACwgiRmkkwOcenzPFMG6CVrZJbWyw53ebMerHzJqF/Dey7RbywwoOS7oXb6DpQ+w7VWl3A0txHJahYhKxkB2gHy3ebewq5O0+mC2innvbZI7g/qNrFmcZxnGMjzz6UULYLv9LumtHlurqdlRlEargO/PU46fIdKASXVx2Q1f4KNILjTJXZo45CZJoyoB24zwOpz1r6BeI91ZBYJo4xKRiU849wPM0l9qOxVpd2JVUeJrctcG6aYAySEAEux9Ovy6VWCD1/2lvVgTaIyZgszSCFsKoPHh6lunTilXUXS9L2ZsryG8njilW6i8HesSW3qG6YxkZozo2t3FzYWd9vtdjd5Z4klJjkA43KMZGcdCefKh3aPSdMbWzbXUsyajPEdksblVMnAVefDtUc+1Id/pq7NabqOp6Ml02r6a7scOZEZmyAM5ORz9K9VWk6npA0yFW1mztXUbXhWEFVYcHbnnHGa9U2yqR9czXs1WTXVbnmoTKZ5hg5rwNckPIqGTjg0WKi3PBoLrhP8AVa5xwTD/ABFF9x5oRrIz2ZnH/dj8xScsFRWRWRcXNmW5OBz91G84JwKEbQ11aL1wB/CjAGK857Oiez3vXjnB+VSVQxwaltA8PlTJRBQHArjrk81I4C4HlXADn+dIdGfUDjTZh54H5igHZAhv0mc//mj/ABpg1FT+j5c+YHT5igHY6MqNWU9fi2/jT9DGXRTnWZz7kdP7q1Xef/jK4HmbRRVuij/piYf33/Jaz3xI7azc9bVRXVxfQiX2AHZy7ni7a92bt47dpW3x78K2Il6+VfTBcwN0niPycV8egWF+07rd3L20DStudEDEju18iD+FMv6H0SQnZ2ilAP70Cn/y10J4MWsj+JIz0dD8mFecgqTx09a+f/oCwV8p2nGMdGt1rv6AiVWYdpLdhtPDRAZ49jTFRbogx2000k5/6Nbj6mjPbqSVezE6xytEXO1ivUjBJH1pSa1Nx2l02KK9itmXTATIx49OK92j0u8trJpX1uK6jwwESfI89amLpFyWTZ3rx6baoqMWkznaOFHmTX0NPsKAcjHWkaHnR4XfhsY+dPSgCNSPQUQCZ6sd7ei2ARF7ydvsID+ftUNQ1AWoEUa77h/sIPL3PoKzwQiJGurl9zNyzfvH0HtTcvSJS9s+fa3JIe28puHLubSI9MDG4cCnid3uZjK+QOir5AUi9op2n7b3MhUALbQgew3Din1lx99MG7KTkcDrXAe8GzpwOahdXENtBJNIwCxqWPrigY7WabLbgr3qkuFKMNpGD1J6AVLBA/t1cWtjp73k6rtTh3VsPj0X1OTQfsz2S/S2qaHr36zaj998PIMqiEHB92yAfrWjUdI7P652lg1O+1Bw8ZBGnzuDG+OgDZ+uPOvpGmSWiQp8NsWAqNgQeED044onzTUFxrRUeKCl5Hs7fMveRW4AMjZbJ8gOprzDhfBke4qTbp5w442sQAf2h6/KuRmQru7n0/aqYrA5O2KvbCOKHs9eKse0l0b6lhzRTRO9EVk4k2JtdXXH2jklf41k7ahT2cuNyYLFPEGz+0K16UZP0PEwiJIBZTkdQxq6FYYdt0JHoDzQ3BII/vcVukld4WZIwQRnBYDil7VtZi062BC95cv9iIdT7n2FQxonq+rw6VbqWG+Z18EQPLe/yFCNN0e4v7hNS1KQM7HfHGRxj5eQ9vOvaXpM1xc/pLVCZJyMqh6Dn09PajssjGeKG3I7xlOWxwo5/H0qbsozXbs0xtoCA+PG5H2Bx+J9KwakTtmtLXKRCTEsgOTkryoPr7+Va9QR4dkFtlSQe8m8xnH/AIj+AodqMsWn27jbxldiL+0dp6fzpp/gqG1ruLTdNt0ijBkdAsUK8AnH4AeZrJFbpEkl3ey7nbxSSMMf6A6AVRpds9xBHeXThpGiXJ6KgA6D2q26srnUNsqyxRWycoJAfF/eI/KoSspukZGkmu3eV4lC8d2jn7AzyfmfwrSZnigZniiIX0Oc/hVK2F5FEtxLNF3ZO0KARuHkRz1qUqnYAP3gMfUVunWDPZujEUWxmTY3oFOFrTutXIZwpYD9pa9POIomkbJC+Q61xNRhCdXA8+KogXO1USr2auApBHfyYGOBx5UdijPdxjP7I6fKl3tLcC47OTuknh+Jl5x1GKYRIscCyMTtVBk49qURyeCm8uBFBNHhyWjfBA9qR11UwdmLHTbfaZWtzvZ3wFGMtz8vuotqV66ySrY2SxuUINy5BYKR6Hpn3pet9Isf0Pa3KWCLcSRd2CzFvt8H58U2hR0zXZ9oIpohBLd2cAVMB4n3gAYHOcHJziiFpcXEsvcNamdShkSVmVI3I4Ctz4R6DzwajbdjjqF6WEarAIlhKMqkRxqDjHqcnOPLzrNNocOkW8kWnLJHbG6ijSdHLxo2ftMejEE5IFNIGz6FZS/B6elwbYvLIoLlZFx08iSBj0q+K6s7jTrm5h2h5AY3ORu34+zknHmPOlS2tNcurQQXGoTJc25OJxGq/EqHA3Yx4Rjy+VRbSZ7DWIkntTc7go3O7SAOGJMoU9MDHT1oQtl17qPwq2jJDAVMi2wEc4EkLbcBiTwOcdKD6VqNvbX81tA6JYgYheRv1plUAyEH91s9ehNGf6vWN3FZzyJ3UUkkYgWUbmLAsfteuTmsN92VeLU1tY5oria5shbiHuwqRopzvJ69fvz7UWSMF0s2rRwGPuLS42BlkvfEy/4UyAT7mszR99cQ2k2pXV5FIMfELjEcqgkllxjaR5dOKQNce7tNDls7k3C29rGsjrEQCnj8YJPO0gHC5FMOka4t1YRN2eFmIbkk/wC1bkKKDyNmTuOB7U2hoT9S0jVtQvbaS9KQ2vM9rDKQqyPGTueQddmD169AK0watd3VpNYPYWjQPCL0Rw3DlnZmICDOTwecCm3UJLvUtNjvLjbFc7gJ+6Q8Ko3bMHnHQk+/nQlIoYb0XciDT3hgmt1fgNH4d/HqDnA9s0WJmKTs1pbw20ot7ywMsCOY7NvA/GN/Hmcc/KvVampTtbW8uimzjtZIlYo1wwKv0bIzweOleoGfWU1KyfhbmLP+KrluIWJ2yxn/AHhSabdQ2SmPmK8beLHTHvisDWh0LKejD7670pJWFgOZGHPmxrsgmAO2V/o1AUOhYYPNJF92huLuwez7mNUYhN2eevWqjLdjGLiYHPk9Uxonw6bnDHK5yCPPzpPRSSRtWIx3Fsc5IGPxom78YxQ65eO3njaRhtAJG1h7e9eXVrSRiFDk56DB/jXFOLs12EdxUcefnXVZiM1hF7Fg+Gbj+4asS9jJAAlH/wBs1GR0as45qSnPNZpLyBVH2x/9s/yriXcb/ZY/VD/KnTEWam3/AEdKPYD8RQTs14JdVA87o4/GtupX9u1lIgmUNwACD1yKGdlJlePUy0kefijxnnGTVJYGMGmXMNtfzyTOVHeMM4zzhaxz3sV32yme3feotlBOPPFZ3jkd5m4KGd+R5eFax6Sdvaa7XjiIcnA8q6eP6GctguFrR+0EgvNxBk5CNtJ8K8ZHSny37G6LNCs0E97sfkEXBpG0vTYdV7TXFvcjahLN3gbGwiMYP0o72V7Qta3klhPKJI1cqZPIjycE+Xr99bRMmMP9StO6/E35Hp8QahN2M0/uJP8Aab77J/68+lMUs8cEDSyuqRqMszHAAoRa9o7PUluY4gylUYozjAkGDytWTmxQs9Fj1HtnaQtPNGsWmJzG2Cav7UaVY6fGYYry5mn2OzI5BVRt88Dg1h/Sk9h2tBt0HevpsaqzdE4HJ9aJa9YfB9nBO7mSa4Y72znOVPPualLBb2ePGk2+TwG596b7zU+4ijhiXfcSAbVHQe5pQBP6It28QbBIx5cGma2tobaA3EpYlgNzN9pj6VK/wbSOW1osW+5uW3M58TH9s+g9q5O7TS5c4UfZX0Fckla4dWcYUfZQeVRc8NjrVpUQ3YgaySe2mor1AtoeB67lp+mlWKLfI6qM9WOK+falIW7eaihIX9TbjPzIo+9uuo9opYr2XNtCGYBegAxn6nPX2xQ3Q0rCN41ncaVcSiSJ0MbZZWB6UrwWf+zxxFV7yUb5iBjr5fwonfXVpegQ2tl3FtCA3IC7wfsjHzGaqhjZIWkcjJO5m6VDdlJUZPgbS2V+6gjTyO1OSfKjWmWWoaSsjpOsXfjJtnTKA+RHv61n7Owi/wBTaefHdw5MS/vP5n6A/fTRqMtvFb77kEoD+yuSD6ipSNKMq3N6ANwt8gZ4LDdU01O7EZK2sOB597iscMl7LAt3HETCx4cxA8fLOavZdyKrDa79SRjB+VWmZONATthdXEnZy5723jRFeMbllz+0PKt+n3sltp8EZtJZF5KlGHPJ8qydt2jPZeaFRhi8ePYbhWrRUE9hG5zlSQOemCeKoS0Bdb7QahY6hYRwpJFG4cmFgMyc4H+vatmjaQyMNQ1EmS6cdD0XjjisepI6drNMnlMMrWwYbIFZ2AJz09aOC9SSGMRZd3JwG4x5En0xUTfo0iiU5ZpDGgG5up8lHvXLW13mKOAgyDPeO3IHXOff0ryxNLO8MJ/WMMliMge5/lROJINNtfEQqJ4nkbzPmxrO0hg7XPh9Os4CxIQE89WYnH3k0pyJJPem5uFw+FEaA52KV/M+dGtXmk1FoLmVdsSPmGM+XH2j7/lQude/v1gV1SPEfeNnAAx0HufwqkAy2Ci+ggizi2VBuIOO8I8vkPOtjKknegyMbZD4izfaIPQe1C4iBZwQrqMMEWwrhVB4B6ZzWyGVLhY5Hx8In9mAu0Se+PSrSpEPJCexFzFFI3ehGb9THuPl+0fSqTDcpKm5AU3qWYP059K2XOpRd+JW4RQRlRk/ICsgmffHwxjLggN9psUew9BK/RfhHJOAOtY7a3kuVDOCkOcqp4L/AD9vatSh7hw8wAA6Rny+fqauaZIkZnYKo5JPAFaGYn9pUA7NT7SFC3U/H0rfNq4WFIoBufu1LEdBx61iv+71GMwd2zwm6aVAudzEjByPJcZ69aI2Ghy3Jy8ShRxtBwoHuf4CksFAuGOa7corDachsdAfPJPn+NMOl9m1RULZ7tf2yMHHoo8h79aL6fo1vYgE4kYdMjCr8h/Grp74xytEsYO3IyT/AHc/woYi8WcPcrCEAiH7A6H5+tL91pF1qAue8xFCJY0tYFHhVUYEsR6k0TXUnOnm8KKEAzjPP+ua0/EsJ0j2KSwyOTQKiFvamC5f9uIkshbkoT1HyqU1na9+17KPGI9hZm4C5z06fWqP0iwhllCKQrYIzUL2SOYJHcW8cg2mQBiSPu86EFArWLp0hjlt7SP9HKd0s7T7AMcggemeM5HWgepdr760XUZ7LQ3vWAjUXNrMM7NpbHi5LDk8D0NWalK0dpI5WWbvVy8M23KL5dzCPtHOOT86EWXZZpbG3upZXEUUfxNtdRbg7ORnLhjg7ff0xVCeBitbTTNZ0k6nulZbtUuT8YwdchcLnHkD1pck02DSZGS6Xd31wkpmgt8bGcE5GOQmccdMZq7Xrt9F03u4rp9jR7meCLdGGyWLHjAUn9mpJ2zsNZtDJNK8N1CgDPFbvt2t4QxUjPmR6A06J/6Muj9rLnVWutNewup9UfeweDb3RQNt3ZzkDAHHn5VTd3sd1BbfHbvi0J7iKWLu1kCnxbnPhPIHGfOppZzQlbWxWaHYRFBfJuQAFdzRt5lSRwfIk1G++Giht11HUNPVniAe0lcEKc54B8jjnPzpWN50QtIo4bVHuLLTJJZy0xZ7gqfExOOPSvVfY3B0q0S3iltu4I7yJZeSinnGepGc4z616laCmNLNNuxsVvurm58EmHn1B/zrT3QLkkHJHrVTW6rnlsE5Piz5Yrz1yS/TfJV3obAZHA+VVT30cB8Z46DHXPoRWhbdBtLDx+bdMnGM1lubWGZCMZcEMrSKeCOART80hkYLuG4f+0znDcAjHt71us9AF/E6Slo4DwSFwT7D1+dYILAxS94EDPuHQ4AGeePejcWozrGvhkTj7O/p+FVHl/QZsbs1pUjRvJBvdFwrFsYHn0qmTsnpDnPw7An0ao/pWZR0k+eQa5+lpAP+s/4Af41o5wYvkefsfphHh75fkw/lVQ7HWBY/rZ8eXI4/CtC60zcsGx/9Ln86uXV0I5Yg+8Z/nRcAuX6YG7G2bf8A5q4H1qyPspHCFEN/cKB78fnWwaqueGB/+2asGpKFyWXr12mn8BXIAav2cMNp3h1CZwjoWQ9GG4cdaD9ntEnu59T+HuEgC3RG0Z6c006lfxzWUyBlLbk8j+8KWuz+qta/pMRKDLJeEdeVHPNT8bLylk3yWaaXL3dzPFJKzMzOuRwQMA58+KxaasQ7Q30oxkRKOvXipXNpJetulYsxbLL5bgcgg9fSh+jW72/aK8Uk90sSbgefEVzSclVIUcsr0S1TVe1MtpJJhZMksv7QCr5U29pdJ0uz0RRGVguk5gYcs7enuKQ9H1SWy7VSXNvGGlKkJGegyqin/Sez89xMb/V5GmmfkI/XB9fQe1bx0RLYE0+a41qe107ULgpGgB7ryB8s/ve1W9sNMttKtu9sHK3LId0O4+MAHxe2KYe0OhC+t457QLHeW/8AZkcBh+6aw2+gSCxur7VN73Bhc7ZG3Ywpxk/lTdiF/SrKLU+2Mltc/b/RkQU+attXmq9XvLyC2l0S7wXg3SA+204I9jmqJmuIO3N1NanEsNojcckAImSPlnNaNVls7jSY5opA9ztk71yctJlep9qFobXsLTupsIj5YOfuNHJrkzsrfsquAPTjrSzLA0OiS7pclVZwcYHI/wA6YIkJhj55Cj8qhPI5FiEnzFdLDnI59ar2EDHPXzrxBIPyq7Jo+eajm47aarNAQxVbfbj1DCjdosy6nc/ESSfEMGDA46M69QOOmKDtMR2ovQIwNqQgjPTlaatMCXWvXbqylXd0AP7WGHGfmKTKSCbafHc26yAPHIpVADggn3FAdbt72DvrOGAz7iAroOWAGWyBWie9uotXuzazsiI+dp5XI4Bx9DWrTnubm0N60jmZbhirkDPRTwPIdeKMCsE6Jp98k0dzC8hEQy6ldsZ9Rz5/xpinhe4kTvt+eixsm0nPqf5USjllkmgWeXepfBUKFGQMjNEnRHUhlDD0Ip9R+RgvMcVmbSDLjYVypzz51ikihMxiuZHBQAoCMZwOuaKm2MTnuEiEZOWULtJ+oqxYJt6gurR85BXkfI0nG9CUktiF2tWWTs3NI6yBe8iVZDgBxmtYvIdO7OWyI8gurh9qhfLLYLH6Zrf/AEhIE7JMoHAnj/Ol1n32tqMfZcAnHnuJptUhqpDL2ftIorBJgo72Qksx5PU8ZrLFbTIzGNVaaa5kOD0xk8n2FCdQur8WGmQ2d+bNZFaQlE3M53fZFGdAnvZbi479VeFCwMhTaQ+QSPlWFezQM28KWkLcjJ8TueM/Ogcty2sXG5B/sMZzGMf2h/ePt6ffXdQuW1OU20DkWinEjAf2p/dHsPP16Ve5NlbqIou9uH/s4l4J9z6AVNjox6zvMEcMIzKcnn9hQDz8/QedYZ7NLcR92ox3ScFRnPGSfett/FLFbAvHNvdiXk3EbjtPlgjHtQy4a7AXM4Ysq7VC+XHmRWqJYehdI7YARDGD0A55Jqtpri4hbogxhcgcDPpWexuXmKR4G0sc5wMHB44PUelagzMqRRAA7sO/UKP4mqJ0QKKERYxl9xbHz8/atUUSQtuYkyY5Y+noPardN0+N55MvJ3YQcBsbmzyTRaLTraLlIFz6tyfxqkiWwUJJHwLaB528scAfU8V79B3d2A17cJHzkRxDO33z60dVdo2jgeQqzFURYNs9IsrL+zj3P1LtyTW04HAFdZc/PNcIpDOg0GvXC6g+MsS2cKP+7IoyBVUltEZDMco5GC4ODigLF/vJW0Ca2e2mErdEUZJHH8q2NdML+3YQS7Vj8TYwM46URPdcA3B//wAtT2oMHv2I9O8ophYvCaUaZOPh5t/eEhQBkjPXGasvr5++j2W9wB3RBcIDt4/Oje0b+ZT/AMdcZEIIMrYPB8VLQwBDocZ1LRr4bx8PDI0ryHLMWUAbj9au1fTdLubC2s5wstkJN5QXOxcZzzjlh14otJb2phCzFWiA2bWbw/51gGkW41MFbeKO0jiKhV8IYluQQPL2qhCfKdG1AXdjHeSyWwl3913m2OUbs+Fj1Axg4zVDWFk90lo7iK5S2lVkRcmVHbcu1unqPnTtNoli0c8dxbxfDqq9yVALRkZJK+nJpY7QazplpB3ouUju2AjTbIrs4U5xgH165PGTVEg66nWC0ECO6ySOG2Sg5TaBjz60D1GS2tbFi1vHMGI394F59yTW2e9fUrhLm42ozoqpGrZCL6D3zzQDtLcJbCCI25uZJH2xRZ4Z/f2rHLZrGNIyxateGMCG5kjiXhVVmIA9q9WaGTV2U5jgUg4xGrMB9eK9RSKPtmzkk1AyEL9lsD1qwuD0rykcGvPRTKwwzk5HHmK7uGc5++rsg+dRYdDQwSKi4JwOa4ZMHO0mpoASRXuh5H3UrDqcWTcfsnAruV34Iru0gZwDVRPOSuKdk0TJQHnIyfSvFFHlzXiEkHn99T2jIJJGKY6K+gBzXj0AzjJ6V0gAjnp7VMKDg84+VNjow6gCluSGODIn/MKA9n4g95qMvHNyVcN+0OcUe1FcQoBk5lT/AJhQTssC8mogjj4knOKSwiqwNCxKQrEAlc44oBbSAdrtQhHA2qT/AMA/nR4qEXG4Uq22R201VgeAi5/4RVJkxWQLZi5tO17raoZJU44HPCqcj7q+vaLq8eqWqsMCUDxr/EV8t7N3ol/pASaRdq7iS5PC+EAfnTtrOn3Ok3J1fTQdg8U8aH/xAfnXatIzY13d1FaWslxOwSOMbiTQSfXYr7SLpYopIpWhY7JByFI68flQSe/n7QyxgkLGqhljByCf3j8vTyrLq9hPpFmbmKQiKUbSC/iyeOM9RTbEkX6YkS9u9TlnfbEtpGW9+F4+VA9ZWB765uLJNlq6vtXHG4gZK+1XTQy3Pb2/RdwTuVVgOnAXr7Vo12GKC3ht4z+t2sT6npQngHs0Xku/QZXxk92wwPamODmGM/3B+VLM+5Oz+4Hyf+NM0WRCnTO0flULY5Hi2f2vlXCeuT5HrUJTswxYBRWd7pJCFjcED7R6AVZNCJcBV7Y3sSsGEiQZweeStO9+sGgSJeIzNKZSY7c42k4OcHqPnQmy7MW39ZJtUmuY/h3Vf1Krg5AHn6ZFb71hezySSsqDaVj3dQOv3k1LZolQK76WeK5mZSskjDKg5xnk/nRrRL5W002+Mf2kju3AB6Af50FtJUlmugPtblYr5jj/ACrdod7HFcfrCA6DAU9GwQcfMjkU1smSGm5tLgyRTQtllIJ29Tx5j196zx3uoICJmcHkAmHGeeKIwnw/7O6tH+43Vf8AXpV8bk/bGD881oQA11i4jjlmmmh7pT4cLyTjp99dttbvHt1eSOJHP7BBOPnWu/02G7US24Q3CHKnPDex/nQwRllOEKBSQ5xyD6D3qWxpWCO2+qS3HZ9oZVj5mT7IPr55oYAwgsmV48SykMhBzwTzn8K0dsIQukBlRx+vRs9ScZ60V0TSIrvQwH7yN2laTeh5PJx19jUuRaSRu0uaOLSrNBEJJyCEXz6nPPkKz3kzfrbG2kLM7l7mdfLP7K+/5CpdzHpUBtLNj3753yuclQfP+QqMSRWNv3jn9Wo9Msx/iTWV2WcBisLdW2Y6LHGvUnyAqaJKmbh4WnmlOH7sZCDHAHHSvW8M8kwnn2q5GAOpjHoPf1qdx3KsFMrGUDKqrct9aaQNg/UNrwnIcF3JwfLwnjpWVYnJhQxsh7tSTgr5HHOa1XKSpbr3TBGV9wAY+L2+fNd02znSLN0xbdtGwnOAM4yfM1STolyLrS3IUlJG8XLvjG75eYHNb4gERUUBQPICughQMYxXUxx61okZN2dWf4S4inLER52yDyCnz+ho/wBR1H0oAwDgjbkeeat06+Nqy2ty36s8RSN5f3T/AANUINbgPPivBgajwTXaYjpNR6149K5wASTj39KVBZPcqKWJwBySaWNV1RrqQxRD9UpwP7/vVt/qonJhjbwL18s/yoXJKI8FQFc87h6f6+lDKSIG22siAKm3oNoH+vrVUlrEJUVY1LLySOg+f+dT+IVmO05bbuz6V5nUkFW4bzz/AK/jSGQeNdgAyAg25HJFQeQRoXZm2oMnaM/6Pz4q5kXYQ0uwYwSD0H8Pypbv4pGuu6sopZcKcyy3DIgBPXA6/TIpUAcgeKSJJFyEOGG5cY9Mg9PrQ/VJDHETBcmFuCWETSBR/AfnSxJNrtqmqSRywNDaRbImUuxyRk4PX8eKoj1bX445bbUI+7gihUkd9saXd02kZB98+vNUkIJXfae3srLuJriOa5SEyp+pk2v7sPPnrzigFvpV0b+FWETGKTv37qRY48MoPhQjrk56848qz3kmr3uoQ28l1NBZW0ncyJkPIqMMkFgMcjoOlH7g93FHbzzWvw9qnesd+2RVwQSQCQWHA681TJMojls5TYyyhpY2EgYHPGciiqWMWp3cepyK36kukScbdx6t/ChOhRQ3kMrgXCwygKrug3bfLb6fM0yoBbQpBGvdxRrhVz+dc8v8NkVw2AWPACqM9K9VnxTc/wADivVNmlDl3QbqxGPSvCLGMMatC5JwRXihJ+VcSQ2Vd2Rzu5969tbPlk1bjJPtXiOOlMSKfEPnXQG64BqeB1NSC9OetSqHkrBPHAqp1dpQSDx5VpC8+tcbkn386qsAikEgbeflUt59K6gIbk1MjJNAFTMWHpXV3bs54HlUlXxGpsFU/OmFg/UmIjjwcfr4/wDmFBuzboj3x3BSZ360a1FQ0UXIGJ4/+YUA0L9Wl5kgMLtsZXIzjOaFhD9B2W+jUBHkQMGCMc56/Zx88UDsXLdp9WYjHgXr/hFahpy3God7ChluHC4OeAA2c4+pqn4d7LU9TMkRlfvwoWMYzlV4/wA6pIUXQA0K0F92p7qObupMMyuOgIjU8+1N9vql5qWnpZyKdmSu0f8AWY9/3KTY4/gu0EsbOUVSQfEF3jaowab7HX9H0+JnlR5JNoyAVAYjoOvAHpXYroydWWT6Zc6UE1KEmRWIDx+bH1UemPLzqvULeW+s5r65dzIFypkXBHI4C+Qqcna+wlfdMXJzwAVwvsOaov8AtHp95pcsURkDybVAIA53D3qqJTsHzzSw9uNUZW2sY9qyHoDheDXbu0aKKG4nmMlxIrhvReV4H868728fbXWYrzcyOPIdD4eaqDmWVkV2YISqOf2xkYOPXyNJaG9he+jxoDglgUUk++T/AJ0zR8RDHQAUB1rCaPcbum3+NFbq5ay01p1TvCAoC5xnOBUxHIzXMuoNf7ILISpGAUbeMHPU/TpV6Jqrx+K0UEj/ALSs8OsSW67RZZZjlnMvU/dULjtFdyGGCK1EQmJBk7zJAx5Um8jSaROK/vBLJGLQHuztJDjBNUtq9xcStCdNZyrbcnBBI64+VT2PDEIYwRK46j9kVXHbvBKro2AikPgfgKuMbJcqKprq0e5IbTJRPjIaPCnGfxrA0qGbKR3cci+E5tgdw9D60WZdkQuVRWmKEJkfYHl9TVlqqvd2iXWIpGUM6Fun/qafQXcot4tRO2SK0lRSmQ6gg+3nWpb26dIzNYX8pxjLjOT7486OojAgRu+xeMdCo9KmAAWjbO1j1xgq3lRQdgEl832U0u74GfCCK8L6SOQAabcoz5IyOSaKX16mlW0l1MHXacAIPtEnoPY/hWaLU7QsJ7q8g+IZcHDcKP3R7fnUyVFJ2YZJ5JEKy6TNIuMYZCQfpVF1qQtk2tY3CgDIUKRj086JXOu2qgxWk0c1wwyoXkAfvH2rPbRbi7yEsSSzOx6n1qCjLpaMsE1zdytukbvGD9Ixj7I+laISZZRLKGXaf1UfmPdvc+nlVnd/GkMwPwy5KIODIf3j7en31X8UqqI407s7c4Pl/P500gss7xyjI2xSOAB0Ppn0+VUvjcAMyS+X+vIVHc7xsYscD7R9fQVGK4VY13qPEyjc5x4T+1xVpENl0dttfvZvFJnIweF+VaAMMSR8qqkAhvI40lMu7qAcgD3z0rXkdMVaIZSoK5GSeamAVY4qXHBr25TigR7n1rm1W8LgEHyNSbaQPWveE9aAJ291NaNtJaaD908svyPnReCeK4j7yJww6Hjp86DYFett0WpwGNiBIdrDybimAczzQDWZ9QllaC2s5WjTBJUcPkUewQBmuZosEfP42vFvlt3sLiKV1JCsBhseh/lVzW+p4J/Rdx16kDn6eXzpwvrJL6Dbu2SKcpIOqmqrG+aXda3IEd5GPGv7w/eHtS2VYmC31BJONNnUZ43eXvx1/Cok3xZo/gXUj7IA5BPt7880e7OavfajqeowXfdBIW/ViMEcZ86JXGBqSknkmP8A81J4GJYGoblzpdyc5zxkZ/16YrslvesAWsLgtzgAcH5/5U/j0qma5igYLIzLn9rBx99TkeD57Lp10LSWFtPuNs5zJjI6/wCutB9S7NG9e2WSznSKKVXdnJYkHrj/AFnPyp31LtXb207w99bhoycCebulYjn7ZGPpUv0lY6lpkU5uZLoznb3Vq+GJ8wucHHv51aTJdHzgafsS8jhaS4QYdlIG9NgAVceuD160A1fbaaVaaN8C8UVxdjfPLCE3op3YBzn6V9J1Psbbahb3DafFaWLNE43TxLvzg+EKTx7ucn0r5bey/GXAt4IEf4fbFGIzuDOBhmHrz5+dWsImrY1WN6LeMsAqbAdvHhVR/lW+Fpr257mDoAGeVucA+nvS/bsjSPGoJjjAjIzkMx/OmEXK2DpZ20RLAjvSOrnyA9z6+lc03+G8S+OOJNy5llw32wODXqBXUmoSXLt8YIxnhIh4RXqil+lWfWeecdK5nkDPSuZZskA81MR9CTzXHZVHjyfzr2AfnUsdfnUScEnpVCK9uOM+deJIVevXHFSOCRj51IEAgnpSSyB5hg9aqyS3Wpyuu0t7VQh3Y96piLcE9akOOvOa4OOoqagE8fWgZFlzuwQD+Rqt1KqqkgsMZOKsZBlm5yaqdC/O47cYx/GgDNehwiAL4N6Nu/3hxQbs1C1zdahbqu7NyT7Djzo3Pa5TJb7LIBk+hGear7FstvJqAkAQy3HBI4J5860hG3kTdIY7LTodOtnKIN4BYnHXzoc2jXNxdm+W+hUTKDhowwz7EEUdeRI42kdgqqMkk9KVLqOC8mJ7vu4Q25EViAT6kZxXV1ikZJtuwDrnZhv0lCI5Y7q5dG74kALHlhggeXHlVv8AUy1xg3UhA6ZjU0et4ljG1EVQeeK1AcnkZpoTFX+odo8pYXROPW3Q1VP2Mt7SESpcKWVlIHchedw8xTgWA6EflWTUmZrBwi5YsoH/ABCqEhUn0Aax251TfMU7vqQM5yBWnT+zV9bX8sMFuJu4O9nzsEiHGMdfFwRiitjHs7Xau+MbiD9c0eElxE5kt2UMwAIZcggGkhvDBOo6bqWoadPDFYBHK4xJMoAPXqM1bOXvdIgeBC5ZkfaTtOARkc0Tmu7y4XY0kcKnr3QOT9TVcaJFAiKMBRgD0FFBd7BoWZXBNhJjHlIpqq4S4kktGjs3URy7nLFcYwR5H5UYz5jqa4rADkZqeo+zKIreLYTIA7tyzEdTUja2+/PcrjOatyC2Kk+Nwx1q0QzKtlaR7AsKgA5HJ4rz2du8m4x5bI8WeauIyRgjNd2goCT91AETDEGDAsrYxkMc/nXSfSWU/JzUX6HnoPSvAhUIz9aLAHazvWK0CyyZe5QENISMc+tWx224jco588VrlijnUJLGjqP3hnFV/o61KrmJcY6AkVDTZakkjPDbxDVjuGNsQ8vVq5dXMbLPuYx2cP8AaOD/AGh/dHt6/dV/6MtVfeqsp89rnn8aovNOkuHgEMkcaxE5VlyD6f6NNRH2K21EmPxRXRj65Qrj5V6GSynuo4jNMksmQscq43YGSM/Ks76Zq4YbLi2k5PhKlQPrV2kaPc293JeX7RvKCRCqHIQHr186qiQlPa96sYQKNjBgCcA/dVc+mxTFdw9N3J5x5VvDAgkjFZp7lS/dRtGz+WXHX386KJsmsY3jCL09KmEx1XqM0Em1b9HGWW61G0lEaMfh4VAbcOgBJ+mDU9O1azdg2bgrIAVkfcwLHqM4xx0qkhBnug3pUO6UDA65q8MD0qpnG08GgDgiQAe1QAiJJEi+E8+LpQLtVqUtrp0EFtcx29zdv3aOxwcdW2/3sZxSlZxWsc/fW0caq3hPVnlx1LZ/M0N0OrHTUu0EFrcCzs4/jb4jd3MbgbF/eY+Q/Gs9pqutLq9r8TpkBtgSXlgnyVOP3SOayRS2NoN0MMSO/Xuk6milvK0oI27GBwQ4IrPsOgtf9o4bDT3vZYLloYuZO7G5lXzOOpArfpmpWerWUV7YXCXFvKMpJGeD/L5UAJVoWyw24IyK+Yf0Y3Wo9n/6SbrQp5SLecyboi3hJHKso9cVUXYUfegpGTmhupaebtFkhfubuLJilHkfQ+oNFl5FcI5PFVRNiP2OE41rUlnTZLgBsdMg849qYLhWOorgjG6P/wA1D9Cs7mHXtQlltZI4nJCuwwG58vWil1xfr84/zNS9F+y6Z1igeSRgiqMlmOAKRdamtNRsrqb9HS3VlDIuZO7ZdzZ4IbOSo86a9R23LCEJvIYZY8hD7DzP5VsvNNiu9IlsjhI2UDOOmCDn8KmOweBBudBkh1idWee9ea22pBtHdd4ehVSMIqg9etDdG0y7j16T4lvh9VDFI5IWLLNAF2lU3cAggfI819YEKBGABAbk8+1BtVsUaKK5tykN1ayEwuR0BxkY8+M1p2wTR8z7b22laTZWO1HhbULoOwYF3jjUeLcev2uvrXzu3vlXULjZLHFMqO0bDIBOMLtA6da+mf0maVf6zd2lzFHLJaQRNHK8UJLIjAEPgdeRzilzsz2OtJkkutZtiJHcRwqQUDAL1x79abkkhxLtF0ub4aOU5G4bsPwQoPU+5PNayJLzWHazyzqMknpuI6/dRhrcWmmsW8JKbVGcnJ/yohpNkvcNOFVHlGfp0Fczfs1PWGm29taJG9urv1Zm5JNeotEFWNVLtkcV6oHYa24HnUJAcDbmrI23Lg13HJ9MVxI1KwPCcdaiTk/SpL5+9ePA4++qJyQIzz7V0BvauMcHpxU1B9hQnklopaFXBBFQWBVGORj3rQenzNcwKsRUBgdSKsVeM5OK8F6HGKnuBXFAEWYKhZ32gDknoK7bxi6fhwIxyTnk/Kqp0EsRjJIB64qwTSqPC6f8FVGvYrCgijH2Wi242lSM174SF1QN3YRW37EGMn1NC+9mPTufqleMspxhYeP7prdckSWg6baBlKsisvoeapXT7PdgW0YyPIUIa5nGRtix6YNdF9cBSdsY+WavyxJphg6VZtjNuhIqR0ixJz3A+eTQX465IDEJj2dsVcNQuAD+rB+UhprliHVhFtEsWzmHGfRiP41lk0S2S4XCz92FyNrnG7NZxqsoP9i5OCcCWunVppDgwzDKg/b9fL51XkgKmi9NFtmuJHWCQM0od5JTyceQrZJptsBktL6Y30IXXWjIDpPtZc5LCojWmLOxS64PGMHgYH50/JEKYTGkoXLGWUL5Lu/OpnSlOf18gH0oeNcTAYNc89MoOakdbG/aHfGAR+rHOfel3iFM2jSowcd/JkD2qLaSG6TyD24qmz1A3E8oQy7lHKtFwMfWtvxEnlkcf9mapNPQnZn/AESw3EXL5zxlRXhpRzzO+f8ACK1rcHb1y3Gcoal37eo56cGqoRj/AEUwYZn8/wByuHSpNuO+U8/uVtNxjb03eeciupMzDnaB5EHrQFg79FykkNcIQR5JzUTpLNn9cuc5GV/zre821s7RjHXdXFnDR7mA4PTcKTQ0weNJl3eGeMr7qatOmyqnEsfA9DWv4nbjwqB67xUI7kToGIGw8gBhz86A2YEsLl3yJItvrg81JtNuSwIkjP30Qa428d2f+IVQ2pQ4IUjcPccUAZ/0bcgDxR59ia6bG5A5MXpyxqC66g3juZpgoJLxRnbx7k4pcvO18llc28VsuoXkl2G7q2eAEkgZI3cAYHPU0VY7oZRY3a9O7Ixz4qx3Wh3U0fdxCGBCfGUOGcemfL50t/15dY3KJqEc4tmuW+KiDR8HARcYzk+YrZpPbQX0oAhu0nZO9WKWNiJYxwWQDoMgjxc0UTZO97NuIZHkjt4LOOVZn3NgHYOCePX8qB6XqS2Ul3Hcx6gqSuj2++MqJFY4BjUcgAg+/PSm281mK+tmuNpW1ttrSbhvyT0wo4J+Zx7Un6nf6lfXE5ivHdljNzEksQLRrjwg4ACseT1zxVJCbQ62AuJ7eOR7qz/WEBBEWY89AfQ0H1XVL1Ln4awVJcOUedlOwN6D1NLUWt3t1ezLpxaEyfq1l2rE0/HRiOp6njmtFjoGoyxL8dP4EHEQyvPz61nOSRcY/pn1i31a8eEXDW10IySO7Txxe4FU6TZRSvm/lMEaniNVKbgPUnmmmCxFrCoJVQo52kj8fOq5J0jKkxh4/PPOPqaxc2zSqBc1tG91I1jM0ke0ZSR+QR6Hzq+ylknuO6a4VCRtKSKfzJ/GoTz2guXjjcW05IYAjhqqEzTXDIksSy4+zINp69MHy9xVJhQRguJo5ZLKeBFlIJjw3hlHt6H2rImh6XqFxDdXCmW7tm3RybiskfopI64qhJ2e6WK/tiLdB3i+LPdkHqpHUUWkvES8KKikvglgPtA9D7iiyaC2m6vqCXLWiXFvd7QDslbbKB8xwfqKK2Otxz6jc2V1EbaeFFkwzAq6N5g+x4NfH9c0u/h7SjUbdJ+6uCq7oCdyHGOcU4ah8XD2TN1dzD9KWWGhuIz4gMgYPrnzFaRn6E0PF3eBoS9rcRMR1GC+fu5oS2qWd7eGNbgd9GY1liYFCOT0z1pOHbTULjTI9R+GQRRzLDdQJuLPwSzxhemByayQ61FcS3F3Z6omohpljaAShFQMvgVcjLYyTmtKtE6Hi51u3tr+O2VUFxjdFbNnLjzY46e2ay6l2ge9mjs7Ne6mDYdZoyQrdcEZH0PQ0O0/R7q6v0e5tWeKEGLZcgO6FgOQw4YcY+tGzpNtbuiJ+sWNi2xhnaCuCpPXA8hSWBSbYQsbq+e3w8SFl4LZ2bf92qf+kDc3Ad4zZsMI8aeNG988EULm1lrCWK2M7HanifuyMKPfHNZbrX4gH7mUyDI3AZLEsODgdAR5mkkOg3bwv3BhNzI0s9oRvKgBTjAxik7eJLSyuJHyYvteeWwV/OtGpavFa9n5J4n76fuTCihukjPtXOOOD+VZIrX4e1trFZP7CNWLEfaI6n76mZaVGeOCaa7xc52yMxHyPkKM2MbpPKjfYAXZx0GKyD9cHuw3AbCjPHpn8aNbwoGR0XPFc7ZZ6ARurcdGI616tMcSbMlRzzXqBGqMgKD6mvMWDnb0riAKMAVZ5cmuI6CAXFcfk59qi0iNN3W4bsZxjyroUgHzoArxnI61aAelcRct6VNR4uaYiOCVzUecH1q3HpUSmd3OBmqoTKjk5rmSOMdKuEec+L5VHbnzFAUQOQ2MfWotuB6fdVjZzj0qPOaLE4o5v9q4XAIIxXHJ6AZPzqByM5XpTUiXD8JuwweOK6MYFVtu2NgcEV1ScDPXFPsJxLM49q6XAzzUDjFeKjk8mjsLrR5T581aT7VSfLngeVWEnA8qpSFRYoyM4FUOXDkpER5ketWqdoPNRyGb1NOwqgVdS6kk7BQBEEXBYc7uCefkfwrRCsk4S3lJXCkExjOOeDn16VrcZGBjGaikKRjCEpyTwaSechQctWgijO0jj7RIwSa0C4hJx3gpdffwVkcH13Gvb5j0uJMj3roXNFEuIyCWMrw4xn1romiYE71PPrSyJLpPszuf8RzXjPd58Nw49toq1zImhnMiEg7xj0zXu9jx9pePLNLXxFzkbpznn9kVNbqfaD3g+qijzIKGHemeWX7xXcxEY8H4UtC+uATmRT80Fc+PutrZdDnyKDijzIBjYw9CEPzAqPdwMB4Ux8hQAahNxkRn5LUjqErKqtGhHypeWIBqSC3kPijjPzFZ5bW2eQQiFFhQbnIXGfQChh1Bt2RFEMD0rq6ixYYWIjHPhqvLEKNNrYGe2UXIxG7GRo84AGfCuPTFVvYR6hdQ3sMQT4ZZFh3Dh84GfYEAiq31DdGUdEw2Qdo8q9FqndBlFuqoCFXA6r601yxEV6na6bZ6ekyWsAudgEb3GWEYHmQOTj08zSEts8Ehnh1WCSabwXMwfENpEcgEsDwST5U8ahf7reWNLePvJcIuEyeepOfQVknttO+GkR7OGRe4MYLJkAY6Y+/nFUuSKFVsS9OsVluLKfT7WC5gEzJeCOQpC0Tfq42CHPmCc9R9as1LS30DVf0Z3hSPUcW8s0bjwOeeD1VTgDHXk06RWUNqsaWkVqIRDsJkU8+Ld0HyHnSX2i7QWg1C2mgtLO7S3lO+U5XLAZIiGCMDHJPNOM7Bmnslp7nWpRdRTO1lEDG78LGzk7lA9eOvpTpMCkZIGSBkDNWWzyPpEUkswedogzSKOrHnI9q4riW1LOEbjoTwf5VyTbcrOlAo3UM1otxv3KTgDdjmhd/dPAymSVVUjIjTJdj7Ubjt7RI4wI0h4J7tfEMfKq7u7srTDII1xjLsRx9amLAB6d2YkvLM3d1LNbzOd8cYP9kPL61g1KC7s0Kahc+NSRE4XCv8/n9MU1S6mY4tygbcDxZH8aWb3VoNUnMc8ksaBv8ArYsD6GtVeyS62EzQW8zoqZUhwWG1QRjg+9HLawjiSJurpGEBB4xQjS7W3MjxtIrWoDIqH7Jz5fmaLxPEssmJOAAPYemPelLIUBrftPGuqS28gVLYPt35w3XqB6ete1ptRk0ZrNYxK9wzMZDIAqovOfurUdAtbq+a7YyRTbxyhADkftYq3VbBbpImLxqbck5kXKMvmGHpVJqxMT+z+tiTTLSW1tJrYWtwxvbmQBo3LA4U48QXbzkD0rbD2aju79L+x0a1ktGhdFN1hGcs2d4A5GOg86K2tjZXiT2k1v3Uu8s6KoTIPIwR1X+FM1ugggRVXYijAHoK1lyVhEKN7Aa600duojgvQGgVJkIBw27bz4s/5c0Y0qybVNPBnuZIrcP+qjRhnjjJPXHniqbzS4r2UXNu6pOBtfPKSD0YfxqNs99pduJngj7qLJdVbOB6ipXItFdV6KNY1E2Nz8BfXF6EwFVoANrqeBnzHufKk1739ESWaW0kcDXk8oiuZHHdvGB4dxx48HzNfQNYsrfW9PSUPtkUiWGQYyCOQM/OlS30S97QW96qJFaMtq8apND3gjYNnbuOBktyccAYrWMkyJRaC2igTaddvcRWzTNIMvHhlYjnIwOmfqKz3Dd9PCiSBc7txB4xj/Ovdlbq4vtD3XFp3EsP6mQAABpFPiYAetb/ANHiNZgI1Yk5UAZIz51zzdstLBXYRd3+okj6t1C8dODRLK20BaVsqo5JGTXVIhgDysBtHOBQC71Z/i8TAxqnPdoclm9DWeykH2vNhxvjX2avUGDxdb6Ve/bkqsW4L7ZFep0OhqyCc9alk9K0Kid10qCYwSOdpxXL1NLKenlj511uVqxhkfOqtvh8zSoCaHjivAkE+dQj5LDB4rozvBzxiqoCZGeD5dai3A4HU1zJ3deDXJCwGM5pAdL4Wq9+c8fWpdRXQnr0oyBWjEsQakwI58q7tAORjNdYE8fwoaAqIGM4GfWuAffXSCCR714fKpBoh6g/SpYBIxXP2uRxUjw3HlTpBRwrk48q6owSCa6SdvFROeeetICwKrHI61YVKqOtVRjFWSOSAM1a1YqOYzXMYJ8qiHIPzrxyWOTTFR7HOMV4qMehrrnbjyNcDGiwo8E4JPNVvKkXJBJx0Aq0ZBORmoSyARnK5HQjFMKYNutUWBFknt5BAf8ArI3DY+6gl0LaG67q7tJ4u8Uuri5bAHpkHk+wo5qllHNpPwcSJGksqKQo4HiyePpWySzhcsy7g5TZuz0HsKtNIhoUoNXDQQ2vfzQpJG0kTQEtKyp65HUjy8qMaXqdjLagR6jLOWQSBrhMNg/QVxNKMepvdiQQIsIjiCDG05/HI61CT4eOS3WK2kjt4VKB1YqgyfPjJH4UNp6FT9mhbhoRdNLM02wgKqx7Ovoc4PWu2+nX8TmSTUTKpbPdmMBQPQY5+tLr6miXMcMt9Yyxyzd00IdiOp54+zgA+fNFtHuRZ5SeALFI+IpVORIOSDgE8Y8+KGqQkgyEw3X5VwqV+6s81+E1FYlgnde73mVVHdAepat0TiRVPkecVI+pSAxHt0rJcxziNnN6IFU5yEHT3zWk39nHc/DNPGJj+wDkj5+lduLeCTEs8auIgSMjOPfFMOoFbX7eW8jtrK4glZHHf5DZCtwCOME5qFve6lPNNBaPZ3bxSFZZmbaIz+7tGST+FUaxYtqaSlbSWSWeMx20JzF3YBz3jHy5xgUP0Oe6gkZ3toXu97IFEwVtiqMqTjkg5I+eKuk1gmsjpEJO6XvcB8DO3pn2qF1sKsjLITjP6s4b6VmshqE5MxvbaSFjnu1iPhHpnPWtV1dQWrqHP61vsxqMs/sB51BaQs6tqOo2ESxrbLDaSeFnnuQ0ij12459+aWRYma6iuLmaeIROyYeMQwSqyZCJGPXz86cvitP1GWe1bfBf3KPGq3KkORj9n2x6Vuk0XT5pIgwAmiChBnkBfatYzaRDiZOyV5DcaDEkubZoWbYjSYITPhPPUYot+ltHZSTewE5yRvBP3ClntB2a0xtNEUiiGeVgFlAOQF6KCPu5681TpOmbgboMUeFW2TM/MbFSNuPJRjOKVJ5H2Zr1PtFa3dz3FtcmOCMHeyA95IfRR5D3q3SbBLsxXEyngeCMnIRT656mhmmWEdpYI0zmectjvHGCxY8H6032UComUYYIAIxyCBzSdeizjadZhtxhWRv75Jx8qD67pUMlvJ8N3cLPwULbVPofY/nTI4AND7od9azw3ForKVIwrg5HrVRMxcsrd7bTx3uwTgjeE6EDz+dU3F2QgKOSuc4z0yanYXMMJe2cFSmCGc7gQx4/lW660SK82vGUhmGQfDlWHoQKs0RgNzcmAm1w5/73J3HPXjpWO37RMNcGl3W9GOYpY5P2JPYnqpFSu/0noltFJcW8g00ShZIlcNtbP2gceJT1AP1oR2om/SOqW93BB3aSQ7pJQy4eQHpgHKnGOKpJNE+z6LbwQPD8Kw7pAB3ZVsFSPSrLh5NMt43lkaeLOHZiNwHqKVNAu5Z1aKWfd3ZUx7jk4xz86YLqeS70e/hukCCMAo+3AKkZGD6+tS406GWXME9uWuo5C0QwxQDkD29autrx5JTbzsGhlGEz156qatt1SfT0RwdrxAEZ9RQt7K5gmjjKfFQ7gFfGCo8tw88eopYAz3MFzpjrCZWWNnIjGSQV/wBeVdv9TvdJ07UQyGZZl2iRTwGx5+mRXJHvbWUwXsDy2qndG6vuK/XqCKyR6khmkt3t3JKESs32ZkPQ+xFWnTsGrRh7J9pUt9VutGnxGjurRFzwHYAkewJz9adr42sEXf3O1UReWzjA9OK+Tato62948l138cbqO6uIvEM5867ZNdu8Ed5PcXcfeDu3Z/Cfr0IP30SjGTsQ7f1r0i5uDDLeCJAwADA+P+Qque5sysSWLFkZw7zE5yB0AJ96t0/TYpZzKjfrhjdFIg3H39/mOajqIu7RlWOFEDbmeE/aUY+2nqAeuM1DjTpBZdZwQRRPuu4C7OWYtkkk16ssVxJJGGuUjlkP7eB4h9K9WnRBbH7c2QBz7V5nUMfSonr9ai32xXF6NiRYFD7VFWAGADjzrxGc1wDwmkB4Abm969gbTgioD+NQbqaQFrDnNecjHlUF865J5UCOoQF5NRaQK4ABPriuDyqQ6LTGeLlhwMVxJPHtJ5qeAAPrUHAyOKloEdJyc9K7uB4865MB3Z4HlVSf2rVBRYzHPGPevbgoyelcFeb7B+VMSPByeoAFez4yfuqIA2CpL9ofKmgJBh6jNd3Y5ABJ6moEeMfOrP2RVehHnDBcgDPFRY4OelWP/Zj6VUwGRVCJBt+OOK9k8gDNSjH6pakoGzp51IHFI86iVGSRVsYGTxUAOW+dUBxtpAzUEYFjjoOKs8qioAdsDzpCOtjbwBny4rJc2kEtti6XvUXxFDwGPy863MB6VW4BQ5GeRTAXbfQO60GW2VIllld5WEaAAuxOB8hwPpXW0iLSdBkt4N0cbwCJkALDdgDcB99MKAZPHlXhwhx6mnbEfO9dtrNNHkktriRbNY8y987KJiPsx4OOOPKpR9pbiW4tbbTrdrFZRH3juodURh4HHPGfs48q5fIt5rmrpcqJ1SJQqyjcF58s9KptUQdkdBYKoYq6E4527jx8q3SXUhh3RLu7u5yZJ9s4dllSOBQrY6cgkj61u1PVoYbdGLwRRM4jVpdxbeeAAg5+/ikrXlFnZ3zWoEDfG265i8Jxnpx5US1B2fVmVmLK9iS4JyGO49fWl0VjTwa31+e+UwW03cRjC72i5Oc8jnrwePzofFaxLtj7gzQ2ssgDyklpVYrkqvnyc7qJavGi65aBUUBnTcAOvgNXS/8AuenN5/GW659sNxVV10SnbNsJu57drSOcQZJZpol2yAZ+ztPQ+9aLWzg0+AF5nlcZJlmbc5+prYniAY8sRyT16msmpAF7YEDHe/wNYoszataLrWjSxRMBKAGibOCrjkc9Rnp9aAXWmvcdn4GsbWWw1aEZh8fjDA5ZCx8jk4zTXsT4aQbVx3Z4xVKAGGBiAWKLz51aGDBKH1SO8bUWjhkg23NtcAAq4GFAU8jkknHWhtqLqNGtAASWG+dX/VTLnOSp8/KtepHOrAnkm3Q5Prk1XB/1vzq0iaCMVwDlUCllO0neF5x0+dCjr0+j3EEpdrmxc4kP2pBnoPfB/CipRQt4dozu9PalpwF0uEAYG0cCntAOcvaTS43Ect2kcuB4HBBodd69azW9wtgzbn4aZhtUe4JoXd+PuXblhtwT16VwDvNRsFfxKZDweRSSFRrgt1lhjyiJExQKCP1jKvmfat8zd+jdzuNyHDBsYPt8hirtPRTO2VHVh0rTGoV7oqACZF6fKqaGi9WjubeW2uQoBTByPCQfOvleu6OIL6Syz3Lh9w8WAVJ4I9RX1llUwEkDOwjOKXO1sEUkoLxIx7s8soNTGQ2LuiWxa7gEYyBzkcYpo7U3Y0/s0sbN+tmO1V9c/wAqyaVGizxhUUDu+gFV9pAH7T6OjAMndk7TyKe5B6DVjdt+jbZpEOe7Xd5eVYtT1h7eBmU5jCk7lODgdce9SuCQrYJHFLusAfAXIwMdwT9cGkhG7TOzl52ktBqN/qt5aiVP1CW7BcL5bj+0a7f9mNWs4IRbXHx0cZw6vgO3uD5GmrRVC9n9PCgAC3TAA/uit46LQ20B88Zbm0hd7q1mW3AzKHTcoH0rxit1ETQpIIn5VCu5Tnz/AM6+gMisGBUEEYII6ivnNn/8Ft/7srqPYAnA+VUgDWla2tteqt86EtysgXdt8scdKZ7vVtLlhEpMU7R/2a4ywY8celIWkjdA7nli3LHqaORqphLFRu9cc9K0IMlvZGNCrWspG4le7bcAM8DNerZHxGuOK9QOj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" name="AutoShape 6" descr="data:image/jpeg;base64,/9j/4AAQSkZJRgABAQEASABIAAD/2wBDAAgGBgcGBQgHBwcJCQgKDBQNDAsLDBkSEw8UHRofHh0aHBwgJC4nICIsIxwcKDcpLDAxNDQ0Hyc5PTgyPC4zNDL/2wBDAQkJCQwLDBgNDRgyIRwhMjIyMjIyMjIyMjIyMjIyMjIyMjIyMjIyMjIyMjIyMjIyMjIyMjIyMjIyMjIyMjIyMjL/wAARCAHKAfQDASIAAhEBAxEB/8QAGwAAAgMBAQEAAAAAAAAAAAAABQYCAwQBAAf/xABUEAACAQMDAQYDBAYHBAcGAwkBAgMABBEFEiExBhMiQVFhFHGBMpGhsRUjQlLB0QcWM2Jy4fAkgpKyJUNTY6LC8SY0NWRzgzZEVHSzFydF0pOU4v/EABkBAAMBAQEAAAAAAAAAAAAAAAABAgMEBf/EACgRAAICAgICAwADAAMBAQAAAAABAhEhMQMSE0EiMlEEQmEUcaEjUv/aAAwDAQACEQMRAD8AXJzapNEbaKRzKjlY1XBVsjAPltzzV9i9te6tc4ilEkkX6sjI2N0OPLrkZ8s1BprqfvJI0WaOIpGpQbCy9cAevmflVUTwWtx391dutw0YkXu+AWBAx6E+tec9GkcSJ29lLc6gslncxqZ8SpBOS5AGVw5z75xRDUdM0vT44dPEF3Pcv3ZmkVsOQFyoB6AZJHrxQixLPrCxtZGNlmaYyhDgRrk5DevIo9e3N68EOV+JFrNtxuHh48Iz5nJwT7VLbtGiSUXZ3s73JF/3UBt2MYhO3AMUpzt6jrgdfWh90j/DG6hmfvdme4ClmDN4WzxznqfnXbaS8zbsy47xiHAfxEDkgr6buladU1eL4hbe6n3BY0kMUTbRGuTkMOrE8dfelbseHDILXSpd0BihljVVRO9QDaMclmUc9ale6fFtM91LJLK7P3hBZOCcD7/arGsIGkVpJIVaZRJIyZAizjHK+eAfYVsbVmt4Phb1xLJaAwbXQEq5bAkb94Ffxp5WSEkymy0yF7aZ54L2a52rIsqyBRGg9W6L8sUNcNZ6eBcQG4Z3w2GwyJtO1fU9OT1++tsN5L3AtIZpUtnID92nAUZJyD5/ZPT1qEhtf0ZPcz6lJLMG2iGEElsN1Y9M9OlEXQSp6MReBoktbZkJChjOG292cZJPrwfyq2GN5Ly1hgVprmTcrblw8eQMNt6YC85+dQuFN0Vh+DRZMhneVP1iHdjA8mzRnSNYWytrq3CwS3Z/Wm7cbiycKMqOhHAx0qm36IVXk2/oe9uHkiYFpo8d5K42xLGuDwD1yRyTx6UtX9wsWsFb6G9nuSrKI0j45+yRjz88j1pgPa28tYmtCto6SNulumJDtzgjaQckZ+VAdStLhLq4lvN8khcxAJN3ZO77JAHOB55qI7ybNxccFipeiKNbm1vbWIq4Ru77wsD5sQTz5fSo3FrLLMBMkcneL+rkU58JwFz6dK0aVqVxaCZVnlfICMB+yv7zHGcD39a43xF2GuXKOjjcELHbIwHIPnwKr2ZSa9Aa9hjtDJaXVoGtmcgSQkl2YjKqT0A98Vuhto4mjsorOVSCgSGZmBfPLnrwP/WqrW8+HspEe3kmumbMrHxZK9MA+QGfnmtalZke5Fw6EszrHLzsBADY8846DPQVdsTbozWN0trDIryypK5IAUEgktjZ7gAHJ4qccs8TypNp7CHcJGMXJKgjGQeffjzoqYIhbIlrdBLISM++cZY5A6emB19jmsV7JLLKjTXSxoS7wsgBUsPTP7NGBWyD/ETQ/EOGWHlIYumSfXyX5VbCZZ7drQ4jjZmYMMMGOcLtz0xU4YpJIlXUJNkIjTCx/wDWceZPnWJmuQHitu8ePBRVlQLtTggn2zxuzUtoFbdFwtJLu4EAug0fiaZwpVlY+EJjz6ZrNcXErbLT4i2jihJBEYI3pxnOehGD99Z7QWulszXM3xEvLH4eQgcnjaz8Ag+Y8q1B472SHMMSWx3BItxY7sYznzYnrk1N5LcKV2aZ0ZNQEaTQ5dsSbiMoMA8j3zXDc9xdTiNSJF3JGzZQx5wVJz5Y449KzXyJpqCBTJE8gLvE0feFcftFiT14H5c1CP8A223G4qz7drxkMPD1GPPPHlVtWRF08h2PTbsq0kO2UzKzI5YoxOPIeg68UPnszAgX4psSuXmdWAAwc++CDz71yHW3LxWxilS6sf7OaRApUEcBuecZ61ojvorGKV7nummjLFEjwBK/qPWsqmdDXE1sHvE9tdHunu5IWbD4wS0gOR4vTmpvPaMxYjurhPGXkOWOPP1POKlfa53kIuFsWhdRvG3JwehK+/I6c4rLJZollbXF9O87Mok7sYX9ZnHiz5c8j3qlFvLIbjFVEtsH0pN808pZ0QTBCOSpbr+PSmGOKy1pkiFqTMu/x7mBGB0JA6jjApV2u+rwbXjkAUyxqUDLEnoQOoJ5x8ulGLaOTvV+FNuGaVAxIZcHOdvHQnJPPlSfGkXx8spOqM949poMcYngE85QsrG3IOD04JwPT6UKv9XlmZknMK7I96IjYA44xjg/I+eKL6hYTy6xffH9+ys36t08aBl8vlgjB6D0rGmkBpHUFXQrv2wEAn91cHqM8knz8quCjti5ZzekL/fut7cB7V5lwFZe8y2445AHAPT5UX/QrRx9zCIZ9oXc8jYIduu3B8PuMUa0vRjE5luIyz4yH2KCCVw4zxkUVtYrOe6cuVhh7vuCRCRuGc4wDjr51pKbf1JjxrchdWxMVoTDbicLx3zykEgj90nk/hgURsdFDTzsJGSUxKoijO6LYwC5OcDHLfnRn468fUo4bOZXt3BYukIAwOuAfu5NbL3U1t4JJ5EuGhtE3bWjjQFvb1A9qipezTrFaPn19a74pbY7Zb6ylMEjbiRKpOAQPXHpWY2M9g7oUcmFgg2sxY9cKDnHp7A0yXFpPE4PeiCe7Pfy32QC2T9lD0A/gKk2lz2MfeLrm+PGDFLCH3feKcZtaFLjTdsGdmbIrqHdFD3rKjl2G8+fiHGB59D1pyuHffFbQCTBPi/UL09eDSNJrF5okhNrqNvPGOO5kjDd2PQYHHUcUVh12c2I1DbZP3p2SryroPJlxwRnjpSkm2OPVYGC4mhAigVWTjnMS4x880M1jtDbWFq8cciRsAAoaNSB92etJk2u95dSuzCGcR5BdfDI3+HyGKGFnmRPEshMuclcN0yDj09MVS4/0h8reglcdpL/AONuSM/CjcEjZhgdMD6Vhh1Oe1vHlnQGQP4VVvDyOeR6cEeXWu2tpcXEap8Kfh1yVWTwD3yeOB1681yTS7uOzS4A73vmGxFXhRn8T/KtaijF9mw/YdrLxniWe4kmV1UFgCcnHkB8jT4l7dukUUfe+NRhdigY9c5xSDpGgpsV7u4kYxt+zCwAY4PB8vpTnbR/DI0rmIBhx+qJAFYSSv4nRx2lkLFntrZLWIuWfgb41x8yRUGYsUsYGKAcyFZ+g8zzWKKdrZXmeaJZJDjChl48hxXElMMJkdi0z9cnP05FaJB7NszqXFmrbUXBfIUcegNSu7gzSw2iyyd2ftqdpwvsRWIXKwQPIGAJHIDYz9CKjFcLb25eR1EjHLHLAE/TFMRqvJ5HAsraVkQAbsTDgenTrUH7yVUiiMgUryAVZcVE3CQwljMGduTiXkn2yKqadYIgZWjyRnkKTmpaKReUkyltCCMn9lSpVfvq8F2kS1iQxqB4iWK4A9MmskVzHFGXbAZhjAZfyNTjuVghZ0x3p5/Z4++kIun+JuJzbIzNAg8QUAjHpxzU0d5pO7zIIo/tKrYyfLIY1iila3Rs4aRz4souCfnmr2nFvbCEOrFuOWTkn6VSVgyckkl1MFaaXuojkhiuS1Vh5LqcShmSKHoSyjJ+7Fckn7qBbaCQBjkkiQYHqcAZIq57kQwrbwvknjwsWx6kjFHUEzOFku7k3DMzxxE4LRBgW+npXkLMxuMSCNPsmJep9eelSk2BEt4O5DEcssbAqPU1muu4lxaRtargeM92wwPf3qOpSZmMusXTGWwkDw9MybQc+fBr1bri8gt5REkNltVQBzj+Br1PqLsK+q6s19Km+67hfHCyxIDnd0Kj04xVcADSLK8YMshz3aPiMggZXnoTjr50aabSUt79JLSJHuFTuhGQDGTyuM9AeSTQWzhBurWOKSB7neNhmJVQiqcH3HX3qUYNUEYdVnttE1CzjtXb9UZOFPhds5Ue3HFV2Y72SxtJJjJbSSHu239y8jHkl2PQDn5npTloOm2+m6RNf6kY2aRFVgG3Ar0Xjpk0p9q5vi7oR28MUbpKIzEviJOOOnQc9fpWKkro6VHCsywSHRbjUInaKW3SYJDcsxLYLZQHHib+Qpbki2zSyyXyoZDl5EAbxhjk9enIGR55po13Sok0S1vCqmG3DPdR2uB3knGCpyTgEYJ68UDZY4y80WnRd/DIGlkZM9058yBxjk+H2raLVWZcyeiqyaeK0immmkeFh+sjjIDyZyOPIEqK3CWW4t40tbSZJpH3CSXkhWByM+nC4z5itGj6Rb3+pwQW0cj2rSBSCSFUYYZYno3TgetMWndnb63JjjktWgiGFkjY4LAnGVPOcnr7cUpST0RCErAVul6YYmmhkR5R3hd2ySMfaI8jkZqDQXscMpCQojTd3vVsBST9pgfUY+VEdXtrzStWMEkrTxSEIggcbUbJwuW+Z8J+hNYTq9hb3CwxaXqccJViDIoOT08jyuQeanI3AnqkLN8PAwnnS3jEROP7IY3blYff50t7GhHKTLG7s0WUIIVWHOc5yOnPrxTFMksRvPh5820LB2kVdpODzsx5ZOMn7qHGab9FXESwMEYs2ZNrtsJzgg8tgA8irizJhrTLW1in/TMsDTW0cojhizklzj1546+tEe3KpJfW0Vun6wlSpBwSc9T6fwqfZW7lvtG+Gt2U26SlpLsgKQpA9RwfIY5qnVpnn1WWZdneR42S55VcdFH8aw3M7YxS46F63aRIQ0l3MSMKqqdoKgkkvng5P86rk3X0rRwGUO52GNOAOhIA8gfWvWNnd6rd91bxFgxHAH4mjyaxpfZKQWsZS41Tdtdn4WHHp5t6Z8q6MGKgo5ZVdaQNC05TMq/F3YIEW3hV4BJP8PWg4htWvIrJ7h2hQFyHYYdyNoOeoHByKb+0utaBrOlrP4XuzCwtw5IZfu6c9M0lXA020tx31usdxIo8iQi4Bzu/eB61CdsiabCVg9jGxhjWRzuwiTBnRXIyQTjIPGM81ZHpqXObyfSWVHkIZYzvQ88YJJ/IfKhX6YVdOmt4bcRtJGSyvnLKcYYDqTkfPkUQ03WZ7dIbiFURWlRnCtjag4bPTI59PTzocWtBBWESLMiNJLKAsSQHhfayD1PHiHlWe4uWjeCJ4RIsfjwgHi58wOrD0rJM0t3N8XEiwp4nK2x2kgHg7G4+mRmrzdWogCx3BUhdne427mJziXPKHjqOCOBU0Dv0UyvavPNLfWXdHuFbH5N+Qq0afZFYoJjb9w4Dju38Sk+WT7810mNmjYbLmcDeGU4jKHhdo68HOfOtEQEl47skO5AyJFgEgYyRx1PHn0qnoSuy9US5sp3ltkmVcGOSXgsPceeCPkaGW+kS3Fy8sSmQIdp3EqN2OuOmB049atil2uUjue6hJVhJHwCDxtwfME+VbtDvrc39xp+oyTuq5BIXLqR5HHHPkazqS0ap8eiwaO+12hMC5G05Iy3p5ZPTr+NLV/b/AKR1RITZ3TCEnwNGAxYYPhP7PzP8aZNQ1WwjmEVgHl2nBeXI8WM7QvqAKMdnNOt+0GmfHLLJBIXKNg5VzxyufKqg5R2PrB6PmlxZXl5Cxa1nRoxgMGCg4boMnGeOn86rt9Pv7e+ihaKWaWR/CUG3c2cjaeqjjzr7BN2Pm+HMcV5HKM8rIuFJ6446c1K17M3sQxJeQl5Gy2ExgY8j581XklpoFxR/T57Z6feadcW9zdRW8EG/BQdeFBJJ9Mk9fOmjR7WLUEFzJPJsmlYyh+rxngAHrnpzRW+7GC9khD336skiRHXdkEDOPLORVsfZmWFAsV8F2rtxtwBz6VD7PJUIqLwYdVh0nTrIskt0q8BYUnwGbpnnoTSrcQ6Z8X3FuJArwssjSNxu69VPv1pxutDMVq5e9ZyvJ2KTz5ADzr5tcXt1Dcz2CBEijmUh1UhsnkoPXPnxRGLkOU0o5DXfadbasbS+TvLdohuRpt4VwM8N1HB5FYLTXNDe6mjGkLJYucDLvnPsCT7fLrQTNu2svd3GJNsqo6qcbhnjJx9PfpWrVbG1trx7sRCAoQY8N1yPsnJGQa0S6uiVLsrHSCz7PRStcLCqWZiA8UzY3FuMHPtW20j7M3CzdxEk4YktiYtgg49eK+W3euyPD3Ld7BGqhZUQEDI/Zz08/wAaha3TgLbSP3hLoEkLlCBkHBA/ZHqKfWVbJ8sbo+ut2Z0G+08WSrLGG5G2UnafYHikrVb+50+xfT93xVtDK8UU0gIYFRncp9MZ4Pp706HSbhNE+NtNSjmmIO0xRnZ7kk9MY6mvnN5e/EQq86v3LE73kcxEvz0xwRjJ/DrU8cZN5KnNJYF+5WS/vQ0txO+5hGuTwo6kgL8sfOiNjd2ltcKbiPfbHBdSSSIx1UHpwfT76rt7C7vHupbUNFZrGVXvHbxoW5O7nnJHHnUO7mkj7iONLhQxXfEcOCCMgA8cYHPQV0SzGjljcXYyM3Zy7uy8aylNm9SsgyinoMeo/GitloWjXiJJBeTBm5kkwN5UeWegxWPTf6OhrVhHPbSIsJCjHHhYZyGIP2q36vp1t2O1DvbyeZQ9qqRNEq7ZWXggkjg89fOud3qJ1pp7Md1ZdnbGaOxW8uZS5/WIT9oE/tHocffRC37NadcyIINTmhgUnMMYGWP8D5cYpHvryN76W4h7y3AZlZzgCQ+ZyCBzwTge9OPZPQ/i4TdPdshYZjAkzx0BIPJzz7HiicZRVkx5I3QZTsZpCSiSO9vIfFuwZASfmfSrZtAt0uFeDWbxI852HDZOPeh+vXaWFosdnMZGbh3TDbUzycDzHHNQ0S7a/wAKJ2E0ZfazqQuAcck8k++KntOrL7Qbqwi3ZjTpJUM2o3wBbODIBn2q09jdNW4SdL+9QAcIZNwHvzRg6CbjdI9wvH2cCox6HfGWQi4jKEAAnOc1K5JldYgV+yHjHda7MkC+IL3SsR6nJPFRbsu8jKItekCKfFvjDEj78UfTs3OzAz3Y8/CvQHyqY7NMrL3VwAoGTkc5qu8xfH9Fy57IOXQxa9N4eTviBOfp0rFc9k9W7+Mx67CbZQDh4ctn500y9nr9GdY7tdrjGSDlamnZ+8CgPcqNo6DJzR3n+Auv6Kjdm747RFq6O4bJM8W4fQDzqUvZm8aVWbXUZU6j4ZePXFMrdnb5ZQyTo+Tg7jjArjaBfxIe6ZGI8s+dSpzHUQDbdmp1nDprG9BnmS2BIP1NaT2cu5rgGTXcIo4CQDOT6E0YtNH1Fo1EgVAfXy9zVo0C9WIASqW6EZ+zVKfIKoi+nZWRZi8uuy7W4GIlBY+5qC9kJmeScdobuP8AcARcAfXyo9Jol8CwjljOMAZ/hUX0TUGTAZWY+p4pOcw6x/QKvZKRFMz67M8/XfgDI+QNUDsxdpEc64TOzEmTZ1+gOKYBpOpEsrKjBcBSx4PFdbR7kAASID+75E/yo7zHUf0X4+x4cF5dZkeRjlmWKMAn6ivUzxaFeFcveICfJOAK9T7zCo/p8zW8soAyxxrNF3h5kAd9owM4+ZwB7VbFp91cXFq+kxos12Qu6UgiADO4bf3SOg+lYmgOoMix28VvAX3mRsg7eBkgf3uB88Ud0OG5Ov2IW4i/VXWwso5YbWJIH7IxxitJOkcsEnIYtWktLHQ+6BUhFV5eepRcD5eVIC6nbNBDcwwrFOUXdKz/AGWOSSwPv1+lau1t7emWLTbSFnu7y7Lkk4DBTjb9ax3zatqGoGB7ctO42vsjGwc58TL9kDHTms4RpWzo5O2olGkdpZRfrd3EsMlm5Y3ELoCOfKMDnJB+VNfZ/SpZEOpxpi0DZCN4mlcnAJA88Yz5cV5NE0vR9NF08wnuiQACgUZHRQPJQTwKzHWikDaKNQa3vZyVUKAFGRxnjI/zpNp/UauqkwpqOowm6uorWVZG3YCjgMM+I56AcY++gWkanLbagy3aSJBJE+ZA/K56ED91SCR7UH0qa8cLbl1QoxQSOpwvXcCPr19hVbbe4do7uQ20ZVQhOCMKQAW9DzwKqleTKUm8hG8F1bFra6kSeORDG5jBO7HBXHn659a0XljLaQWphvY7pXQGBJBtaWPa2Gz5bctn3x60OuoraG3E0c8jWjp4LeWTcd4BYKWHI4POPMivJaS6jJDpsaMvdLuTvzs2ZxhmJ8iT08+KdGabIz2ttHCkfxFzLLcbTJKucRKcfsjgqcdfWiMry6hdx2tzavE4jURxTQ8ux44PoBz7E1o1y2s9D1s25390VQuiy5Vjg+HHUDPQV20mv9ala1hgZTASBJKRkLnjJ88Uk2VGK7ZNm600HSDYrLvkc8qh4UjoM+ZrPpXZvUNYufiZS0Fv1Dnln9APb8PnTLp3ZS0tgLm7YXMwP7X2FPy86O3GfgWVD3bEYUg7Sff2qbrR0N4F66fTey2jzbUcqiYlkRdzMfIHHOD04r5PqT2l5PKLVZoVRcOSmxI2xng8nqcUy9oOzOrd3c3lzKyxNIzllbLYPAXBPmOvqcdaUW3WCukYjQ25DMqrubcy8jnjcB93lW/FWzn5L0W2cRit5S73CpcuEjjhjDbiFxyCME+ftW+3vdO0tBDN3syxZjKvGzFHHPHqeeufOi9hodulrb3VzuRrrBETfrCD+8PIHp196H3/AGXlgaT4Je9nQAhmJDlwcZGDgnnmquLwyE6MY1ForyG4gsI5IGXLiZFKrtO3GTyP2R86w6rK8yyNHEyxKpKNnaQxwSAB1HI9aYY7ezDzpciMmZ8So0bBWOc4Kt9kZGTj51Va2MVwwM0ESwyB8SSJlWGeFQn7Prx5mi4xdh3bwXWkVtq9n39rfOl0zHvIpJFV35Az8utEorS4V0hSx2v5tKBh1OdyMD9tSSOfXkUC0yzm0+7W6jQywRHEh3E4PON3y+6nRNQeWeJbiO3bbIqDuyVlQt0Izz8655Wna0aRUWBWSyh1GOTT5TY3IjYmB2L92w6kHP2CM++RivXRvYo5ZGureZ5sL36oEkikxxuHXaR5+/NXx3Fhf9pij6ekunQzG0EuSd8hBJLHrjPA+VFb7Tv0dCs1nb/FKGaRpJHGY3wNpJPkAMU7p5HKD2A4pb2709FmhsLia3iOJEdgsWeAuOmfL8ayWrXi77e6tngjOe97kmXacg+XO/w/Kovb28ly0kUqQQt3jPHuZWdV+zleBnJ4+VESzqGtVuv16gu7MBud9wPJ6DoOfTir2ZNmAyWs0d1JLau8wG5RMDufJ+zxz0xzTHpXa67sLKzt5IIpRkRqq5D+Xh9MgGh9re93LKt0rR3FwSMo2U2MeQp+Zyav7O2y2Vytwbed41Z8SSPnD9CQfMYHXHFTKqKhd4PpElyowoJCgY4NRNzuw4HAGRQf4+FY95YkkZ5/1+FI+t9p+0EE7EW4EEZLiJfsuqjGQ3HBzyPUcVMblhG8sKz6Wt2JT4ZYyV42qenzpR7WdsdQ0mR7Wys1chkcyDLfqz1OPI56CkjsveagNVRkllSAxB7iRDu8C54HUdeMVLWL6TV9dHcx3e3utr97zvXJJGB0PoDWihTyZudrBff9tNR3QA3MkBU/rWYYQZbI6+LdgYPkM1n1PWYtVLXs6NFa7ggyScZODz0yD+dCZ7i2jBLWyxvlCsbrudgSTu2+XHPrWzQ4hcvcmUvtDBiGQ8kefi8s8Y65q+sYq0jJtydELq3UoI0jXaqBEKkIxcHcSD0x55IPpWzS7W6Nur3O7xr9jfkSHklvEOB6eXFFvg9upJpN07ytcjHKL+r258P4eVP2j2dra6bHZBA8SqQyv4gB6HNZS5PRtHiSPl+i6H+k9agja0kVhIXkO8ESDI4OTlgODn3pt1P+j9IhbzW7yPIARJKqhST+0xA9uPupri0+wtpI7iCEI8ZfBA/fIJ+nFElmDEAAsccDpgUd7EuNAm20qSz7MHTZpZLiUgnEchRmycgZJ48vavmZ7P3Nvft8RaS3LNgFTISdm7AJBGBwc8elfYVcNICW58+eg9KnJJFEzMETvG5OBkk0lJoqUU2C4LSyawg0y6YRsx4VRtLkc8EdRjzFZo+yGmrahGiR3Ix3qoFJHkePSiMl6O+KkKWRdu7rj2FeedzHszgnjjy+VLsV1N0bJEgjjACjjgYz70A7YadZ6haLNduscUeC52bmceSe3qfpRJC5l2DjPJNK/b6XOmx2wWV3n8CAOQvvuOcDPqacHkmSPld9bWS6iRBGHijAjSK5fwkEdT029Rwepq61129tcz3e5Cuz4dN2dijIXp1C5PX7q0abo1xd/ExWoWVlPjO0NI3h+yD02+XNZZ+z2oJOYrZd0SgSvhcxLjofFjHOc/SulOLwzmpmm71GR4rcy3EcLXGJGjVWDZBwSQehOKnpksdvdu8NvJIHPfPvYMoXPBAPLDOD8xWCKK5LfDzurXMrAK4k3Oq45UL0APHXoDXWc2qmG+bMaT92HMm3uwB0T1HTpScU8IFayPF92/mhtkWGYtLsZXMSrtYgjkH5cV9J0TUP0lo1vfqQUlTcvhK/Q586+IWemyzXFpc2dqmd3fouSSVA5GegA6488819n0WG6tNMt4pAjptLNIx8Rzz0HFYSilo3hJtZCoBdN5PTjrXTLtGF5zVO8lTj5AeQ9qltO3IPJpUUSErADGSa80vd+XhqoNgkk+EeYrOzMSSx4/KgdGozNgYJx6mpK5cAc+pPpVKjjJJxjivDwKMHjz560xGpZdxBH0FSeZzgLnaOvvWRHJUepPl51Y2c5DYUe9MRarDHXPma6JQqFtwIrMZC3hB5x1r2UKhByCKGMkLkSqJEPhHSq8ljkZKjn51wIMYxtA/ZHSu5I8TEgk8A1OSjSj+HwxhvUkV6q1dVXDE5+depiPh9rsuJY4R8S8iIVXY2GXBLcA8bVPFGbe9ttI1XSGghKRy3oiffKWZd0ZGMf7wP1rFHFGlxJZra4lLFW3cAtk7vF6AY/wBGsc8Ma3WmylWD96WI3ZyBghj6EgY+6r/7MIfY+n2VvaXGtBbu2inu4dzW7Y4HqD71j1Xu5tLli1FE0y4JLpDayfrCqj9ry5oRrOoq2oxXFtM8TMCxCnBXByPwNA9Qtr2ZobvUl72K4YyLDC7SMJCg2qT1APXn3rJI6JyaVondXb6jNZxQSyrK8ZceDdiMj7RIPtilu6F1LqCXURlSZVLgIPsgH7Ckgg8DPPlRyx04X2qSyWoMMSRKZUQFWdiPsKG4xn6VrddOtbZZZbhIZD4dofBHXkeR8/uNXGloxpt29mDSCYJ2YqDDdAlhyCrDnz4xkn/Qp6sNIsGkSW7htgyw7dzkDAxSlDpiTRpMtyXBAbkA/wAaIRabACGluMgeSjFZSpuzpV1TBOpx29rfXDKsMWWHdJbkEFc+Q6DoCTVcEmo3csVo0SpNKpAeQ8OcE4fz3E5PpwPSmeS30iSBlNucY+0reM/KsFjpKNfiS7uJJAM92qkqT15Y+vNHkSwYy4pN2gDGbi4iYvaksQ/eTkb8gEDduHU5HXoKJ2iXkmp29vAiwKCHWR23FwDyFI4bI61pm0FXt2MOozOI0CpGQEDeW0sPLFRsra+71IbgxxRW21vDhuc/s+nHFD5E0KMJKWh6juERVZjvYDwnrg1GafcneyZCnjB+01AxeBGVEOMDcAvU124vWDjccyNz64HtUdsG9BmSZGjQNGCQ4Kq/RTjqfek3th8PBFAxeKCONixBjz3nGM8fdk0wpc8K79D5e3p7fOsGpWsWsxsmyAsh8byJu4H7NOMsilG0IfZ+YPra2zXDSFh3KRK+DGo5wRyB8s+VMNyWW8j7uZbidw0gKscsdwB4HCnFBNW0O7trjvNMD/ESKSzIBtYgchR5e2aZrXRk2RsJBDcxrmR0UbTnzI9a2nNLKObxSFfVYr7UZ1thb7WeEh/2T9rIBbnjr6Zr19qwtLdIJo3AjQrs8yrEZwDwMDGPU0f1WBoY3uYZ53n2iIBUB3jGBx685zSFqF+93OiXUDXBQqS+drceW3oDgfjVwamTLjlHY5rqEd5p0U0MMriYAjCkDOeQx/w9TXlljtphd26ykKQ3J3DryGz0yM/dQuTtRaR2c8FuJ2fIZVjj4YEdTnz8vTitVrez3mmQ/FQ7u8QpF4DkvzzgYyT03egqJJrYl+oyw3R/Q6GO5ZGLs6qPDhyS+QPPoOaIPq81zpy7bmKR2IkYEnCEoTtAHpx9ahFbz2F6sr274gXuo4gQ0kat1C+uT9wzVekWs0F/bJcQiIQxNuCpgkMQDuI6gA802ryHaT2a5Iv0mYbi6WKFJiWhjKq7AkBevQ8nOOoqtY4mtzZzE95ES8VzkjDgjKuf2sHBoppKWc+py2sUKGBUYDI4Zs8FD648xVM1v3UB06800d9FJmKMEsWDE9D5DHl9antmmaOOLiYHYIZEkjE9xIz988ecNnBxt/ZHy61N702iiMvItkAyIFbKu4xwp64wflxXLSF7AXEN9A6SIXP67J3Dy8WOTjFShkn79pLqzlMYVlttyBiAF8IwOnJ5NO4oVSNVldl5pFtIXmiAJLB/C2emAeh96v1PWoodLFvPbBrgHHdyoDtbrn1Axgg1G104bmleRrR2BOyEbkzjB6/kKKWyWNvbxwtGJJNniZwCcD3PrUSlG7RrGE6yfNNI1SW11lp0Tfl97EqzAceYUeeT0x5V9NtdC0q7aSZIGQ71d1RihPAI3DzJyPl50M7u3+IDuu94htiYLzjOcDHXrWldW7uN1IaPc/iC/aYe5pz5E3gqPHSyYdc7J3Gp6n8bNIskciM0gYBUBBwka456Z5pmttMsGS2R7VQkc3fKrE8OPOhR1kyRmcqzxoQigLwCfzqUt1c3Mce2UQKx2yNJwwB8h8vxqXOylBIhJYnULm8mtxidJWRC3GcNkMG8jn6etatO1KZbprG+j7i/JGUbpJ7r5GsulyvGzXD3RCrOysAchwPMfWhnajWPjzAkTIwglKhged37Qz5YGOKV3grCNmvdsI9L1BbeBw9wi4bk7Cf3OOdxyDkjFHdJ1yHUbSIxzxNK6BiEYnpwefQH76+P6teSapqKOJi/c5idyQpIPGPc+/Sr9LlvbO5j71nLKdsIfKjg/aHnj2863fEutmCnmvR9Yn7VWVre/CbyZkILHbxgjIPypc//AIiuRNKtmJQFBhMcudzc7s+YxilzV72GS5f4oCQoFyIdqsWznIz5ggZPpQWG7Cuk0gFvPIxxLt3oSc/a5HQ/TmnCCasmfI1phhO02oq90+0u10isZAeXUD1xgHHpTN2d7YlnLahNhJlPdRsPsleuG6YwMY5Jr57LJLLPsjmkkChW291nIPB5GDx1+6p29xausS7rhZA4bwfajAz0/ZA8+at8aaIXI08n2W01prm2SdRjf+6DwPrg1pJjvYwtwoaM9V/e9j7V8ytu1Z063t4kBZkxmN+pHVmzk8Y/yp0j1uB7WCYyAFwDtVCp6Z6HpXPKDidEZKQetILOwi7m0t1SMDacefzq4LbTRvbmLO7l2x19jSz+mleXbEHKqecDFaDr0aKpWPLDoCDhfn7+1T2K6hO27O2NhuCySu0hLs8hBOT9PLHGaES9gdNu9SF9JK8jd3jMgDHOc7ueM8VYdYbbiRtoHXd5fOvDtIInIBO7GcijvWROAy2On2enW4ijjURpnAI6AnOB6D2rc0ysu9m4ALdOlJT6+0hGWcIOTkcn/X+ulRk12e4UltyJnp/P+VHcFEbZJ1RQsYxzk81FLnauGYbznPy9KV/01sRmbxFV6A5wf9f68qz22ovIFcISW4AHA/yHvR3sOo1G4Ltzjb02g8fKvNKgKopBxjNAPjp5YmWJWIUZJC4LfL2qqG7lS4CFXDefGQtLsPqNRnPKjk+eaqadCSFJPkcfw96CPqMmwl4ZCMeFQDz864k80durspUt0wPP0FV2ChgE2FyDhgMfKqHuGkIRS2SetCUlvGUKtvKOOMCrYob9FYCIl2ByeuKO/wCC6hD4hS/dKy4UZc56mvJdM24Jzjzzmgvd3SBu8hkQY5Yjr9OtREzxKpjVuScuxwAP4mk5MOocfUVgYCQnj8a4LofEI2dzMoIGfs/Ol5rl9wlIZkRjjcvn/GttvK6nftLFueeCT/AUuw+qGCO5QLgncc8mvUBN1Fnxhifma9R2F1FLUNNvbKznu7zuI1EbDg5354VcHoc5596H6ZaxXOp28yKrLHEY5pFP7e9fU88edF+3kkf6UshcLuiEchVBnJIPHFDNFkiutVax05FhmkKzyHHhGV5x8iM1qm+tmUUu+A5200O4gWxe2G6WaMxYA6MF/lms0WqzJeWy3E36pziRAgCuqjhMfxolea+2q3epaMql7OztBM92inKyD7YJPrk4+VKHcQC0g2TSNKIwxfIZduASfXPPT1ojqmHK2qaG7U54tWXwLNFdnIiVG2BhjOAy9Tx0NfJr23u4LyeS43Eom4LMQeR1O3yPPT3p/jT9Fzw3Ms0ksaFTFiQMQOmdo6nB+YoL2pvIzbq9nAEWRcSQYAZl3cN0OST6/jV8bUXRnJuUbN/ZvUv0raxrMI1mijVN68M5pmmsnihhkYRT5cggjoB69ODXz/Rra/g1C1L+GRgGYIBgLkjC48hX0nVoLmy06SdRAUiVQ4RwWXPky1lyV2dHVxNuKsglssjHu4LZWPiO1mBIH1quEwBWhjSz356d4SRxn1oVZCaSyCyWxEBtpLhr9n+yedqjyxnAx1pO1/U7qaS3srKVd6gbo1AHVeQPU5Jx6VMOPsypzcVg+g/AvLcbzJACDgqJNucDgVKaZbC33vBa7T1ZpiS3ngGoaJFBZyaXpWqRyNfXqE7Y2AZRj7TH6V83vprmPUri0aeQRjdmV2LAkHAwCcAmnDit0RPl6pM+m2ki30MbwWtiVlXIXvzkj39/yrW9rcbRm0sckbQomOTzQDsjeSxDEkayrGXDEpxH55H7x6c/IU7WkC2Q+MdpElK8L3Jbu19M/nVKFuhLktWDTYTlVnkW0hjPm05xnpXE0a4C92HtCXJwomI3fSidskVw5u5lt9u7dD4ghb3KnODnpUijanMZpO++GhfoWVwzDyHINarhiR5WDJNIljjMcnwwdRg/rSTXH064ihChbRI2ORmUjPvRE20VxesUjjjQczN3RVvlxXZBHe3S2sA2oBl3PiAH3ZBNHhQ1yggaXOxOyOzJ255ZuB60HuezDXlwssMun7kOMruHiPAzxyR5Zpx1C3glaK2t4VMjHu1aN2JUf3gfKqry2trGzXT4IB3jdcAhifUip8TQ/JexHj7BHTJ4pe+txKPCGcncFAwQpGME5zmtWtxGx0G2gljtmiiIhiY5DLn1I5xRrUo5bCwnj0yWOa8k6iSPnJ8hn8KRGvrllhgkjmMu7iI7gZsnDKSeuB5+9S7byTOSSpInaWN9e6tFb/pBJ5ixAdwVDADO4egGCM0QEF6IZzHKskkqNt3HgDgkD2IHQ0L0+a1NuxjgeS4kLq+GJlRQpOQR0GeKKCwe106MyTuSIDIYZG6yAeZHnt8hT2c5K4eaCCNpYkAjRAWgBYkbs7kA5HBwfOjul20z3vxVsuxd2biY8xlSucHnkjigE91P3hhV40njQFpBnbkcrs9gODn5VNZ3kmRrWK4DAqXRULKvi5Dj7I454pNWXHDHFu+niMxubLuk5x3WAMeuRVluHvZkkW6tC5UkMIhkjPXpQ6FPjLpruR8RI2ebbIkPv8q023c3csk0zxCOHKxsm2Pf65zzgdKqMDdzo0POroRJfwHu8rkRdPUdPnWS5t0s4leW8tgH6d4nUdMdOlUxiO/ujE7MlrEAWxcAqxPQYPX1r1zajVbp7deLePBeUwKcjrtUj18/aq8SF5C5LS5mYGKW1YReIssZ4HvgVnCLvKJdaeXLbWVYzyT5dOa03EMN7KbSH4WJAA0uxTGQg/n5VRfQxGaG3tmJLY2nejKmPYjyFHhH5X+Fg+LsnUJdWiMf2TDj+FenuzFpSNc3IRZSQjQxcZGT59RxUb4RxARW0U73BO1RC6MSfkPLzrs9pY28Ztbi2eUR7ZMzRABmJ6gfPipfENclvQqXsyRaIkpmaOTvXOMDLDOQQB1z6UizRz/ESTiNe5dyswkO0YyCMg/YPy9K+s2Gib7FVtocO111dS6J559hgYpbvOxdwmqzG8gnWyUcSmcSM7EnOR0UcnFPiVJk8qtpoS7fSJ9ZvCYp4Zij4RtwXcFxxg4yPOtUEF/Kote7e47uURQsIjluT4hnp06U22PZ1dBWxvJroEB2BSW3LIiuMckjny++mazsWWE3V5ErsM/DbZ9mxT6DOcmrbv0QoUfL9Ys55Lq6tS0sM8kYaSJ1B4Bycny9ePWqHZQljc3Yn+IbAZhHgOpztYY5z7dPOp60GOsNcJdpcKZPEynq/Qxgk8fM+lZInF6JAbiRoHLl2chQpxgA+XHzGatJ9TGWWelhX4HOGkki3AoUySfUDPAxznnmvXMVy924ZURpMrHtjwGJxlcjpjOPTnmo2EcVvKiXWxXOFD7cEDpz6EjP1o7omoaYi3Ntc6db96H3EyymNxjzG7AFDbSFFW6NPZyH46+ijkEazKgQPLBvGB0XI/a4OfavocSxy3AtXubV2ijCEdycBQOMnPHtVWjaNY2sJ1CIyzTTJ/aCdDlSdwHv8+tEbCCTvWvTHc7U4jVrdSCfXyrFJt2dMfiqM36NtYo3uBcWwQt3eduMHOMAfOpz6TNaPC7PCochVLocE4+XpXoom1K9eWcwbIX84GDFh/h6YqVzJcXVytvC5YZyWVydo6E7WquiH3YLuLHvbtw91C8o5YYbCk/TGanaaVblTItzAHTIbI5B+orbPFEiCKMFcHgzQphj7n1rQO4srQIptWlYZYxzEc+wpeNA+QxRWyvAZoZ4TGpy21c+3Ixmo3aRqRFPcw+MYAC9Rn2FagIbODvpxHIzjOZlclB6Zxih8dtBdTfHSrGkK4MaxzhS2D1II6e1PxoPIXQ6XGc28N1GpYd5tKEDHryKst47lrQtaXttJEmQSYienXPHNX731aYpM062sQ3NlVkD/wB0HH31O4m75xa2ltGWA5T4bYVXpnrijog8jBqS31nEJf0naqkhBz3RJJPStKXMkbxq2oW6l+eIsA+fX1q6WU2VuLW3juRJ9lT3aEsfSoRx/o21aa4iQysPG8luCAfTr0ofGg8jPHUQspX41XYHGEjziuM57j4s3iohG4blAIP+HyqGxLci8ukjE2crFDOsYUeXHmaqe9lkUzyJMAT4bd0Dg+5Oc0eOIu7NW+/aUB794EZN6mYBQR9Kttm1Eh2W4PdoGLOeAwHpxzWeytWnIvLlFV5P7KMZAAP7RH5ffW5rg2xnRApZgduRnByCOR1pdYsfdlNw84SKU3rfrclQFznA54rPKZ3h75nl2ZCoTHw5PkMV6f4zZOO83ShDtLHpk5/LyovbAHQdIQjhrgH86XVIfZgOKa5MjxtM0BiGSsikEDGfp1qqMm5liSS4dO8G5XbIDZ44yaY2UG97RMOu1FP/AA0G7pZNc0tHk2EW67XPTdk4NJJMbk6MNymn21w8c+qN3gPIG44r1bbxjPf3L3h7qfvCGUDIOOMivVfRE92Be280bw2V3DP3EguO5aUdQjZDY+goX2R+BPba3NhC3ijkRlz0A5Un5jNaO0F3GLewnwgWScd4XQMBwxJAPnUuyl1Fe9ooblU7uRn8aZyygKcAnr0rFYjQq/8AoaO0t7Po2j3bacIzpl/iTLJhyxIXuz6DPBJ6Cgr6nILDu1tokMx3d3HB9kA8jPseoNa+1F5cXDxWksoa1nn+y2PCgJJwfXirtJs7K6s77P6iUopEhPjAPO3Hn0+tUsRtk8icnRZpJtILlFuHjaZwkcEjAYTGfEcHr/KrNR0yxl1bvbdH717cknOe98WA2OgPXBrtlptjO0nxZeeUqYooZF2snOSTjkc/hUnNyL1IbdO+nmUIskWfsA/Z56DPU1NqzSCpUzugLp9nf3sr2bYsrdJI4yDyAQCSOpweT61euqRav2d1e8TTFtru7kMe9M4uCAcOAfbkn2rlw0ega3a3UHdy3jwyxyqoOHXjz8z8+KE6zrtxdlIO6VGdQrKg4VSeFHueM+gqX+ItOsmFHuJJ4tK0mES3EkSuVuBgJxywzxjnz56UQ0jTrDRJA9wkU85YyM+N2DnHhJ5888da2dm7MyXGpam/2xaosbeiljyPoPxoTFcwt3TTM55zGVPORjg+3ShvFIcdWw/qTWXZxNS7Si8S6uL6NYrVtxOxT6k9D7Clfsloadrb+6ivCsSkLtHUP0IKg+w6+5pf1C7ub29lYTRI0MpljVYmAJ9B5cfxr6n2Ds5bLSrm4jnSS3EZMa4IKZGRj7z/AOladeq/05pS7yoth06C2u4bdABbp48btmVBITPzbJPyFbJybrUEgjeZC/MjrLvAUdep6npVGtafrMl6zafbQFVjQJI7KcgADGCePOhUNj2lW7fbpNtFLjifvUIz/hzTgatVgYNUuZPBBHLKCfCg7tWAPvULq9SztFt4wzBVwf8AZwdx9wPU0Ht9J7VCZ3ubG3fC4V+/jB3efAPSo/oXtSblZG063kUKfF8Sn2vL6fOtrRn1CYuTp1njcwkbLSEKwGT7A9PKrI5vgLMyytIZXO5/4Dr0AoU2hdp3dJH0+3zwWBlUEHPqDgioajovaadwvwkEg3ZYNcIMDzII5++n2QKIVtdQgitDfSOHnkGU7xGyq+XT1rthfrKJL2QSEt4Y9swAx5kZ5oVc9n+0k6RLHa2AQfaDyKCo6cEe1QvNF7QpKEgh0toAm3ZJKFJP0zS7IKCNsy3F9JdzmUxQHEeZgCG8/nxSpcw6heapfyWiyT8E7pJApQHGBuzzgA8D15rdcaP2ljRIY49N27OnfKSx98jOPfNeOia9DAqRfouOJwTMJJNxDexx06VlKKLqxat5IfiL0z25hO15O4chcjgdR9rPX+FEtJsxqVzLABcfDRuTBFcZABwCzZPp5USh7N6oYC8k+jq4YsjZLiP0x4ePOtdtpGuLdzFJtOlG0CJ5CSy+o4WpVCXElkGXWmX0V4u2de7ZlVZty7x5bfQ5z1NFpUSCCK1gKbRhQwuD19TUP0FrjXLzrNp0Tj+zZo2Y89SQBjPyq6DQNe+LV/ibEbc7ZTG5bkegUDPvVJIfWtFtxcR21mltF9onaCtwc5PnzUJL5LK0VIZUO1cYWRSWPy28nPvXZezeuyTwuupW+EBJMlu7bW9VzVE3ZHtFNJH3uo2c0fDO0kTZyPQfwq00TRdHcJbWAiVxv5eTbOMk+fGMVOC6jttOjLdyryeNz35GWP8AhGOlV3PZTWZYUQanCx3frN0B2hfLHGQauuOympSRFI9cMbMoGPhywB88D0PpVOSCjltewwWzTRTBZJzuIacHHoAcHj+desLuVbd7qSUhnJUeOM5UH1I9c1mbsrrAKrDr0KqiBRHJbHafeqz2S18wRomo2Q25G0puU+54o7IOpq0qVbvVJ76QRBoAYhulETZPU+HqMVO+1Ca9lkgtjG0kad5tecOMA8EZ889KhH2a163gSGG906LH9oRGx3+/SqYOzHaC2Lul9ppd33ORC3I9ORSbTBKiGmahb2LLBfjdLKWVXYkKccnIB58+lXvc22oapGkJtsAbnMRMRCjz5+gqq10fUrq3fu7mzjmguJBGQrKVboTnHn6Cu2vZbtIjM76pYd4eBL3JZgPrSVIbonqk/wATOLeWZhDKdhaScOmPPPGanIYV0dLE3FvcFvCJQhWQ5PH515OzGsLM7nV7JXwMFICpz5mu2/ZnXxdrcHW7edELFRJGd/PTkD+FFoBA1nsxNo0IXMd3K/ePJcQgYUeQbdgE9eaWVJW37u2tHSNMF2lOQGPHG3qemOuMV9e1fsfqOsWkltd66JEYghWVvD7D1HzoZZ/0ZxjSjajUbaY78klXGB6AjpxVrkVEPitnz6W0u5xNFfrcCUossm/wvKDwqlT1bPPHJqUM3+0OkImnuGfajPF4k9DyDyORgjBr6g/YfV7tNsup2EeDlWhgO7OMZJPtQ9P6Ob+21JrxdXtQ5QRhcSEADoPXypd0xLjphG0uUntba1llgDy9d9uICFxyf8Xy86K3t0m1YYnizjaP1z/xobF2O1KZ902tQBY2Dwsgdnj9gW8qtXstqiS75NbgfJJTvI2IX8c/jUppGnVmiXUYLO3WKEyIg9Lk5P4Y5qFtIEjdp5CZpctxKjEDoBWSTsVqbXYePWoGiOC8MoZgfl9atl7F6tJFJ3WsWpJ4CtASF9s9afZB1K7O+RWed5FUciMMUBPqSDnmr4tTiu7kvJIndx4IIcZ3exUc1kTsPqkaL/01GMLjYISFB9cef1qS9iL/AOF7ttcRJd2d0UZUHnoRml5Ij6GkXy3V0YTckoMFwd7kjPTHvULzURK4t4zb+I7cPblMDzIrMnYu/ijcS9qHAJwSsQBHpk7uatfsZf8AO3tNiMgA/qckfI7sijyRF1LJZobSz7qFYSgHhWRHBP1zXormGwsg7xxtK3LFt7D2A9hUB2Ovd0e7tAzIDuwYck+nO6uSdjJZJGkTtHKjcFh3YK8exNLyRDoztsRta7NvG7tyoCuQgrtncJe6jv7gCODlgsbMGb0IPHFWHsjI+G/rJcrn9yPgn76tbsdbzQdxPrVyygEttXbk+pwaPJEOrKry9F3cvDMjyRqM7TCOPQcffVFtbW9xO7sq9zAQSpjClm8l48v4VYOxVhbW0rSa5qLQk8oSoA+vWt0GlWlrbxwWLHuEBcln3sxJ5JPp0HtmhyVYGollvcvI0lv3SyXTdRnJAB6e3FbO5httMiumA75nwTj2qcUNvpMkdxJjfJGMt1JJB4FAbdbvV1CmSQxW5aQRE7Uxj9ojr/oUrBo5q97MsE0kSL3ZweuCQOq/X1pnstFSSwsjHDGkS7ZVHfPk5GeT59aVNRj73s20gORJgswHXnHHtxX0WyGywtl9IlH4CpbGLiaassl+hjiHfvhiXc8jjihclvGmuRW4tYzHYw+OQBjxx15560dt/FJI2ee9br86DeH+s9+8kn2YxiIH+1+z4aaEyxNCM7yzqrFJXLqVTgj15NerR3c0mXS8SBW57jfjuv7tepmfZnze8a8h1+DTzbvJIokUqF3d2ePEAfPGcfOmHRbd7X4zVZIgs0TGHux4icADlv2jz1o/JoqavHaaxa3Etpe4AaRFyemGGD59ea480OjXVppFpbi4uJHDFJJOVDZy7eZPU1yuTlhI3UV2sQblLvVb2xksR3i2xeaV3wiqoJGWJ8+RxVuy6+JguheW4Mb+HD94Rxgn5EniiF7b3c2qXVvaSxJbOHkcvyshUg/T50KtUtTdd/qEWYlDBVRfsDPBz1OPI+9bp4yY8n2oO2bSaw/hWIbRiS8TcN3qjHzPypjtNNCKIbRVQvGCZT1cZ6H2z5dPnUtD02DuIoolk7lN4xIc5z+fJzREW8lpKlpaohJHG1yduPWsrvRusLIqdombTtSsYb62nJSzk2SllKFiRuIHrjzpSWOfUNTDoAsdzd92HBwVXyA+4n7qM/0gXJ/T0cMsrg20W2RyuO8LNzj2AAFZOzsYvby3VFO2NRKMDqzt/wD2gVU8CSUqQ229vJDbXzohW2+HW3jPGS6kk8V8ture9vpL23hVXiRztTOC5Yjwj7jX1nUG+GttQiQk5u2Kj93wr/E0P7IdnbHUdU1S8mRWMdygib0KgE/jS438h8n0EWz7I3uqHultxbSRKJ5GJ2yNERnhegIwPKvsXZ7RJtF0Jra6uO/V/BEABjbjg56k45OaPW+m2sMk8ywqJrjJlk824x19PahGr38dmkMKsHZQEjU529OrfcOK6azk5ox/DbHpdtJavOYgyrGdj56nHWlo3HwOvSMYO+VsRrEDwTtBH5miC9ont9PEWyHAj27FlGPnyM0F1KayfXLhZLaeWdQrbllAAGB5EcGpauSSNL6q5DDEpTT5ZOA4CE5IOPYVvu444pNO7sACRwr853AgUjGa2G8RQ3yYOBsmXK48ulQOpIFAjjvyYuAolX8eK2XByPSMX/I40ss+jRxr+mpYgMxCIELz7fzqlIQ+rXwckxrH4VP7Jr5z+kXeRnjjvySNpJuQMY+lRjvyDNth1Bt5w/8AtI8uo6U3/H5ddRL+Rxb7H0WdVTQkYE7t4yxPl6VZJDG+oxqVGBFnAr5pb6lPFFsjivGjBOA1wD8/KtUeqPct3yQXanHB+KIA/Cj/AI3JX1BfyeL1IZ7WKP8ArBpyMNytAcg5weWozq2n2qaLfvHCocwsQQOhxQDSXM2saIx6fB5JznnxU06syJo95uYAdy4yTx0rBLFM2vTELUVVuzAbA7x4yGb1p7sobS0022LCNAIU5bz8IpFleJ+zaCMlgjFORg5FGdIlhltraWXfcRvEC2zxYbphucgD0qIJJmrTkgtea/o9m6pujeV84VQPLr+dDL3tR8LPEkVkgMhwp9c/+lZNbexudY0iFYAil5N26LaCCowPvrD2kkZNTsYkIOxt+MefSnOTEojNLfzbhGvdtKVyFWMYHuSaklzdbMNIu4dQIxiskRb4yQsVB2LnHlyanKNwIB5rmfJL9NVxxNI1GZZ44iImLqTkpjGMUP0ntja6jPPC1qFkhfu2IAIPX+VdBDanCME4ib8xSV2WQTdorpjkYdt2Onn1rWPI6siUFZ9TiurV9x3oefNRWoLGVyqJg+YUV8r1K7mte0YlSZox3ZRQTnHIx09c0yaL2njnCRzERSZ2lgfCTWkeT9MpRoce7Qfsr9wqPdx/9mn/AAioRXAkIU4DHpg9amWI8q1sjJg02GETahH3aeC5b9kcZUGiIij/AOzT/hFYLOSMX14isSzSjcCOhCiiGRigCJhiPJiT/hFceGIRSfqox4T0UelfOO3Hbe60ntloOkWWoW8MMsge8JwSFyAFPpmvowmSa1eWNgylGIwc+VVoMikqhdCMjonhQHIHJFAJHRNIvBHGqJvQq3rkfZ/HNHZdx7OXAC8iM8A+XrSyimbRLxmPhjkTC++OtSmVKx67OQiPQdPQgE9wmfPNEZY4jgGJDg/ujk0K0dimm2ag8dymTn2ot1QDbjHv0qiMmWKC3EfEKDBwWCDmpm2iMmO7TGB+yKtQYUDgAZ4rznxj5U6Q02YtRgjGn3e2NN3cMRhRx4TQ7sEmdLvief8AbXxkZ4wtFb4k2F4f/l2/5TQ/sICNGuiRjN7Lj8KloE3QXvY17+zVVUAzeLwjkBSa2/DQkZ7qP/gFCtVJXVtH2u4JnZSo6EbD1ourZpYsM0fOO17Rw316m0KnfxEgL5GI+nyrWdb0xbyfM8ew2y7fD7fKsfbl3ivLm4jdlKSR5KgHkRn1+dAre41ETIiS+F1JJaNc+Xt70o8L5W69Byc8eKr9jh+nNMZNOljuV2qfGdpH8KmNV09YdXJuIxuJ2kj7qVguqszobjK548K/yqyOPUy0qm5I2kbcBTkY+VU/4zXtEL+XFvTGV9b01NP03/aUJR13YUnHBqDdoNMll1cJcgkxAKApHlSwP0vJLJGt5IqgjoAOv0qtIdUE7xG6mZdoPlzyeOlUv4z/AP0iX/Lj+MM3NzFd9n5JInLqLi3QHpyAM1bpssdtoW6aUJuQYBOMndWCNXi7Ov3jMzNfoPF7LWjT9OvtQtbWa2jJVUUFyvl1wPf8K53DNHVGacVI1rb3uqFy5ARF8K4wsa88nzJ9qLPAll2fu1QYPcsSfMnHnUrL4yN7u2itMqjBTznqMnmoazBqKaJefqERDHgsW6CqUWJtWLdyjL2HiLLh22gg+7U/RpiJFxjCgfhSNcwSjsbYwNP3k8kqBS3GTu4ppkstdYYS6twD6ipUWFoz2cBJJOcb2OfrQFiidqdRLx72AAjP7jcYP86Y4dF1RY9pv40GD0X/ACpf060ePXtThNwZZ1BVmb9tM+LHvT6uhOSaLDDbO7G6V3uM/rHVuGPqPavVtiN8YwthZrLap4Y2lADY969Toysr0ya4/qvqFtAk73dsx2rbsBJ81zxnigH6Nbsnp02p6jM9zrl/nCty0Qbr82wcfgKkNeOi9prvu4pnic92ywjMgPUHHzzUo4H1m+e4u5irwMpeAHcyseRljwSBzjoPes7SwdFNuyVvo6vHtnKi4uIincKeEXGdu71PU1o0vsfZSoHv45QQpHdtLuwc/ayPbHFG7Gwghtd08rkqWKNnBGfID1q2K1llt5ZfiUWFQfG4GFx6+pqOrbKx7MVvLHHqS2EN4dpHBKc+mARWqBO67UQQx/Y7mT6/Z5NARcJF2nWSdhGqtGQT6kKCMeXWt2oX0mna3eXipuaG0cqD0zxVQXWWRT0J/wDTOkUGpWEoUd5PbspORyVPh9x1PNYexlo9xa2hSd4pXmTLIeSq+X1AIrmqxT63eXGpancB7S3/AFY3fabPOB+6PlTP2YtDa2NjdsgQXN4AqY6LtKgY/wBdaXLK1gOJUrZHXLruhdSu52NfPg46YC5rX/RpcBxqMLyLuWcsFzzz1OPuoXr0bXei3xwBsvJduPkK0/0YXKmyv5xHI8jYxxwvhGR9/wCVTwOpFcy+I86xfyRbLS1b9cxy5HO1aBQmSIz99vYht5IHABHt5VY0k63jShELzHLBycgDz44qmW+ufjCY4cgoVPdy7Q2OeciuiTbwYRXV2dNzDdW8yJhsJk5Uj86F3kjw9q78xQRyvsQMHJGMYrekxSKVXiVZJOe4RtxHPLE0L1V3/rddCOVoz08J6jAp8SuYud/AlbXlxuuRLZpkyEja2McdPf51G0u5kluRJYo5L5G1iMZA9qP/AACW+itdI8jyND3h3MOWx1rukaZ3loZ3ncSyMd+TnBzW3mXpf+nN4JPbAVvPcq86mxgI37h4iOvl0qEN9ciWb/YoGO7Jw5XGR8uabBo6Kzt8TLluTyMflUYtEtkkaRJJQ7DxEvnP0PFHmX5/6P8A47/f/BRsb24cTJLZQjZIQCjkHnn+Ndt7i4Ek1t8PCFUDHJzg0Wt9PSTtNcw/EyDA8QVhwMDyxiq9bg/R90ghlkyyEsc5zg9DWkORSdJGUuFxj2bNelSRWmo6Uz5CrZ7m9uGrVqM73c9y96+y0+BMsUO7jOeCfU0LWeCwexlnbAGnscYzliGrTaWs12Xlvwp26fuhjB4Uc9feuZezu/DPt36HAxABJJIHl1ofdLc2AuH8EaDEhiX9YY8gZ3EKcZ9M0QeTu9HgGOeePvqyWY/1WZupdA7cfaJbk1lE3i3HIBX4u4n0+9eaB4hKQBETuBwOowKL6/Gw1mylzwWC8/fVHw5Go6eIxgPEWwPVWxn7jRHXsfE2S7ue+zg/KplsbdsLbf8Aa5hn9hc4+Zque7S3UIFMsrDwxr1+Z9B7mu3McyzO6MqB1ALt+yBnnFLt5qEhn+D0sNLNIcGXGWf3+Xv91c9NvBV1sITapHYGSSRkku9uNinwxj0J/wBH5UO7N6PdNPcyQIAJmA79vCFIByMeZ5otoXZoptln2yTHqxGUjP8A5j+FHLoWtjC/65sZ3OWfwk+p9/auqMElkxlO3gEv2Z0tLoTTIXlK/rJQfFK3kMe3WlHWrGxF2fgmUbUYOQ2QG8h8+ta9Z1+5u5JYbSJ+5Vftbdpf6+X0oJJDfz20KPEV71tjxdRGMA4HzxUSa0iHexw7J633pXTrqVmbaGR26nyGDTrFIz/q5PtDof3h618ks9Kn/SYvbdy62rKjqpxjHLbR7V9VsZvj7FJf2x5jyPr9avifoJLFmsKAc7Rk+eKG9odXXQdAvNTaMydxGWVAPtN0A+/FE0begbz8/Y+dCdemtXtDYz5Y3HhAAzt88n7q3eFZCyz5j2M7Kp2smn7Udo0E91cyE92BtVAOAMD7q+kWWn2mkxd3Yr3MMiMDGpyM4PIqOhWq2Vo9mQAysWPlkHzFXpbqElKRhUtlkEfhwASPL6VjCTk7ZvOlgXprgns5OY1ye7KnP3UIhaZOytyXChHkwrL13Y5B9qKb1Xs9Ikg2kxtmhDIv9XnZSNwfEie2Dg1cXkzlobNKfNlajAbMUZyP8NG8nYRjqaCaBDnTrNjjBgTHPsKOMBs49a0szeyIGB99VyH9YB/dq4Nt28A+tVygd/x0xxQBjvfDp17j/sG/Kh/Y+Zrfs5cSrBLMVu5fBEMseR0zRDUBnSr3H/Yms/YdR/V5iM4a6lP/AIqGMGah2oA7SWUM2lahEYjI6ZQEyeHnAB96P/1l00SJEzyh28u5c4PvxWC/soLjtTHbTB3WW3kkySML5cehFQgtJNJ1lHuAZI32olwSScc4De+T186QC72svILuG5mt2LK8+ASpHSMDkH50FDXsLwyq7DkpgKMYPP8ACj/bRTibB8TXLfgFFU6XppvhJJNcTnu3GwKwGOPlThNQTbRlzQfJJJMExX2pR3kRJBDg5DICDj0rQ2oakLjCBfGuSDGCOPStelWL3HaK7he5n7qHcF8Qz5D0phXQrcMWFxdM2MZ7zy+6rlzRX9TKP8ebz2E+C81b42TCp4lDMDHgDnFQaXV49TZxIrB4+Qyg45OMCjfaGyOlwQy2k8292ZXDHd4cZ9Kjq1hDZ2KSwXEwMm1cluSOSaflTr4rIPhkruWjLPvTs3GZGy/xrMx6dENNOl38cGj2qG/jVUhXOWUADFKtwSezNpvJbfPMct1OFIrffWOnw29ri0i7tI8PJsztyAOnmc1zx2db+qN9pq8UFzfSyagiK8wKksORjrVuvXEzaRKRO7htoAzw2SKq0exgktHLxK4MjYLrngcVm7YGWPR4ooJRE0k6JnHlz/KqQsWZdWuGtbLQY2Q7nnUYA6Hj+dNjDd4yW55+0aXtQgb4zs7H9oo+W9+BTK4JAPlREJFPhYjjp680rWqLJe35mYi1MmSU5bfk7fpTXwGz7Un6OWZ7p0VjMzH7Q8JTkt9fSk1gS0E5O6klZry5lt584aOIHaPSvV6GWeOJVRI3j/6tpcbyvv79a9UUI1WumLbR3F3qLxAA95MUUAPjpk9TwKyaRZ28WjfFyGVbu9ke42I+Op4JHQcY5r3byaWLTIYomISSchx64XIod2V1WG07y2vIRLOid7CztwFzzuPnjP41lGJ0WMttaRxWwub6UrF+yAMNJ7KPIe/5Ch17q8t/EkNoqRwrwQvIUe3qfyrBqVze60ssg3GFB4iBjI8un2QfvNERbxaNKILSFriX4RlOD9nI5z6AVvFUS79AbTLNE7QvHyyo4kVnOecLmtXa1riKOc7U2yQvGCP2QQMlqz2KMe0LMGGN6/8AKKO3th+kNXa1l/spoWXPpwKlr5Cb+ORU0jTY20+Z9Vl3LDOI4rcKAHPDZY9TgnimIXyX+oaOY0Tuu9lkCIOMRxnB+hNLuqdm9RTfpunq14YBvnZW292f2evOcAcCiui2Xda12aVpCWEd4jkLgOxVc8f66VCVui06Rh1SMW2iLKvije4eR8jqCf5Vq7DLa6fYX9qxWNu+yXI5ZCMrz9elV6nMk2jLATuAfbg8e38KUY9aubIER3IyWjUovG4fZ5PXArKOJ4NZ04ZHy4nxOY0lMqyZ8ZXbyPU14zLb2u6ErJKQd8j8IgHn7AelBIJNWkO+SDYoP2u/k6evSqbm3uZ07ySZDHFIN+2R3z8geMjI610UZxRsWYzTFLcO+cGSYnDN7n0Hotd1KMN2rvvER4sAj5CmG1tbbTdKfuoxLMygtggiMHHU+bVRHYQ3HaTUxMmcsSMHp0q+N9ZWY8vzjSCdhDnRoYp5DJmPDbsYx6fdV9nLbtABayIYl4GwjA9qD6yv6N0tp7ZmjdSqgg54JArFpcj2jpCpDJPulwwHhOTnHsanCKSsZzI4ziRvwxUnZtmWkAGMk4xxVPZ4DUY7s3AOYpQileOMZ5o22mwujRsXKkYIJyMVSVkt1gBQfDu/fxSREHjegz9KWNYna91fug4C7u6Bxz15NPUOjW2nWYiikmKgnaGIJJJ6ZxSlb2EM9xa3JL7pL2RTzzxVQfV2ROPdUazBAdStIzGG2aezKx5P2TirbfwJKSDtGlLjP1qtSW1i0PrprjHr4TU2du6lU5yNIBAqFo1ayBrmVV0eJgAeWx9xolFF33ZRAke//ZxhVGc/Khcv/wACtMjHX+NGtHn26Wq4OImKAkY3AHgj2rJbNX9QJbNdG+0Vp4XhPdSgq45xnjI8s1q1xd+qWZjGfGzMB7L1+6oaleyS69brHbySSqhZO7TcD1BBPlyV60bXQ2kgE99g3BXCRqcYJ6j3NU42yXKsgWe5u9buWihBjtlPLEZA+fqfQUx6TocNlEWdSob7Rf7T/M+Q9q2Wlpb6dEhZAHAwiJ0HyH8aE6rq8jt3dttZ88/ur/M0qUET2bNWra7DZRCJBh24jjThn9B7ClVjf6sO9uQsajcBAM4xz+PTmrIiI7hmm3PO/O6Q8n/KtTX0S5UkBgOSOR9K55TkwWCpNPjAG58rxhSOntn7661pBGm9uiYOfQCrkvFlVUgUSSucKCOnqT7Vju5dPXu01jU1t1c5EDkR7+eCfMioVstRswdk5LozxKsStCWdzx4lDE8Y9+Kcuz73EFzNFcRdyxY4jDbgMZxg+hoTJqGg6ZAs0d/bRSle8SRzuDjocY6/Tmt0V5Z6jd2uq6fNFOERgxVv2fX6Hit+PDCatUMzMIO8Y/ZCl/u60tXeXiFzMjd9Iu5iR4WU84z5EeXvRvVTu0uWVOf1TYwfVT/lWPTpoL60RWKOQinjzGOD8q68M53aBYvxc2XdCYNMuCHHDEZ/A+tbYrjubZgo/VyIRIg525HDj7+RWqawtTKmLdA7HbuUciuT6dDa39tOC5ROGj8uBgH6UklFD7OTF/UtNkj0syGUGMpxx50MK7OzLgjJaUjf68fZNN13Cs0U8Kse4wfCevPpS1dWRg7PzxLK5Xv+NyDHPln1qINN0aTTQyaFHnRbIHH9ig/Cijr4BgjrQPSBfNptnHG3cpGqqzFc546Ct5ivgn/vy4z/ANkK1M2sm5cAKB0xzmoOB3n0rDMbyLaBebpCPCgjHPSr4I7lFPxEyyMR5LjHNAFN+dul3pHUQms3YXxdm8//ADM3/Oa16iNulX+f+yNZuwYI7MD3uZj/AOM02L0azGG7XA4/s7JgPq1arqNZe/jkPgaLBOcY61TCwbtNedPBbRg+2STWDV9XtIZAZ7iOGFgANxxv5/LNSxir2nkSWzBVicXTjJ6/sjrRHs5Inw853qo7wdVJzgUH1wkwRiPkfEynGevjWjGgyiKxkLMqN3jE7uPT1qf6hXzRosdONnfXFy12siyFiB3e0jJzzRaIpjAkAz1oNfa6LS5toj3RE8mzccgD2ogl5Dt3maL5g1FGhzVLGO+REWfu2UEbuvXg/WhnapoxZW2WbKygc+fBoldajHBZvMrqzIu4qfMUD12+jv7PT5GG12ZnxnI6YrSGJKzLk+rB1x4uzumqOd3ftx88U0tnvY17kmHAiZvJTjIpZumB0rRxGw/s3JAPq4FNkySAtjb3e7efXhcYqVsr+qMfZt+80hW37syPk/7xqntNB8RDZRHzuQ3PsDXey7r+ilIPh3kfXPNd1yb/AGmyU8gyt/y1XoS2cvf/AMQ6RGQcKhb8KPvkAYIx6UGnKv2lsxt4WDOfTrRtsEAUR0ORnkz3TkfumkOzm1CSOSGBtkKygjcFALYHQk/hT1dSKlpMxYAKh5z7UmadeQrbC2MwR47oSs0qErwBgY8yauNENv0WfD6wzu73A3u244ZBz8s16j/9YIP+0t//APVNeqviFsp7bwiWxUAnckqt/D+NLeiaOsnaUQXLeBIo0YqeQWJOPToBRDUNSa9w5GFJGAfPn+dQstFul1JW1GRza312si93wpGMBWPUHiuOP3OhLGQ3dPImm3ltZRIbYSANNuzjxcfM1paxisb26VSWxYNuZuSxx1JrzRr+htRS2CACdUQDpkGqNRkGmS3hup3kea2K8fvEDgD0roE/q0gPprBu0LqCMlwAfMeEUfgk/wDagrIfDHAxz5DpmljT3kh11jHHv3Tqp284GOaK6qkcV5dSSFlhFuO8IOPDuXOfpUf2Jr40DrqXUbuC41Gzsme1jnadJUnMbzYPhOz9ocYAJ5HlQ/s3dXs2saHNcEKsUd3fTDPUEY4+pqrV9a1Ne29npWd2nLPG1vFbx8BcAh+D4gBnijHw8Vs2oPFF3kMVi+JcgDDyZx935VE7TsuOqAGoX0VzpSzqxXLsAD6gA/zoNoEPx8ml28VzHFI8rm5aVcnbkkbT06Vo7ROIOz9s8MBjZmMhyOvUdfpRHsTpUImW8v1la3EYaCJBgl8DHB5zgnnoOtZQyy+R/FI+j3uoT6hY3UdhmO2jjYPO/G72GfWlCW9S40b4dAN0MjF/X7K/y601vA99HsuFCRAFUhThUB/M+9L+p6Hb6ewnjlkeSRWU7se3kPOulLBhdBlQqaBGqLgGNOg9SKjZLu7S6nkn7X8alH4uz8CvkEJGM/UVVYyf+02q8E+PH40exemVdsGSPQZASNzSIFHmTuz/AAobYMN1tuTL92dpzj9ps0zahYR6jGiSEqY33AgA89KBzQJba3bQIxISIEnjqSTSmVB+g/2RJa3vncKHa4G7acjO0cUx+fSl/skFFld4/wD1LUw8+VXHREnkE6veGG9023DYM0/I9QBQDT0XvbHDZHx0vHpxRbWFJ1zSWA+xPj8DQiwBzprgHBv5c5+VDCJS0oXWLIY66dJ/ytU55v8AYZWTIzpC/nWQENrFmOpXTZf+Vq7qV6lrZmMqzyyaUihQPPPn6VK0aPZiucns/bkH7AOT7YNE5dQa4K2Wm/rJSAGk6qn+vXoKE3Cd9odshJ2spBwevFOmm6HBY2yrtCxDkjPL+7H09ulYwV2VN0Y9D0VrCV54wsskikSTSH7RznjzPzolcXMVszO775lHLn7MfyqvUdTEMeI2IzwuPtN8vQe9L0rS3LgyeFR0QHilPlUcIhRvLNN1qEt4xCMUjPV/2mH8BWF12kCNMgHoB5Yq8jIIBI48q4IlVcZJy2/JPnXM5OWyrSAWqd/CVaGEyvxiPrgk461nee7S1Ae3kMkSgLlRwfPqeg8zTMUzkjAzXpIUcSLIoKsCCpHGMcj5U0yGxbtdYl0i/mis9PuL2QrmSd2ACnGQAP3a9dtHdmW5vtKRZJMd6jrvzx+yw5HyorcRW6R8MQoUEKvQDpmqDbsHbADYfJBY5I65x+FUmHkaFV+zGnXsKNbzXduAW2KwLIpIGdoPI+dHNKiv9IVI47iF7YAkggq3iIonBaLICXjYI4yRnjP5itcVnHGu1F/V7du3NDkwU2M2nzi70Lx/9mQ2PbIxQm2tLa0fEJMd/H4B3YLZXyyvTBGK1aCSljLAASFZlHPlWm5untDC6ZaOWLLKMbhtHkT5GuvibcRSR6FriJo576aENuO1F45x655x7VHVJZBai5yMgAIBzuJODn86jpsovLhpprcZgciIbfDGNo8/M89a3tbLcWUitICrDLAeo8wfTpWjViWHgAXmpxQ2CyTIHjUA7ujdcUu6jqUl7GsMNsUgM5Cs2Rg4/E1HXTN+lxY3BW1SJSV3HAZR+0D058vStK3Fs2l2drBENkMxYFGBOcDyrNKjTLQe0We7ks4oo4kEQRcO5Oc4PFFG+L7nAEWfXJ9Kx6deE6fbNFbTOuODgDPBq27vbsWpEFk28g+JzwvHXFaIhoruN9pIghnaW6lXIUgHHTr6CtMPfqh76UO5AzgYxXLW1EKoWJeRly7t1NWN/AfxpiBfaDUHs9MlVYmk74FDgE7R68Ut6D2qv9L0Voo9LnnhS4lxKsLMCC58xxTfqRA0a/3dO5YUvaPqC23ZlVmGIoppcJ5uSxIoBAF+2Wqm+vbkWckazOqN3kGFXA4BOc4rmkRSdrNQN3eSf7NCQSqjHenPGPRQRVMNhL2o1O5nfCWPeZlKH+0IH2R7epot2N2pFMqgBQi9PZmpSeBl10gW4s+mDcSDH/3BTCyqUKsisrAggjgil29P6zT89fjJf/3gpmk5xgdBURHIWtbi+AspkRd9vMAvPJiIIx8x+VXaxJ3NtpqxLwzqCq/tcjrUu06MdHklVsCPqMfayQPpUNTAzpcQjfIMfix4ftDj8KHsa0GjaozrJKilhyFx4V/mat7mFYtvdJtUcDaKmVIbPvXW5jbHpVozYqauQE0mJV4MJOB7yimTV5jFplyykqRGcMPL3pe1Mq1xpOeT3CHHzlFMmpRiSxuEYZDIQR61MUXL0Yuzij9A2ezkFM59eetZ+0UgjvdNXHV2JPtgCtmiRdxpVtEMBUXC89BnpWHXgZNX09cg+F2wfpVeiV9jQ0obtSseMFId34UWuubR856ZOOtAIgG7bkHHFsPypjYfqm9gaSVqht0wLbxx/CTzzkiPaTHDgnHHU+9UaWkEGlm9SEPM8uwrgHfyABz+daLq3E2m3DsVwqEDw58qp05QNKsgD9q9UdP73+VZSjSo2TTGAW83lYAe2Vr1Fc+wr1X40Z+RnzDVYWnuCkQCpCkchAPluJrNpmualqXaKbTrwO3eOwS3VhtSPov1yAQfet88cnxd/IUy6RIrKBnKdcj3HPFbNK1ltT1q3iNoI1jdC0ipgvzwDkZA5zg1jDLL9G83kcNpcWUVu4ZLgFsdFAPUmt2rKGvL1ioJWzJBI6HFckAGk6m4AObncPc7qzXga2up2vrkM09ochRwD5KPWugTF/RQW7TMmcDvTnHyrZ2zUxLG5cozMdvixxgdfUc1j06eC01y9urmQRRQNv3YznyI+dYkuLjtJqsmozKFgifagDDwDPlngnz+fyor5WReCr9NyQx247u37y3UwrIyjcF6Yz6Vmtdbura4uJ2a3fv4vhpN3I2rkgY+vWmaZRIRYphF2+PvFXIX1B8zVN+sUypYx28Rbu8KXiCFB+9u6VVIViRqOptfQQW7MndRg8HbgZPTFELHtbLaRRQhogVUICVUnaOnJPypnnaG1so7O3t4ZZHGxRJEuZT5+Lp7mqXtbbTbPuDFFMzeJu8tt25vRSPuAqaS0O2zInbXUTFlXhPmP1Y/nWO47WXt236827CPOAAATn60btwNOtneRVWYr4kCq4VPIFSM/OqYLC3M63VxFbfZ3RwNlNh9fu+6qJBsXay+321hMsXdF1VmA5xu6fOtV3rtxY61fSRME7yV924Z6McYzWuGO3ud10yFAJF7pe8XoGALYPJ/lVsdtC2v6hvWPwTF13Oq48bcjI5qXuyloHDtbqJkUPcL3ZYKdiDcoOecVvjtRp+sRKsjyl4yxZ2yftEVTdF9W1OGwt0BG8EsEUH5ce9MV7Zx2vaC3gznZaYzjqQTmieUKOwr2QAOl3DYxm6f+FH/ADwKXex+TplwR0+Kk/hTEOOaI6JlsBao7fpbTueficf+GhmnqGt9OJyD8dJx9DW/WZBFrOnFuFFzkk+m2l+2mur0WMVsO7tfjZP9o82PPQUxxMl8ZbXVrN7dRJI2nSKd3AA2tk1C+eLTbJlDNcXFzpgwMZ5z19gBU9VMlrc2pt4WmlbTnQEn7Iwck1JbS20vSpZJ5S8kmlDxOckknoBULRo9ozTXEUWgWkLsBK6Hu8DGSBzim+/1Ro0WGPDTbRx1VOOp9aSNSJPZ2zIGSQ3Uc8KaPxx7YwTnJGSSetc0pOKpFtWeRSSXdi7t1Zqu2eoxQKbtTYx3HcQxy3Eg67AAo+pohpusQ6mHiMbRToMmN+fD65FY9XthRrI44GK51FaJAAMcVUQMY96KomjgU9cH51zncSeh6VZ/dxUMEHmgTRHZkdPbpUBCne7yvixjPtVwHvUiTQw6lYRVUgKAPQVFB9rHnUww6V0KOcDypFdUEuzwJjmyOkpH4Cs+oDvwy84S2B/8RzWrQFxDI+DhpG/CuX8TDS4JIyVypRn25CoeST934138P1M5/gRsIlSDaF4ZFJB88ipfBG3Lm3Y7WBzEx4+h8qW7LtDM+vm3t4zdI6AlV/YVf2yT5Hp701wXMVwPCcNjJU9cetakME3lhY6yotbuPOfsno0bY5pJ1Ts2mkyxyW1zchu/7sgsDg4GCK+jXUQWaKcDxAgEikntvqUBnMEbZkWQb9p6njCj39fSl1KjZyHtJJY21pZWdutzckYChuCemOPxNN6l3s1Mqqsm3xAHIBxzikHsTA0PaG5F1gzLbEADovixgfdX0BiBGQOnH04oBnSBtUjrt8vnVO3g/L+dXpjukw2cis80qQQySyOFRBliTTJAXat72LTWFmpIJIkO7A24/GvnU17KkJtDufxsZCpJVc8lV/iaZtYvrrXXmW1Ypa24Z2bpt/8A+iPuoKIQmm6bgYdLiUAeuMYzQUkabHtSmmwyxm1xG53RqEZMAD7PI5+dbuwT/Ewyuy7dyqQp6gbmrmtXtvKx0TSlWSYjNxOOSCedq/z9qzdilnaQTwxgiMbZAr4O3cwwAevNQ9FBe9wP0XweLuXr5/rKZQNx5HFKl6zY0wkFT8fLw3HHeCmrv4scODx60RQp+hc7Vw7bUuskoD7UKA5AwwOce/rV2rqRPpbYwvg6f4xXu0as9hJKGyEUFdvruGa9qszPaaUdpG8o2D1GGFJ7GtDEQQSBXmB7o464qr4uHBPeLx1wc174uJ1ZUYs390E1ojMWNQx8ZpWfK3i//eUx6jcrHGyc5IJ48hSvqrlb3TiTtxbw5wOn600UvS8fx2R3rpGpGXHOc8ZA4rO6NKs16ZBJd2kbQSSqAnLlvCD6AedB9UvYrfU9Glu5AC6OhbHG4kCnPS0C6VbDaoxEOB06UkalIy6voACKQ4kUk845/wAqIg8BCHB7czZHSHGPoKYpB+olB6bTS3CHj7dtkHbJASDnqABTK6l4nUHBK4zWkSHsFTHHZ66YH9lqo0xQtjpuWzm8BA/3jV19HLBod6rqEUISuDk++ao05/8AY9NySB8bweMdWxWc/RcPY5Dpz1r1V7s898n4V6rszoTnnt7VruV0V3WMgqf2wp6fcan2dtu+7OWc5Jje7umkbb1VScAZPoBSXrN7KlsnGGJdGIPXoVI+Yph7K3N9NodpbjIVbrwynOFzjIFYxVGtBq6uIrLTb6zwcm5xEv161VqsPc3Yu9UuFYtaMFjPCq2OABV6xxWmnaqHlBkWXaHc+I+I8fWhE+n/AKSvtzd6YlTvElmy5245wDwQPKtLyXTYq92+q6lcM8ixwSS5bxY44Hn/AKNMpaK0RNPtFcFQCFliDDHqSKyHSI9xNu8ZzJteQHChfInjn3HWroOzETMJCWMoi3s+8jB9P5U+6MupcLi2s4Vgt4yXkYjYj5Yt7q1dSRbG3kbdmRj49jbST6BSMfSs39V9kjMtxMwVQ3ePJljnr5eXzr36C7yYvNcOyqxVQ5BJXH2vYUuyDqSib4cy3Nw365hzgBdi+mCME+vrVME3eXRu3Kog/s0Mf/jbaev5VmbQcWwea/lAKhlhMgYISehJ48+tXXHZiRXkWLUVKu6hht4HqR6UWgqjaii9kS4kG+3TkDlg/wDeHmBU53bUZTH3rC3UDvMOxDj93OMg+tZn0MIwjjv5CrEBZguFUDnOcZFet9DuIppFttXcZYqSwOP8QzR2CjRcXG7u44t7IHTkYkUDcOM9RWe7uPh9R1JweWdl27Qd+Xbj51Xb6TJbStJJdSYLxmVdpCklgMe59zRCwt7Ua5Pf3CJKYJ2VEfJBJZucevpRYUGew3Zr9HwvqNxEEnnYuEx0z51q1NN/almxnba4z6GjNnq0d3P3PcyRvgkbhx70EvXkHa2dQG7trdd2MY88U5ZQo7NPZEBdKm8s3Mhx91HsmgnZNSNHcnqbiT86OUR0KWxW7Q2ou9e0yGdswSSDMYOMnz5oRa3hkW1sLBQskV/IrSHhY+vHzx5Ue7SWRub7SsSNGTOFLqcEDqR9aA283dR2VpaKhuv0lIQnkvB5JqmNFF5LHBd2feFmY6c6jjJLbTXY7Caa1ubu/wAPKNLUxIORGCfzqUYcXVozDe8emuzMfI4bJosNrWc6AddLjrNaKbyLGsTmXRrSXunjI3jB8vCRWntHLcwaC01tdx22xMuzLkkY6D3qjVi0ui2znAYq5P3Vr7QabJqXZ65to4VedoMxBvJwODXFJ/JG1HzTRbLU9akhXRbaS9IzHLeyDu0jBHIDdTTTZnXeyGsWVjq9tZLaX0oiF7DuYk48KknoScV9G7PJbw6BYLHAlsohXMQAXa2OR7nOa1Ti21JJYZLbvVjIYNJH4cjzGfMV0OSlgAS6lDtIwarOc9Dx51ntdYsNTuJre1uVlntjtmXaQUPuDWzB4xXI006YmiCkjPWveVd8zivYA60EkDwM17Jz65qWOAa8B5UWNHQoavAYzkj0r2Ni4wcVVO2y3dhywHA9/KmU0HdDZF0USMQAQzEny5NJ3aTtaotYLKB0RGUDMmQGPq3t6DzrdrEHaAW9rp2nWQa2EaCSVnABYnz9h1x50F7aaLb6FptgCzSySyhri4cZZzuXgD064Arv4/qjF7NvZ3tLpGk2wiiRp7m4OZrgyDdK38vQUSj7ZWSuFCgSRNtI71cgeYNYHaXtZrSW1hCIbWAHMgQfqzjGT/f/ACrTrtrpPZuwNvFZWkkuN5eSMMy/3m9ST0FUhOjuu9vrJLWSK1fx4w7gjw58l9T+VBOz0ljdQXNxeRTXF66kQRINwjHUHPr71n0PQhe3Yv7mFSuS0FvtztB/bI6U4QW8NlbMY1jjt1PJQAL75PQ/jUuVDSB2laVd2+pSahLIEldCmxVwACcnPU5q++1H4a6htxcMJT4iASMgeX3e1DO0GvzY+Es0ZRKAnehjvJPkvkDVujdmLW1Zp9VVZZ33D9YxKxLtJxn196ayDGJdfsBEO8mcYXlmQ/nil6+u7ntHf/AWOUhGCzN+yv7ze/oKzXllY6hqcNrolhHuHLTZyox1Yjyx5eprV2RgFjr3aC1WQyd06LuY8t7/AHmrJNeuaedJ7K/CabF/1mxycbnB6k586Qrp721kghniKq0krxKQCRkeor7AYEu9scoJUSbuvtSh29062tZdLaFCjSSyL1/u5pZGnnJX2d0c6VOzyoGlMaNnqBzyPnnH3Vl7F20Ti7WUA+Nh7/bamOzdWaG1diXECqcdc/aB+uaAdkUma5ve7jAAZ+D5eM1C0VIv1GMLd6aFBCjU5B9Ny02JbW+4qNgP7RCik/WXlM2nK52udTfIHPO5abog/e5EZCn1NVEiRh7Q28S6FeOMDZESuB75oVeLn9BgsMHbyR7rRXtBGDoF6Ch/sm5FCrsKIdE8JJ8AH3rSlscRuFvEuWRUAPUgV0OqqRgY5PzqEQuMMpiAAJ53cVXJE5BBAUjpg9fnWhAi6gpn1WxRvCGhgHXp+tNHtXKmXVIlXc3cpxnGBg8mgGqLKup2DRPGriC3wXPhH6w9T6Uca3ujYahf3MyxieMDawznAxn2BzwPSsZGvo0Ga7RLVI2lx3CECNcg8c0u3RuH7UaWjx7YUJ7tmGCfX6U96dxpluT/ANkv5UmXtm9nq2hyMyETbyMAg9c0REyx55E7extMgWJYJAjDnd9nyFMa30DNhd5/+2f5UCt7BL3tycTurC3kYjceOVHGDxTGOzob7V05Hvn+dWrJYM12dZNEvERJCxjbgRmlzSNXiW2SK4sppFgkZkG3O4k8N8sU6v2dhcczNj/D/nUf6sWgXAlYeXCDpRLIRaQCHaaw6DTp8D/u69RxezFkgx3jf8K/yr1T1L7o+c3Uxm05baSGEw+fHKdehxxWux1y4sbS0toIYO6tnEhLHBc46mtM+rW8MEdrAVJf9p1DH3OMVdc3FlbQxW8McKyP0MgUj655pKicgufWbmee4YW8b9425iXGM55xz0rbcdrb57iKc2USBIjDt3jBBB96lObSKBYIYYGc5GXRevqSD+FSkWzt7eGziigdm8PeOgB9znOPpTC2UaddSvcElUAlxna32yOAMfjTXb3zWgJlhIDQhAxfqenI8qC3EECRwxwQQnfgK6gqxA88inDVbaCLQyqRIqqVOMe9S1bGsAD4+URxjusnYVOH/vA1kuklEi3CzKzbCpUOQCDx6VZr961rZLJCiqUWPaAM8E+dabQ3cl6IjdgF9PEzW7qP7RnOCPPoKirZekLF1pcqxTxvdh1nj7vPeZ29MHpTDHqZglQ7GljCLHkyDOQMZNIPau/1C1WZZZnwwxmNSCpB9uK+maMkb6JYltsjGBMuRyxwKvjyLkxQPbUT8G9usaIzLhGMv58V2C8mae2ke1VTGCpUTA59OaNtFGo4iTPyryRJn+zXPXoKujKwHNqMm+aE2x2yOmXEg/ez060PhkmNxfQwqm8z7ss+MeNuaY9TRE0+RgAMFT0/vChehqs+pahJIqsd2OVH7zUNDTwH9DkaW6ldipJY/YOQKH3d0kvbKZY3yFtvEQeM1hbWEtL27sLFlS5d/HIOkS7eT8/IVk0xYk7TzrEcoLbg5znik9Djuxu7KjbomNwbM0hyPPmjIK54PPpQTsgd3Z6P/wCo/wCdHAoHQVSIlsw6tFPLFC1uVWRJBhmGcZGP40p6RaxWrWJVQ0ranKryHq2AaepF3wsvBPl8+tKFmO7e0UlWI1RzkD1XNNjiDcbpPCuSdMfAx1+1RFBuspM5V/0XGffrQcyt3ybTtP6Mkxg+hajyR5jmQDJGmxDPzNQsot7F3VY1Gi2oYnBD9BRxR4ACR0oVrluZNOtYhlcMQRWjtBqlvoN9HbSCSQNFuO0gkHPFcc4OWUa2brdViYAqGUEkBv2SRjIohp8weEQPcRvKeDtP30C07UINUhVrRzvJClWHIJqd80UKyXkLbBCcF1/ZIHB9/Q1fDCTQ5SWmdtNMin1i4we7cM4DocMQG4z6jnzrZNFLbSd1IVJIyrgY3D5eRqjS2aCOS4mJ3eFDj948sB68nFFdQi3WUUzYDI2T7A8fyrfk4k4/6ZKWaBgRs8Yrzo3pXXTx5BruCzAZrgRoyAUjg9fKuqCHGQamY8NndXNrA9aVDo44JrtrD8RfRwkcL+sf5DoPqa8fc0SjltNI0x767buyQC3mT+6oHr7etaccXJik6Rrvru2sYFluZAkMXjdj546ADzJPlXyrtJ2iue0urwxwQFYo5REsg5FuGIB585D/AOGt0kuq9vdbkgtHaG0hYd7KDlLYegPRpSPP9npWztjbWfZmz0a0srdQkUgKozY3HcCWY+vqTXoJUqMRpvLrT+xuhLb2iKsm0mNWP2vV2NIenQTdorl9QvZphbiTcNwwZWHmfb5ZwKxXt/da9qaPcbpIZJVDsGwH54UZ6AeX3mjH9YrUO1rMoNkh7txBGWzxwoP7XueBSbekUkNdrbgLuBiSEjcATuz77R1+p+lZr+W6yO6tA7rxHLdYA/3V4A+40NftLZQ2MD2VuzB1BSLvTuB/ZXavn7V6S1u7WC31DUIoorueQfqkTOxT0yTk5qUgdF1hYXUNwbjUt01043K2fDEuT9kYFFI4YrstBMu9JMqy/SqisSSibDAmMqxZyeje9etZJPjFKQDZvHiL4zx6VqiGEbHTbTTUkFpFsMxDOScknFLOjMYu2/aNeOWRuPkKZ+/lCIxhUDHUyUm2F0H7ea4yjhogQfLotAkOcrFYxhiCZOoOOKTu2Yme50oMzlBM2CXz1U+VNzsO5yT0k/hSx2uj2jTJWGM3JwD/AITQC2MWkW0Vg0EbSPJdTwq+5uegA6+XHlQLsWmNW1PJwBJJnn/vKN/EX0d3YiMRfDyRooDKS3lnH0zQDsjlNa1OLJP62Y8j/vB/Op9D/wBPauuLixHXOpO2D5+Jabi+M5AJzxilTWvDLp7YJP6Sbp/iFMkZMgJLYG7k/wAKIhIy66gk7P3+7O0wmgd2+9NCABGSn5rRvX5Qug3zDoIScetBJmj+G0Z3wGDIFHryKUgjoeWdUBUHHNY5L6GAd5IGY87FHmazaneiFSVyQzYzgn/QoVotrNdRyXNy+bcbgC+fGMk8Z8vWrbpCrIC1MxNqmnvOR3JitywPT+0J+ta+0WrxvFI007Qkowgh69OSzD/WKx6lk6lphIDKY7fAHn4zRAWZSDVXmET3IDqWHVV8gPYVm/00WzZoevPrGmRxWEUmyKJVecjG5sdB6dKA6hdzT6/2dhlVQIoX+ySfPHnTvololrpFuECgNCnAAHOOppJni3dpdKOMkQnz6eI0Q02J/Y2aXNLD27mkTad1uw59itNw1C5II/Vg/wCE0o2qhe23Awe5kz78rTEN2TkHNWiJG1764KgAoDj0qp765AxmM++2s/jHXNeZTgHkfOmQXfF3J5Lp/wAFerI88UZ2u4U9cE4r1BRWexapbZjaH4oA5baVXPljHOKpn7DICssOw3CoPGTjxZ5+mKcjk8ZruT51iX2YkS9hWE5khdWLNgs54246/fVU/YLF3HsiimTdjvHYjaPXGfwp8z4eK6RnrTDsxV0vsrDp087TTSTSMfAH6Y9uaMa9xoc+P7v5it0wDJyOhyKw66wGiTZ/u/nTC7FPXk36fk4IaGMYHs1YtW3S/wBImiWuzCR2sBds45LNx91FL0RXEdrDzysef+OlTt/f3Fxqmox24WNrdUihmRuVYFWBPoVJP31ES2FNa7PafdSyzapcLa2ccwR3bOWJOAox0ySPpVnY+yj0PV9S0OCSWWCNVuEaRs93kkbAfTjIrTr+jT6ppsNncahErW8ge7mcgF0KAM2KydlNUs5te1SDeUuZHVoVkHMkKrtBH3GnBJMUnaHMoetRUeLGeankgZJrHd3kVqQzvgk+EDkmtTIr1biwbnJ3pn/iFLmnNdPfX1vbd2oMhZpM8qu5v9flW+8S71GMzSHuoVZWVM/aww+/59K1dkFh+K1KdyDslAXI92/Gs3K3g0SwX2HZ232uphKylt5bG1m45/0aEyWiWPahki71isOGMnBzgU6W03eahL9ngdM89BS7q2f61yseQsQx9wp1gE3dBTseCughCMETPx9aPUC7JP3mjO+MbriQ4+oo6SfKrjozls9gEYxS5qEEVnqVgi5Alvu+5PmRg/696Y88Vjv7NbvuXx44JBIv06imJbEVFVbmLn/+mynH1Jo4kocXHGP+j4iGHnS1I+L23Bzzpkw/FqPpIiW8zgAD9FRNn61nHRrLaBOuySLpluI3Pe+MqR6jpQC903WrmeSS58dzIAWZmUkjoMc0Y1s7tMs5EXI3uCfYk0w2Eptbl+8ghaB12lzkkc55Hp8qw75pGusgfRezU2kvDd3DuksiFGiQglSfQ9MedF00GSeK6nE52TIQ0TjPiU167a0upT8O21EkKEemR6HyrZaanax6c8MkscbKGyc8Lz6/LNbQuPsibT9AiwtLq50+NI7l+/t23lSB48/tD51uiVms5hcPKQFOcnI+vmDWjSe8FvH3drIysuRIMDjPA68124uYZJ3iYAf9oFbJb2OP/WtdoyboFwSiQGMqyuvk3Uj1q4Kc+9SnKGW3RY/1qlhuPGFxnHvzXcgHJIFedyQ6zo6Iu0cIYH/OuJySOpro5GVBf1xXk7xpCBFjy5NT1Y7R0ywW0Zuro7YUOAByXbyAHnSpNc6n241k2FrvhtFyss6crCvmFPm5HU+XlTRe6bDqQVZy6KBtCqeFHt7n1rRZwR6ZZGwshFBCOBsUggHr7Z966+OKijOTsuR9O7L6XFp2mwqqp4VUc4PqfVjS5rctjqCpFqREsjNsVC32SeoY+Xrj8KKz6UMP8GyxvJ9t95LHjA5pc1Ls1frchoFEq5VlJPRsck+3n71pZOARfs+pXltY6bbbrcMsUQzgyEH8B7mjWsJpPZzQptOaQSXrENdTr1U9Qi+/oPqaE3NpdaDfWkyGSR1fvDL1ySp6D8qKT9mvh+zk+tamC10cG3iY57ncclj6ufM1SYOzd2K7NQ2ltDrV6i94UzaW+ciBD+bn1rb2hujcPHG7AsXUqm4ZA5rRpE7TaRYlwBiEbVHlWHtAESPeEXcQBuxz0NFi9l6d20m6aWPOCcBhgYP41I6lBHcqqyo7bhnDDA+tUjuZljbMccezB4G5ulWRTafHcxAGPjGBjOKYmFlQTwxNLymAQvr86SLZ1P8ASHqpjI2PCRkeyinVH+LhjKErDt+rUlAIP6Sb1I8be7UceXgp+hIeogGi5C4D+Y9qW+2vFvprbQT8WMf8JpmiQGLkZ8X8KVu28bG201uii9QfeDQC2McMS3FrYTM5BijVhj3XFLPZpwnabVVPXvpR19xTHpWDo9oxJOIlCilPs8c9t9WVyAonl6+fCml6BGjtAHZbPaTkaixGP8S00qnAQEDB59qWdckBgtipCn9IkfIblrbB2v0d7e7lV3Igk2KAPFMc/sj76URy0bdeiX+rmod4TjuGHHWlnXCkVjojxAlVddoU8npTD2hvVm7NXcgO1ZLY/a8sjp86B6zAn6L0iPJx3igEdR0FKWxwD1jYte3TiQSCNSd57zI/wjH41ffSxyI8KkJZwjLsOjY/ZHt+fSpzTRgmwsgVijyJGX8QP4mssSG4P6vAtoidmR/aH975Dy++hKxN0Ld/tabSyN5UxQHAHP2zRWFAbDVArszbnGXGDWC7jAudLXI/soP/AN4aIQxu0eoqiklpJPCOcmhlJjLp640uAf8Acr+VIoiLdpNNOCV7nr9Wp8st36Oiz1EYGPTikWOZ/wCtNhEpGGthkfVqcfqL2W25B7aA5G8RSD/lpk285yKWbONm7fzhl8Ahcqf+GmgIMngVUSJbIYP0rLf3AtbdpGzxwADyTWuVhDA8jkAKMk+lLF5DqGoXayl0iiByiNyQPcep/wAqbEjLNY3VxK01y0LSPzhifCPTivUQW0vuQbs5zzsUAD769UlUfQiD6VwA59KsPFeqKAiRha9jxcmpHkVzHNPqBCVf1bH2odrzbdIc+QdM/fROX+zf5Vh10BdHkJPG5DwPcUNYGnkT7lwl4ZB+z3Bx/vGkG8eVdd7R2dwjKwvJGSU8hiwB/Dj6U+6uBueQHg9yfnyaW9Zt5o+1WsbuISIp48kAO7RjcuPM4GayXs1WTLeatbdpTaaxGlzG6r3M6CLeBKnBx6jzBor2LWG77S6neSwsLmGKOKLcBhI+eP8AF61PSLIT9k3sbZhG9rdv4kzkrIA4PHng/hWbRxPpmr3un2joJJ40leVuqAZByeg9cmiLqQpZQ56lqa2w7qId5cMQAg8vn/Ko2GkS3N0Jrgd5NxuU8qnz/wD7RW3SdEjSES8kuMmY5Bb/AA55A9+popLdQWUXdoFVEwMDoP5mtHkz0ZNWiittKnUH9YwXxeZ8Q/Ck3svcEpf7WILSglvPHPSimuajNdWc2PAmV48z4h1oJ2WiVUveBnvQD9BXPOf4arCHHQsC6mJPAP8A5RWHVVB7Tz4PSDJ+6t+ggrdTEjgsf+UVi1RUbtDdkZ3rAMe421tD6Ef2N3Y3/wCBkc8TOPypg4pf7Hru0RwR/wBe/wDCjowGKgVotEPZI109OOtc5868cbfOqEfM7vEV9EzMABp8oBPHm3FWxQXWpW9xJPvt4I9PjKxKftgHjJ9K12MSTdqNLikAdGs5AVI6/aolr2hSR2Vy8NxIlstp3WxB4sDkAn0rOOjRvKAGqHFhaqSNjNnJ96NMGAA6jpQDUY+80yxJBLKwxTKUDLxXDyxdm60Y3t45ZA7wozepFXKO7XAQAeQA4+6rNnHWpEf+tTGxOjOjSRw2UMO9ROcbVYgEknrWnUVH6RhVRtSJHYhR1464q3TRHPHp8gH2WfH0zU7nC6n3u4YEZBJIGK9OOkcz2Y52RoxOmdoAZSB5cjP1GKptl+JPez4xnwqxwPuqb21tb2691Ex3na5U7ifM4HzqOoXtvpFoJ7iJ0T7IB6sfYedY8kLlZpGVKgjmILhWAHsK9lGfq30NDtF1SPXInls1l7lG295sChj7Z6/MUVezff8AbY/744/ChRBsiqQ7xtJz86nMsY4yPD5k1X8GRyW6dQW/yoY+sWiagljGr3EztgCIbvn9B5mnlCVMJBAx3Jg+pDV47gxAZh865dTW9goF08cOecPxmpKVdQ6DwkcYosCJRWYs6Rtjzxgj3qq9givLc21yveIeik4wfYirzt5XC89eeayXkwtoZJmOFUZJPH4/zpWOinT4mhQQBNscA2Id2c4rJr0O6BpCeV2456da26a7yo0rLtDsSBjkj1NY9fQGBmJxtK4488mrRPs0O6GONICmNuGlIGB06etegjtkliBK8lSSTyx561N44zDFhRyoPT2FVQxxtNb9ApwW46nJ4qkxBFZDeFBC2IUHifHX2FKDiOL+ke4CDGFQHj1Q9aeY1VYkXkYHAXikS7Xb/SXNg7dyxHGP7pqvQIf4mHdn03/wpa7duDolswAAS8iOT164o+GxEn+PH4Ut9vhns0rfuXUJJP8AioF7DWgePRLRmzkR4H3mlHSXZf6QNVC9WuJMen2Fpv0Uj9CW5How/E0mw3cGm9t9VnumO1ZDhF6uSgwo+dL+o1ss7QXDWelidwZTHfu5AGC2GXiqezulW82oXs7w93cWr97HCR4VD8jOevoAKs1ueeXQobm4hEUrXrMY8ZC+Ice/FbZYtUl7Q2skcCK11A0cuzOI1ByHb35/hSTKejTrUpv9IvRBsYrAzSHOViGP+Y9KGa3MW7OaW+8K/hIGOp4FH9bEWn9nL2wtVDSm2ZpG29OOre5pe1RUk7KWneNjaqeIdV8Q6e9JvIRVIYu7WRjaRYESf2zr5nrs/nRHCpDgYAC8D6UOFnaICIpLtEPXwn+Br3wkRh2reTISMAkOKcXREgHdki/0rHTuoP8AnNSvL+GLTNUMkoidJHYBjtPDeXrUb6Im/wBMQPsIhgw55xhzzUhplodG1CSRBNI+8F3YsCd3lSei0sh6PWEOmwRRM2e5XiIFmPHqMhR+NKdiWbttp7ENsjskHU9TuP8ACne0uZcRWsEcSwRIFkH7QGzIOBwKTbFB/W6z4bLWy85/xUk8MHsJ28vedtTsJASB1PvkrTEeCfal3TozH2uvGIb+zOMj3WrNa1eNXNsjYx/aMOv+GtImclkr1G7nvJNlun6hTneWADEe3pVD2t8xybxEGc+Fcn/PmoGW5ljzBCUBGAX8PPr9BUktLsAd5dJjrtVeg8utNjoj+iZn+1fyEgYPhFeqYs93/WSvjjIfAr1IMn0nyrw61zzrvyqUB7PBqIzivHpXh0poTIy57l/kaH6+xGhyk+qfmKIS8xP8jQ3tBj9AzE+Ww/iKHoEsitrJDQoF81iOR/iNQt0OodoO1el3Fvvtvg7dhKRwr930B8j0NSv/AB92uRt2RLz/AIiaXLjXJ7HtTrSC7SGO8mZCW5ACgIMe+BWKdZNqb0Q/o3ea30/tBHKkjL36NHcMOC+3BGT1xxWCwu2j16/uYrhlYFAu5crMqEM6EnjkHpTBYGOy/o3uGtuAbmUrk8klsffShoiy3sTW7opg+LcIQQTvbaucewBxU3bsJLB9d1PtTaxWh7hjKdoO1OpBxgn0FB4L6XUQ0rnlWIVc4BAOOPTmsNroUVu+5Iscr9lznj/0FFUgHdbJG3rxjd1BHv8AOspTbEkZNRZmsJiEK4YAbvPDDn5Vn7Nj9Vet6zn8qI6mv/RcrepX/mFDuzhxDdqQf/eD+VSV6GrQXPxkox5n/lFZb50/rDfKT4hCvH+7WnQwPjpvXJH4CsF74e1l7nH9gg+uK6YfQj+wT7JcaRIM9J2z9wo7gZoN2WXGnT//ALQ/l7CjXSto6M5bPcVwYIxg/WvE13OAMUxJnzzSJt3bTR1AGPg2/wDNTxrLbdDvj6QMfwpB0UAdvNKX0smOP+KnvXWx2e1AngfDv+VRHTLltCHIqzaba5BxvAxj507tpYwNhYDHQH+dJca79Ns9rE5br719EjXagBYk1nCKbyXySa0B2sMAgl1IH/Zn+FYb+ey05EN5eiEycKO7OSfPFM56UK1bs1pGuvG+pWazvGCEO4ggfQ1b4okKb9gODW9BtUQJfy7lyQe6YjJ6nArkGsaG00k890XbecM0LDj7ulKHa7s1pWmdqLW1soGghktjIwWVuDuxnk03Rdieyzu6gsUwMYvDx+NX/gM0X2u6Rb6bLcWsvfSAfq4oxhifbI4+dIJguO1Gq41C7FrYxnx96zAsP3EPp6nzpg7X9ltH03RHvNPklSdWA8NyWBGD5UU03sf2cl021kaeZzLCrN/th6kDPnQwwbbXUtOsbZbeCayEKDCokmMAfOro9f093BadI/LDsKy/1F7O7j4rjH/7Y3869/UDQGbiS8x6C7agMAvtF2jaRmsdMkXvGwDLuA59AfT1Ne0o6d2csDdPfQ3GqTY3upAweu0ei/nQbUNFsdP7TWNkJroWlzIFO6cnHLef0o7B2P0WW6dFkvDhAQfiD9aAwDIJ7XWdTfUtZvYUhif9VC7471h0LDyUeQ++rr/UYr2VZIdSijCg42ycMfPNCe1ujWNrplzc6dNerLbLnLTlgTn3oXYaJHPLma5vQJCcCJwM+Q69KGNDra3Vx8OrmfvVIJDPySfXPl/60O7U3V1HouSxHeNjHmB5j5+X/rRvTtPgsLO3MSfqETaqddo9fn60E7bKf0dCoJP60dDwfLP+v4VFZHY1Wu3uY9hypQYI9MUO7Snu7APgHxqcevWr0nS0TvZHCxFc+I/ZPnn0/nQO5+J7T6gIYty6dEwLN03+woF7Dcc8dxaQNCAB3WGx0zgVyFsTW4xj7IB/3jWdg8McFtb4CRLyeox6fOrFJ763PkGH/NVJiYwQ8hM4560g6uTH/SWMnBbufuwafIWx3Y+f50i66GP9IkDZ42Q84/vEVXoFsdVy8aBRn9bzS/2+G3slNk9Joj9d4o/CNlvnJOJSaW/6Q5AnZWdmYcyx/XxCgXsJaRewWPZwXFzKFiRnBP8AvHge/tSpplwt528urqe0CqX3pE/JU7DtJ9/OiWlxxy2qzX9xGkUMziCJmAXOftH1NC7C5E/9Id0YcSfYMapzvO08Z8vXND0NbCGv5fRmcqwk/SDnxHz3CmcE6TCQT8Rf3BP1/kopd7QxyRaHPna7peOxK9M4H8aOxYtla/v3HePjJ9PRVz/rzrFsv0ZdWVLDQL4zM0txcwuOTyzY6+wFLer25bslaSAH9UA559hXLzV7m41PUVu3jI7lo1EbbkVGUlce+etT1Tv5Oxto6TIkSwEujDluOMfWroS0ORJKRkDqAePlU+e7Oemargci2gyckov5VcreDpitFoyexXvwRf6Tjn9VH09BLW2HP6NuSmU2lznGf2j60P1B/wDatJOP+rTJz/3tHLmwBtpoYnZQ4OA7EqCTnp86irNLo0HUCbGK2t0RrySFdxH2YwRjcf4DrS7Bp5g7WRKsmRb2qLz1bOeaN6fss4ktzA6kKN0oUbWOOuf50DuNThXtDd3FvslZEjhXkfa8Wfu86OmBKVs0X0s1v2jd1JCtZhAccKd/J+dZzLBBMxVF7zjJxkk/5VltZop7pnursvM5JZVyMnyx8v5VqM9tZISkWG/eILHr+dUlgTKrjU5IoWZ4ZUQ8ByhYBfcD1q+4K20YuLy7C8ggKdvPkAOpNL/aK4juYRHm5+JP9mqkgjjoccL8zWfSjDCfipCiW+/avxZ3CNsAHbJk4+vWnRNjVHF3ilooWkXPUNgA+gr1VNd2y4Bu2fjgxIWH3jivUirPpY+0a7kCo55rxweKkDuajzzXCu0cGvA44OeaEJ7PMcxPk+Robr+T2duCOTsU/iK3uf1T4/dNYtXXfoEynODGPzFNjWxdFoHvrTvBlJDE2PTBpK7TaQsLXl29xGJpbmSWNFYAkh+nucccedfQth+NsyoyEjBPsA1IkupWy3U8m2MyyneWbo2CcYPliuaV+jRyrIQ0CFtU/o7eFUO9Zph7swbNCezENrbWqzKGSdbiUMxjzwSTj2IA5oz/AEeXVxdS6vaLEnwUU7SxyqT9p+dvPpz99Vav2asb/tBK+ndoGs5y4+Lit515bGAdp6E1DX6W/khgiMrAEFTuw3sB6D8/rWjYfQZ4pe0e7utOnn0fVWZ7u2XvEuMcTxE4DfMdDijcd9DJgLy/7QXovzNZtUySGreHS5c9cr/zChPZh98F22Mf7Q3H0ozqq95pcpBz9k/+IUG7Ltutrokf9eenypJ4K9DPoDMdRn8wCR/4RWW+AbtVfHJ4iQf+GtehN/0nOABjcc/8K1juue1eoD0iTj/drq4/oR/YMdmDnT58/wD6l/4UaxnNBOzH/wAPn/8A2qT+FGzW8dGUtkG49ePSuDJz6eVdIroGAcUxUfPNJjC9u9KY+dg2Mf71OevknQr8Y8Jt3yfpSjpfPbfShjBWyYfg1OGv8dn9Q/8AoNn7qhaLexMV0awg2nADH8K+hBRtWvnMKZ02IL03NX0YcIo9BU8Y+Q5ipAcVHNdz5VqZs+Zdv4RP2rtlLshFmSCvX7VbdM/o9sprTdc3t8ZSzHIcDIz8qz9tlL9rrbnGLPJ/4qe7BCsKn5/maT2X6Ft/6OtMljMbXl8VPUbxz+FeX+jywUBRf3wUDAG5ePwpwBrh+dOiezFF/wCj6xbGNRvgR0O5f5Vkv+xFpaRF21vURnIVF2EsfQcU4Xl7HZQd4+SxOEQdWPoKCd1Mwkvr44dhsRB0QHyHv6mpboqNvLEkdip5preaXUpcDDgtGuQfTjrVupdkLqzOYNX2B+gMIJC555+tNskqxxiVcABDgdcc8Cs13eOls6yAd+U5UnHhP+hSGz5/r3Z290rSZW/SKT7RuePuQpAzjO7PrTFoVuqWZlPiZnYEZxhQece461m7SQXMvZu9uDvWPGCCQwzkfhVmmRO+l4VMssjYwufP/wBadANNnNuzG3IckYHTP+fX76VO25a10gKT4Ek3Ix67fMffV0DyxSAFcJnOdvT0P0rXe6RZa7ahZgHYZwpYkKfvpAC57qTtG6W9uzJZKFLOeN2PX8vuNM9onwtlb20MW3Yu0t+efehlpYJYx7EOwAcrnofejCSZsVBJ3d4eD1HA4/zpDeSMxG5VUDaFOKqYbWiYdN/J/wB6oxuBJj/F+VRublAoOT4WJxjryKcRMNxSBDCpyWPt70jdoJv/AOZNmmcB4Yfv3kU0C5SOVGl3AZwowc/Wk3tJdW/9cYr1SziC1jJAGDkSZq/Qlsf5ru10ywmmuHEaCQ+WST6AeZpC7XxXWqaBdanenuo4yht7b91dwyx9zRa136jcNquqsqxRcxQ58MY9W96Wu3+qWshRrGdpo5sQyFT4SeDn5cU0wQf0zTLG+snmuYWkbv2RIw5G88Vj0uxj0j+kS58DpCkKyyHHhjG31+uPemTsjbxJZSXTnJErBdxwEGBnFanc6zeB0A+ET+zH/aH98+3p99ZOV2UlQG7UXEb9nJrkq0am5dnB6jAzzW9LWHtDBDc3DO9pjdBGG4wf2j7n8Kw9rO4l7LXHdY2/ESLkHOTjBNY+y2vWljZtYXk6xGE4jLnqD5fQ0JA3gzdp9Cg014Xtcxw3CPC5J4U4ypr2qKf6hW/qMZ/4aJ9ptX0XUdHuLVbxGnVTJHhScMBkUOupS/YRA4K+Dn28Jq5bQlobbIk2cOecRrj7q0AkIefwoTp1/HcCCyt9zzCEHJ4UcDzq2ytnSCSGadbm67wlpCciL29zRdEVYE1Dc0+kEHjZ6f8AfCmyeDvVw3iX93PWlW94n0YKONmOf/qimm5uIreAySMFUURHIAajpUUdrPJPNINzMY40Ygc+XHU8Uo/A6ib+7uUBSC7ZFkjC/ZGMblY8g/Kmu4vFuG+IusKMHu4z6dM49TUGmLwO6kKijhmHHuf4VdkpAC0mu9NiMM0ZutinbPK+1APIHHOflWCTUp7zUIJbNZIpgQLh45fCE8lweCDxz1pijsW1H9VJuSBySSAcv5f7q+9cn0zTNK1SKxbUI1E+F7sruTAznzyx+fFCY2dnspLqBbcK8onYCRY8hW89rN556ckVn0LslqX6TZleGwgdGkaDuxJGuMAYB6Z5oqdZtdE3WunQz3E922ES63N3m0gHCDAQAc56UQ0bWnuba3KruspMorsh8JBIwSP48UMkttdFsreNkOoWkbbiWCsAM+uK9Raaxgd9wggHHnEG/GvVI8hwJg9ak48XSubvMipFgTnBqSiBFRYVYSKjx1OKYjMw8DDnoay6mWXQJyvJEIx+FbXUbWx1waxaiT+gJfXux+YpDTFbVLmRVjDbo27nDHOMZPt86+app89woiaO4CF1DzIOBGB4n9hwQK+m62q3MMAJ2h4Tkj/EKAJolpLYyxzSSyK692RuI8unzzXNKTsqdYs5YXzv2YbSeyaQ2053FhMTllI+0h82PvzSzH2Us44YY3t/1knW4yQwPU5J6H+NMMmiiwuI5rGWW3YbVjC4YHA5LD8KouV1ZL5I3tTcyzcM6jaCg5PB4yPI0dmNciCQt5dU023eedJNW06Z1yjAO8JAHPuRg59RXdDthZd60kstxKWJEsgALEDnj1xVNpotybqK5gWa0dFIXODgEfZ56j2olp+lT7pUmuFdmbcxCYKEjj2+6olkbkmFL+RTpTkdCqn8RQXsoR3d8Tj/AN5bP3UVu7cQ6O6d4z7VVSWxzyKFdlFBS/XOMXTflWfotaGfQWA1i5GD1P8AyrWa7O3tbf8AAOYUOf8AdrRoaquq3Hru/wDKtU3UYPa69yeWhQYz5ba6eN/An+wT7MkfA3I6f7XJ/CjdBeziBLO6UHpdyD8qNYxXRHRjLZw815jtjJJ8q9510jKn0xTEhF05f/bLRjn/APJP+Rpq7Qj/ANnNRH/y7/lSpYMf656Ivl8FIfwNN2uAHQb/AP8AoP8AlUR0W9oTQEmsbcqSFyenHlT8p8I46ikSED4K0x0yaewfCPlSgPkIs6qoJOBnFSqJjywYk8eXlUsVoZ2fOO2rgdrYgTgix6/79POmzGa3JMbIV8OD8zSB24j73tgkZHBsQCfm9fQ7SzW1kl2O5VsYUtkLgYxS9lPRqHtWe6uktIi7gljwqjqx9BXru7js4gzAs7HaiDqxrCIA0zXt0cDHQn7I9BQ3+CUbyymOJpWa9vTgjgDyHsv8TQrULltUkSGORdoccAHAA5/lV812+pz93HkQjjw+VZ2nt7KS3jZgreIgHkk8DNQaf6emMFkFxuaZVHdqfsr6sazW+nzXV0Wd26hnYj/XP5CvRRNcXGclpdxILDoB60wx5jt1jjjAVfMc5PrVJE2K3ae2eDsRqSrjYGyBjBwWH+dR0mNhYxnwjljg8EnPT/XtUu1V4/8AV26jaF8SIfF5Z7wY/jWqKOVNKgkjhLBchuOSM/50MCqSKRGK7E2NyvPH+jV+lSPGxjkjXnH7XU+X8vpXg8jxMpgOQMqRVNnI0rljHjb1GeST/Ck9DQXvI42KyNEAWOMEA5rC6PnLkY3AqAPs+34VsiDPMJZCWfHHtVEv2sHjBzU2UjKiHvuD5E/hUboXHd+ER5LMOh9qs3YmAJP9nnOKxdoNXt9KsTNO3WRlRR1Y4HAqoiZfqeoS6bbCWdouDhEUEs7eQFJWp3N9Jr6TXkab5rdGjh28Bd/APmefOmjTLKTVbn9KamOOsMWeFX/X3/KhHadRJ23sC58JhAJPRfHVWIb+4E1nc98AkbxnviPyHr86XNR7JfEaJfXNvaSPM0YW3gJBI5zn5n08qbo4DePHldtmnKKP2znqfb0FR1S+eV2060J3cd/KnVAf2Qf3j+ArOUs4HFALSYbm50yOwbCwBt9yVOQ78eAH0HGT5nj1o3GVe7XToiQdpaZ1H2VH7I9z+ArjhbaKOztAi3DL4ecCNf3j/AeZrRp0K2t5DEkY2iJ2LbwSxJGSaVOim1dC/wBrol/q7cRxLsHxUi4HkdvlXLDsbZvaxPM8jOygsQF6/dV/aoD9C3ZPQXbsPure8d9BZqtskkyyjC4GShzzVJktMF6noGnWFk8gSd2YFVCKvXBx5UJkkRuxCMTgkdG6nwmmfVraxtNEEmoMwuBGWVInI3Pg84pXjtUuOwPeL4SI93z4IIok7oNIOWWkwSmGS0luI4hGpZ+8OM4GQv8AOjkdvHBEI4UCj8/nUbOMR2Vuq/ZEajH0FaMbQSegrRIzbE2+bbc6QXICLEWJPA/tea13Nw+pvuDd1ApOwYySP3qwXVv+lWtCxYRQRMpzwCd+77hitRjzueaXCMQAvQADp/OhYGRHdr9hd0iqMMx+yK2WWmTai4BAOedpztA9W/gKlBpct/IscUz26Ly0m0ZUepz5n0omba90yMPZXJbT0RjKZ/FJI3lt4B+ppibDEOmRQQrGhYDP6wjrJ7E/woRcdnbW0t7t4LSF7idzIJNg8JxwPkcUPuL/AFXTys9zbx2qww7TdFzLJJkZCBPXPBP3Uw6XqFtc2ETxTEvIu5e9yM+vX8qBWIfaPSNUfUodQs7q6gs4o0e5eEKh2njYhIJzg/Lr5mhWnatqvZ2SaKKxDQE7Rc3EwiEe5m2s6AcZxxj1p31o6mtq0VriaSGbx58ESxnybHJPPQc182n7ySO1iaymbdII5ZYslWcSeAOjHPXz96rYng+kaLrdm2lxO96ZXblmVJJRn03Yr1DdM1ySztWiS4lYGRnKKi4iJOSn0Ofvr1Z0x9kfRMV3iuCvHpSRRwniudRXCfKvYxTsRwr4G+VDtVIHZ2YnyiH5iiZ+yflQnWGC9mrhiOO6/iKT0NbFi7k7ySzTBwYx/wAwry2U4YjK7SQ2QPcZH3edU3DZ1C09CBgD5ii65xx91cEpWzWccmL4NpcJOgIPB2HGDzg/dV8Ft3YBJfcOSN2RWkE+grvrUqRKiiDMwHWpRMVJPrXicDOK9uC9fM0WPqjPqZJ02bPlg/iKBdkCxXUiR1u26/Kj+oHNhLxxx+YoH2TORqe3yu2ovBpWBl0Un9M3Pz/8q1k1DP8AXC4YFg626kYPBG3zrVo3/wAauB7/APlWqrwD+uV3/wDsa108X0IeJBHso27Trgscn4lsn14Wj4PtS72RObC6Xni5OPfwrTAPOumOjKWzpIzwOK8WXbjB6Vw81FuAflTIQkaWP/bHR8nkWEh+XWm7W226Df7s47h+nypQ0ghu2Wle2nN/GmztCSOz+oEdRbv+VRHRpLaFC2I+AtsZwN3Wn4fYHyr5/aK36PtySOAc19BH2KUB8hGu5GK4ehrhGecc1oZnzftgok7cIB5WK/8APT9d3kdmoBG6aQ4SNerH+XvXz7tWzL28baBxZJ5+rinNIFi7y8u33Mxxnzb0UDyFQ27waKqtlkUfiN7duGc8DHQf3V9vzqi6d5ldyMDB2jPlVLyvcv30nGOEUdFFemJ+FfAJO2msCbsyLut7q5UABsYVRjrQ46Vd3N610+2VxxGpGNnrihHaPVp4NRnt7Udydw7yY/aPsvoPeleftNf2G5ZNVuNhO0lgTyeirjkn2ro4/wCLOUO/o5uT+XGM/HVs+rW8EltGcbS55Zt4+6tEFxKvhMYOf+8HFJnZ3tFqeoXIs77TLm2JTMUs8LR71H384pweKZIQCYT5edc7Z0JYAnaqWROytyroQWcAjjzcUU01mfS4gyMQQceHrzS32mWT+q07O6FhOAAM5XxijuiWlxLYIxkQ4JIyTnBPzoZVEBFKLlYWXYMkFnHl6/6960Wtt8OgZm3OxyfMVe9g6yRzbk8GeCW5FVK7rGoB6eVQxoti4GMHhRzVEoBkx7j86tEjgE8fZGfxobrGrppkZeQAuzfq4/NiP4UhmfWdRttIHf3DHcyFUQfac58qWBpVzrF22r6p9nvGEFv5DjI+n51ttNLn1a9/S2qDIIJjh8gPl6fnRrUHeaaaGNcBJTvYdFBXoPetIsTQXsY2nY+HaoHJ/l7/AJUn9q2iftdYKiBYxCFyOjeMU72v+0xrFANtshwzg/a/uj29TQrtHp9i+p2l2FL30SFIYQf1e3PVh6A/fUdkNII6jftC3wNlj4kqCWAyIlPmff0FVRwjTrYbIzJM/wBhTyXbzJ/iaqskhsLeS5uCWZmyWY+KRj/E1ptwRI1zcJmZh+xKMIv7o/jRCPYJSoptUdI3adQJXO52kjzk9OvpWnSYFj1DarbsRHLbcHO6ofHQy2oZY7jYw48QJNWWMiR6kzzy7HaEYWRgCBu/GtJaozTyA+1XOjXA/wDmpF+fFGzqcdnYJFGO9n3MqoPI586B9rZIhoMzqSym5mOVIOeKJ2EEKI1w0TLPOd5Gc7c+VQkVJ4MtxYSPBdXt85luTE+B5RjaeAKC2cAb+jqFS2FMRbjzwDTTenNjcdeYn/5TStC+7+j20CbhmLnHpg5qn6FF4Y4Wy/7FbgdBEv5ChWp30kwMVuMxAne4OMn0/nQ631K6FqbVi/O3xkdFI6Cr0b9XkuEiXoq+eP8AOqRNFDhtu12REyBtAzwOcVv0/S5btgyRZHJTvB1/vt/AVCysfi5FYBnUZKqejn1P9386O3M507uUeSJ5ACwgiRmkkwOcenzPFMG6CVrZJbWyw53ebMerHzJqF/Dey7RbywwoOS7oXb6DpQ+w7VWl3A0txHJahYhKxkB2gHy3ebewq5O0+mC2innvbZI7g/qNrFmcZxnGMjzz6UULYLv9LumtHlurqdlRlEargO/PU46fIdKASXVx2Q1f4KNILjTJXZo45CZJoyoB24zwOpz1r6BeI91ZBYJo4xKRiU849wPM0l9qOxVpd2JVUeJrctcG6aYAySEAEux9Ovy6VWCD1/2lvVgTaIyZgszSCFsKoPHh6lunTilXUXS9L2ZsryG8njilW6i8HesSW3qG6YxkZozo2t3FzYWd9vtdjd5Z4klJjkA43KMZGcdCefKh3aPSdMbWzbXUsyajPEdksblVMnAVefDtUc+1Id/pq7NabqOp6Ml02r6a7scOZEZmyAM5ORz9K9VWk6npA0yFW1mztXUbXhWEFVYcHbnnHGa9U2yqR9czXs1WTXVbnmoTKZ5hg5rwNckPIqGTjg0WKi3PBoLrhP8AVa5xwTD/ABFF9x5oRrIz2ZnH/dj8xScsFRWRWRcXNmW5OBz91G84JwKEbQ11aL1wB/CjAGK857Oiez3vXjnB+VSVQxwaltA8PlTJRBQHArjrk81I4C4HlXADn+dIdGfUDjTZh54H5igHZAhv0mc//mj/ABpg1FT+j5c+YHT5igHY6MqNWU9fi2/jT9DGXRTnWZz7kdP7q1Xef/jK4HmbRRVuij/piYf33/Jaz3xI7azc9bVRXVxfQiX2AHZy7ni7a92bt47dpW3x78K2Il6+VfTBcwN0niPycV8egWF+07rd3L20DStudEDEju18iD+FMv6H0SQnZ2ilAP70Cn/y10J4MWsj+JIz0dD8mFecgqTx09a+f/oCwV8p2nGMdGt1rv6AiVWYdpLdhtPDRAZ49jTFRbogx2000k5/6Nbj6mjPbqSVezE6xytEXO1ivUjBJH1pSa1Nx2l02KK9itmXTATIx49OK92j0u8trJpX1uK6jwwESfI89amLpFyWTZ3rx6baoqMWkznaOFHmTX0NPsKAcjHWkaHnR4XfhsY+dPSgCNSPQUQCZ6sd7ei2ARF7ydvsID+ftUNQ1AWoEUa77h/sIPL3PoKzwQiJGurl9zNyzfvH0HtTcvSJS9s+fa3JIe28puHLubSI9MDG4cCnid3uZjK+QOir5AUi9op2n7b3MhUALbQgew3Din1lx99MG7KTkcDrXAe8GzpwOahdXENtBJNIwCxqWPrigY7WabLbgr3qkuFKMNpGD1J6AVLBA/t1cWtjp73k6rtTh3VsPj0X1OTQfsz2S/S2qaHr36zaj998PIMqiEHB92yAfrWjUdI7P652lg1O+1Bw8ZBGnzuDG+OgDZ+uPOvpGmSWiQp8NsWAqNgQeED044onzTUFxrRUeKCl5Hs7fMveRW4AMjZbJ8gOprzDhfBke4qTbp5w442sQAf2h6/KuRmQru7n0/aqYrA5O2KvbCOKHs9eKse0l0b6lhzRTRO9EVk4k2JtdXXH2jklf41k7ahT2cuNyYLFPEGz+0K16UZP0PEwiJIBZTkdQxq6FYYdt0JHoDzQ3BII/vcVukld4WZIwQRnBYDil7VtZi062BC95cv9iIdT7n2FQxonq+rw6VbqWG+Z18EQPLe/yFCNN0e4v7hNS1KQM7HfHGRxj5eQ9vOvaXpM1xc/pLVCZJyMqh6Dn09PajssjGeKG3I7xlOWxwo5/H0qbsozXbs0xtoCA+PG5H2Bx+J9KwakTtmtLXKRCTEsgOTkryoPr7+Va9QR4dkFtlSQe8m8xnH/AIj+AodqMsWn27jbxldiL+0dp6fzpp/gqG1ruLTdNt0ijBkdAsUK8AnH4AeZrJFbpEkl3ey7nbxSSMMf6A6AVRpds9xBHeXThpGiXJ6KgA6D2q26srnUNsqyxRWycoJAfF/eI/KoSspukZGkmu3eV4lC8d2jn7AzyfmfwrSZnigZniiIX0Oc/hVK2F5FEtxLNF3ZO0KARuHkRz1qUqnYAP3gMfUVunWDPZujEUWxmTY3oFOFrTutXIZwpYD9pa9POIomkbJC+Q61xNRhCdXA8+KogXO1USr2auApBHfyYGOBx5UdijPdxjP7I6fKl3tLcC47OTuknh+Jl5x1GKYRIscCyMTtVBk49qURyeCm8uBFBNHhyWjfBA9qR11UwdmLHTbfaZWtzvZ3wFGMtz8vuotqV66ySrY2SxuUINy5BYKR6Hpn3pet9Isf0Pa3KWCLcSRd2CzFvt8H58U2hR0zXZ9oIpohBLd2cAVMB4n3gAYHOcHJziiFpcXEsvcNamdShkSVmVI3I4Ctz4R6DzwajbdjjqF6WEarAIlhKMqkRxqDjHqcnOPLzrNNocOkW8kWnLJHbG6ijSdHLxo2ftMejEE5IFNIGz6FZS/B6elwbYvLIoLlZFx08iSBj0q+K6s7jTrm5h2h5AY3ORu34+zknHmPOlS2tNcurQQXGoTJc25OJxGq/EqHA3Yx4Rjy+VRbSZ7DWIkntTc7go3O7SAOGJMoU9MDHT1oQtl17qPwq2jJDAVMi2wEc4EkLbcBiTwOcdKD6VqNvbX81tA6JYgYheRv1plUAyEH91s9ehNGf6vWN3FZzyJ3UUkkYgWUbmLAsfteuTmsN92VeLU1tY5oria5shbiHuwqRopzvJ69fvz7UWSMF0s2rRwGPuLS42BlkvfEy/4UyAT7mszR99cQ2k2pXV5FIMfELjEcqgkllxjaR5dOKQNce7tNDls7k3C29rGsjrEQCnj8YJPO0gHC5FMOka4t1YRN2eFmIbkk/wC1bkKKDyNmTuOB7U2hoT9S0jVtQvbaS9KQ2vM9rDKQqyPGTueQddmD169AK0watd3VpNYPYWjQPCL0Rw3DlnZmICDOTwecCm3UJLvUtNjvLjbFc7gJ+6Q8Ko3bMHnHQk+/nQlIoYb0XciDT3hgmt1fgNH4d/HqDnA9s0WJmKTs1pbw20ot7ywMsCOY7NvA/GN/Hmcc/KvVampTtbW8uimzjtZIlYo1wwKv0bIzweOleoGfWU1KyfhbmLP+KrluIWJ2yxn/AHhSabdQ2SmPmK8beLHTHvisDWh0LKejD7670pJWFgOZGHPmxrsgmAO2V/o1AUOhYYPNJF92huLuwez7mNUYhN2eevWqjLdjGLiYHPk9Uxonw6bnDHK5yCPPzpPRSSRtWIx3Fsc5IGPxom78YxQ65eO3njaRhtAJG1h7e9eXVrSRiFDk56DB/jXFOLs12EdxUcefnXVZiM1hF7Fg+Gbj+4asS9jJAAlH/wBs1GR0as45qSnPNZpLyBVH2x/9s/yriXcb/ZY/VD/KnTEWam3/AEdKPYD8RQTs14JdVA87o4/GtupX9u1lIgmUNwACD1yKGdlJlePUy0kefijxnnGTVJYGMGmXMNtfzyTOVHeMM4zzhaxz3sV32yme3feotlBOPPFZ3jkd5m4KGd+R5eFax6Sdvaa7XjiIcnA8q6eP6GctguFrR+0EgvNxBk5CNtJ8K8ZHSny37G6LNCs0E97sfkEXBpG0vTYdV7TXFvcjahLN3gbGwiMYP0o72V7Qta3klhPKJI1cqZPIjycE+Xr99bRMmMP9StO6/E35Hp8QahN2M0/uJP8Aab77J/68+lMUs8cEDSyuqRqMszHAAoRa9o7PUluY4gylUYozjAkGDytWTmxQs9Fj1HtnaQtPNGsWmJzG2Cav7UaVY6fGYYry5mn2OzI5BVRt88Dg1h/Sk9h2tBt0HevpsaqzdE4HJ9aJa9YfB9nBO7mSa4Y72znOVPPualLBb2ePGk2+TwG596b7zU+4ijhiXfcSAbVHQe5pQBP6It28QbBIx5cGma2tobaA3EpYlgNzN9pj6VK/wbSOW1osW+5uW3M58TH9s+g9q5O7TS5c4UfZX0Fckla4dWcYUfZQeVRc8NjrVpUQ3YgaySe2mor1AtoeB67lp+mlWKLfI6qM9WOK+falIW7eaihIX9TbjPzIo+9uuo9opYr2XNtCGYBegAxn6nPX2xQ3Q0rCN41ncaVcSiSJ0MbZZWB6UrwWf+zxxFV7yUb5iBjr5fwonfXVpegQ2tl3FtCA3IC7wfsjHzGaqhjZIWkcjJO5m6VDdlJUZPgbS2V+6gjTyO1OSfKjWmWWoaSsjpOsXfjJtnTKA+RHv61n7Owi/wBTaefHdw5MS/vP5n6A/fTRqMtvFb77kEoD+yuSD6ipSNKMq3N6ANwt8gZ4LDdU01O7EZK2sOB597iscMl7LAt3HETCx4cxA8fLOavZdyKrDa79SRjB+VWmZONATthdXEnZy5723jRFeMbllz+0PKt+n3sltp8EZtJZF5KlGHPJ8qydt2jPZeaFRhi8ePYbhWrRUE9hG5zlSQOemCeKoS0Bdb7QahY6hYRwpJFG4cmFgMyc4H+vatmjaQyMNQ1EmS6cdD0XjjisepI6drNMnlMMrWwYbIFZ2AJz09aOC9SSGMRZd3JwG4x5En0xUTfo0iiU5ZpDGgG5up8lHvXLW13mKOAgyDPeO3IHXOff0ryxNLO8MJ/WMMliMge5/lROJINNtfEQqJ4nkbzPmxrO0hg7XPh9Os4CxIQE89WYnH3k0pyJJPem5uFw+FEaA52KV/M+dGtXmk1FoLmVdsSPmGM+XH2j7/lQude/v1gV1SPEfeNnAAx0HufwqkAy2Ci+ggizi2VBuIOO8I8vkPOtjKknegyMbZD4izfaIPQe1C4iBZwQrqMMEWwrhVB4B6ZzWyGVLhY5Hx8In9mAu0Se+PSrSpEPJCexFzFFI3ehGb9THuPl+0fSqTDcpKm5AU3qWYP059K2XOpRd+JW4RQRlRk/ICsgmffHwxjLggN9psUew9BK/RfhHJOAOtY7a3kuVDOCkOcqp4L/AD9vatSh7hw8wAA6Rny+fqauaZIkZnYKo5JPAFaGYn9pUA7NT7SFC3U/H0rfNq4WFIoBufu1LEdBx61iv+71GMwd2zwm6aVAudzEjByPJcZ69aI2Ghy3Jy8ShRxtBwoHuf4CksFAuGOa7corDachsdAfPJPn+NMOl9m1RULZ7tf2yMHHoo8h79aL6fo1vYgE4kYdMjCr8h/Grp74xytEsYO3IyT/AHc/woYi8WcPcrCEAiH7A6H5+tL91pF1qAue8xFCJY0tYFHhVUYEsR6k0TXUnOnm8KKEAzjPP+ua0/EsJ0j2KSwyOTQKiFvamC5f9uIkshbkoT1HyqU1na9+17KPGI9hZm4C5z06fWqP0iwhllCKQrYIzUL2SOYJHcW8cg2mQBiSPu86EFArWLp0hjlt7SP9HKd0s7T7AMcggemeM5HWgepdr760XUZ7LQ3vWAjUXNrMM7NpbHi5LDk8D0NWalK0dpI5WWbvVy8M23KL5dzCPtHOOT86EWXZZpbG3upZXEUUfxNtdRbg7ORnLhjg7ff0xVCeBitbTTNZ0k6nulZbtUuT8YwdchcLnHkD1pck02DSZGS6Xd31wkpmgt8bGcE5GOQmccdMZq7Xrt9F03u4rp9jR7meCLdGGyWLHjAUn9mpJ2zsNZtDJNK8N1CgDPFbvt2t4QxUjPmR6A06J/6Muj9rLnVWutNewup9UfeweDb3RQNt3ZzkDAHHn5VTd3sd1BbfHbvi0J7iKWLu1kCnxbnPhPIHGfOppZzQlbWxWaHYRFBfJuQAFdzRt5lSRwfIk1G++Giht11HUNPVniAe0lcEKc54B8jjnPzpWN50QtIo4bVHuLLTJJZy0xZ7gqfExOOPSvVfY3B0q0S3iltu4I7yJZeSinnGepGc4z616laCmNLNNuxsVvurm58EmHn1B/zrT3QLkkHJHrVTW6rnlsE5Piz5Yrz1yS/TfJV3obAZHA+VVT30cB8Z46DHXPoRWhbdBtLDx+bdMnGM1lubWGZCMZcEMrSKeCOART80hkYLuG4f+0znDcAjHt71us9AF/E6Slo4DwSFwT7D1+dYILAxS94EDPuHQ4AGeePejcWozrGvhkTj7O/p+FVHl/QZsbs1pUjRvJBvdFwrFsYHn0qmTsnpDnPw7An0ao/pWZR0k+eQa5+lpAP+s/4Af41o5wYvkefsfphHh75fkw/lVQ7HWBY/rZ8eXI4/CtC60zcsGx/9Ln86uXV0I5Yg+8Z/nRcAuX6YG7G2bf8A5q4H1qyPspHCFEN/cKB78fnWwaqueGB/+2asGpKFyWXr12mn8BXIAav2cMNp3h1CZwjoWQ9GG4cdaD9ntEnu59T+HuEgC3RG0Z6c006lfxzWUyBlLbk8j+8KWuz+qta/pMRKDLJeEdeVHPNT8bLylk3yWaaXL3dzPFJKzMzOuRwQMA58+KxaasQ7Q30oxkRKOvXipXNpJetulYsxbLL5bgcgg9fSh+jW72/aK8Uk90sSbgefEVzSclVIUcsr0S1TVe1MtpJJhZMksv7QCr5U29pdJ0uz0RRGVguk5gYcs7enuKQ9H1SWy7VSXNvGGlKkJGegyqin/Sez89xMb/V5GmmfkI/XB9fQe1bx0RLYE0+a41qe107ULgpGgB7ryB8s/ve1W9sNMttKtu9sHK3LId0O4+MAHxe2KYe0OhC+t457QLHeW/8AZkcBh+6aw2+gSCxur7VN73Bhc7ZG3Ywpxk/lTdiF/SrKLU+2Mltc/b/RkQU+attXmq9XvLyC2l0S7wXg3SA+204I9jmqJmuIO3N1NanEsNojcckAImSPlnNaNVls7jSY5opA9ztk71yctJlep9qFobXsLTupsIj5YOfuNHJrkzsrfsquAPTjrSzLA0OiS7pclVZwcYHI/wA6YIkJhj55Cj8qhPI5FiEnzFdLDnI59ar2EDHPXzrxBIPyq7Jo+eajm47aarNAQxVbfbj1DCjdosy6nc/ESSfEMGDA46M69QOOmKDtMR2ovQIwNqQgjPTlaatMCXWvXbqylXd0AP7WGHGfmKTKSCbafHc26yAPHIpVADggn3FAdbt72DvrOGAz7iAroOWAGWyBWie9uotXuzazsiI+dp5XI4Bx9DWrTnubm0N60jmZbhirkDPRTwPIdeKMCsE6Jp98k0dzC8hEQy6ldsZ9Rz5/xpinhe4kTvt+eixsm0nPqf5USjllkmgWeXepfBUKFGQMjNEnRHUhlDD0Ip9R+RgvMcVmbSDLjYVypzz51ikihMxiuZHBQAoCMZwOuaKm2MTnuEiEZOWULtJ+oqxYJt6gurR85BXkfI0nG9CUktiF2tWWTs3NI6yBe8iVZDgBxmtYvIdO7OWyI8gurh9qhfLLYLH6Zrf/AEhIE7JMoHAnj/Ol1n32tqMfZcAnHnuJptUhqpDL2ftIorBJgo72Qksx5PU8ZrLFbTIzGNVaaa5kOD0xk8n2FCdQur8WGmQ2d+bNZFaQlE3M53fZFGdAnvZbi479VeFCwMhTaQ+QSPlWFezQM28KWkLcjJ8TueM/Ogcty2sXG5B/sMZzGMf2h/ePt6ffXdQuW1OU20DkWinEjAf2p/dHsPP16Ve5NlbqIou9uH/s4l4J9z6AVNjox6zvMEcMIzKcnn9hQDz8/QedYZ7NLcR92ox3ScFRnPGSfett/FLFbAvHNvdiXk3EbjtPlgjHtQy4a7AXM4Ysq7VC+XHmRWqJYehdI7YARDGD0A55Jqtpri4hbogxhcgcDPpWexuXmKR4G0sc5wMHB44PUelagzMqRRAA7sO/UKP4mqJ0QKKERYxl9xbHz8/atUUSQtuYkyY5Y+noPardN0+N55MvJ3YQcBsbmzyTRaLTraLlIFz6tyfxqkiWwUJJHwLaB528scAfU8V79B3d2A17cJHzkRxDO33z60dVdo2jgeQqzFURYNs9IsrL+zj3P1LtyTW04HAFdZc/PNcIpDOg0GvXC6g+MsS2cKP+7IoyBVUltEZDMco5GC4ODigLF/vJW0Ca2e2mErdEUZJHH8q2NdML+3YQS7Vj8TYwM46URPdcA3B//wAtT2oMHv2I9O8ophYvCaUaZOPh5t/eEhQBkjPXGasvr5++j2W9wB3RBcIDt4/Oje0b+ZT/AMdcZEIIMrYPB8VLQwBDocZ1LRr4bx8PDI0ryHLMWUAbj9au1fTdLubC2s5wstkJN5QXOxcZzzjlh14otJb2phCzFWiA2bWbw/51gGkW41MFbeKO0jiKhV8IYluQQPL2qhCfKdG1AXdjHeSyWwl3913m2OUbs+Fj1Axg4zVDWFk90lo7iK5S2lVkRcmVHbcu1unqPnTtNoli0c8dxbxfDqq9yVALRkZJK+nJpY7QazplpB3ouUju2AjTbIrs4U5xgH165PGTVEg66nWC0ECO6ySOG2Sg5TaBjz60D1GS2tbFi1vHMGI394F59yTW2e9fUrhLm42ozoqpGrZCL6D3zzQDtLcJbCCI25uZJH2xRZ4Z/f2rHLZrGNIyxateGMCG5kjiXhVVmIA9q9WaGTV2U5jgUg4xGrMB9eK9RSKPtmzkk1AyEL9lsD1qwuD0rykcGvPRTKwwzk5HHmK7uGc5++rsg+dRYdDQwSKi4JwOa4ZMHO0mpoASRXuh5H3UrDqcWTcfsnAruV34Iru0gZwDVRPOSuKdk0TJQHnIyfSvFFHlzXiEkHn99T2jIJJGKY6K+gBzXj0AzjJ6V0gAjnp7VMKDg84+VNjow6gCluSGODIn/MKA9n4g95qMvHNyVcN+0OcUe1FcQoBk5lT/AJhQTssC8mogjj4knOKSwiqwNCxKQrEAlc44oBbSAdrtQhHA2qT/AMA/nR4qEXG4Uq22R201VgeAi5/4RVJkxWQLZi5tO17raoZJU44HPCqcj7q+vaLq8eqWqsMCUDxr/EV8t7N3ol/pASaRdq7iS5PC+EAfnTtrOn3Ok3J1fTQdg8U8aH/xAfnXatIzY13d1FaWslxOwSOMbiTQSfXYr7SLpYopIpWhY7JByFI68flQSe/n7QyxgkLGqhljByCf3j8vTyrLq9hPpFmbmKQiKUbSC/iyeOM9RTbEkX6YkS9u9TlnfbEtpGW9+F4+VA9ZWB765uLJNlq6vtXHG4gZK+1XTQy3Pb2/RdwTuVVgOnAXr7Vo12GKC3ht4z+t2sT6npQngHs0Xku/QZXxk92wwPamODmGM/3B+VLM+5Oz+4Hyf+NM0WRCnTO0flULY5Hi2f2vlXCeuT5HrUJTswxYBRWd7pJCFjcED7R6AVZNCJcBV7Y3sSsGEiQZweeStO9+sGgSJeIzNKZSY7c42k4OcHqPnQmy7MW39ZJtUmuY/h3Vf1Krg5AHn6ZFb71hezySSsqDaVj3dQOv3k1LZolQK76WeK5mZSskjDKg5xnk/nRrRL5W002+Mf2kju3AB6Af50FtJUlmugPtblYr5jj/ACrdod7HFcfrCA6DAU9GwQcfMjkU1smSGm5tLgyRTQtllIJ29Tx5j196zx3uoICJmcHkAmHGeeKIwnw/7O6tH+43Vf8AXpV8bk/bGD881oQA11i4jjlmmmh7pT4cLyTjp99dttbvHt1eSOJHP7BBOPnWu/02G7US24Q3CHKnPDex/nQwRllOEKBSQ5xyD6D3qWxpWCO2+qS3HZ9oZVj5mT7IPr55oYAwgsmV48SykMhBzwTzn8K0dsIQukBlRx+vRs9ScZ60V0TSIrvQwH7yN2laTeh5PJx19jUuRaSRu0uaOLSrNBEJJyCEXz6nPPkKz3kzfrbG2kLM7l7mdfLP7K+/5CpdzHpUBtLNj3753yuclQfP+QqMSRWNv3jn9Wo9Msx/iTWV2WcBisLdW2Y6LHGvUnyAqaJKmbh4WnmlOH7sZCDHAHHSvW8M8kwnn2q5GAOpjHoPf1qdx3KsFMrGUDKqrct9aaQNg/UNrwnIcF3JwfLwnjpWVYnJhQxsh7tSTgr5HHOa1XKSpbr3TBGV9wAY+L2+fNd02znSLN0xbdtGwnOAM4yfM1STolyLrS3IUlJG8XLvjG75eYHNb4gERUUBQPICughQMYxXUxx61okZN2dWf4S4inLER52yDyCnz+ho/wBR1H0oAwDgjbkeeat06+Nqy2ty36s8RSN5f3T/AANUINbgPPivBgajwTXaYjpNR6149K5wASTj39KVBZPcqKWJwBySaWNV1RrqQxRD9UpwP7/vVt/qonJhjbwL18s/yoXJKI8FQFc87h6f6+lDKSIG22siAKm3oNoH+vrVUlrEJUVY1LLySOg+f+dT+IVmO05bbuz6V5nUkFW4bzz/AK/jSGQeNdgAyAg25HJFQeQRoXZm2oMnaM/6Pz4q5kXYQ0uwYwSD0H8Pypbv4pGuu6sopZcKcyy3DIgBPXA6/TIpUAcgeKSJJFyEOGG5cY9Mg9PrQ/VJDHETBcmFuCWETSBR/AfnSxJNrtqmqSRywNDaRbImUuxyRk4PX8eKoj1bX445bbUI+7gihUkd9saXd02kZB98+vNUkIJXfae3srLuJriOa5SEyp+pk2v7sPPnrzigFvpV0b+FWETGKTv37qRY48MoPhQjrk56848qz3kmr3uoQ28l1NBZW0ncyJkPIqMMkFgMcjoOlH7g93FHbzzWvw9qnesd+2RVwQSQCQWHA681TJMojls5TYyyhpY2EgYHPGciiqWMWp3cepyK36kukScbdx6t/ChOhRQ3kMrgXCwygKrug3bfLb6fM0yoBbQpBGvdxRrhVz+dc8v8NkVw2AWPACqM9K9VnxTc/wADivVNmlDl3QbqxGPSvCLGMMatC5JwRXihJ+VcSQ2Vd2Rzu5969tbPlk1bjJPtXiOOlMSKfEPnXQG64BqeB1NSC9OetSqHkrBPHAqp1dpQSDx5VpC8+tcbkn386qsAikEgbeflUt59K6gIbk1MjJNAFTMWHpXV3bs54HlUlXxGpsFU/OmFg/UmIjjwcfr4/wDmFBuzboj3x3BSZ360a1FQ0UXIGJ4/+YUA0L9Wl5kgMLtsZXIzjOaFhD9B2W+jUBHkQMGCMc56/Zx88UDsXLdp9WYjHgXr/hFahpy3God7ChluHC4OeAA2c4+pqn4d7LU9TMkRlfvwoWMYzlV4/wA6pIUXQA0K0F92p7qObupMMyuOgIjU8+1N9vql5qWnpZyKdmSu0f8AWY9/3KTY4/gu0EsbOUVSQfEF3jaowab7HX9H0+JnlR5JNoyAVAYjoOvAHpXYroydWWT6Zc6UE1KEmRWIDx+bH1UemPLzqvULeW+s5r65dzIFypkXBHI4C+Qqcna+wlfdMXJzwAVwvsOaov8AtHp95pcsURkDybVAIA53D3qqJTsHzzSw9uNUZW2sY9qyHoDheDXbu0aKKG4nmMlxIrhvReV4H868728fbXWYrzcyOPIdD4eaqDmWVkV2YISqOf2xkYOPXyNJaG9he+jxoDglgUUk++T/AJ0zR8RDHQAUB1rCaPcbum3+NFbq5ay01p1TvCAoC5xnOBUxHIzXMuoNf7ILISpGAUbeMHPU/TpV6Jqrx+K0UEj/ALSs8OsSW67RZZZjlnMvU/dULjtFdyGGCK1EQmJBk7zJAx5Um8jSaROK/vBLJGLQHuztJDjBNUtq9xcStCdNZyrbcnBBI64+VT2PDEIYwRK46j9kVXHbvBKro2AikPgfgKuMbJcqKprq0e5IbTJRPjIaPCnGfxrA0qGbKR3cci+E5tgdw9D60WZdkQuVRWmKEJkfYHl9TVlqqvd2iXWIpGUM6Fun/qafQXcot4tRO2SK0lRSmQ6gg+3nWpb26dIzNYX8pxjLjOT7486OojAgRu+xeMdCo9KmAAWjbO1j1xgq3lRQdgEl832U0u74GfCCK8L6SOQAabcoz5IyOSaKX16mlW0l1MHXacAIPtEnoPY/hWaLU7QsJ7q8g+IZcHDcKP3R7fnUyVFJ2YZJ5JEKy6TNIuMYZCQfpVF1qQtk2tY3CgDIUKRj086JXOu2qgxWk0c1wwyoXkAfvH2rPbRbi7yEsSSzOx6n1qCjLpaMsE1zdytukbvGD9Ixj7I+laISZZRLKGXaf1UfmPdvc+nlVnd/GkMwPwy5KIODIf3j7en31X8UqqI407s7c4Pl/P500gss7xyjI2xSOAB0Ppn0+VUvjcAMyS+X+vIVHc7xsYscD7R9fQVGK4VY13qPEyjc5x4T+1xVpENl0dttfvZvFJnIweF+VaAMMSR8qqkAhvI40lMu7qAcgD3z0rXkdMVaIZSoK5GSeamAVY4qXHBr25TigR7n1rm1W8LgEHyNSbaQPWveE9aAJ291NaNtJaaD908svyPnReCeK4j7yJww6Hjp86DYFett0WpwGNiBIdrDybimAczzQDWZ9QllaC2s5WjTBJUcPkUewQBmuZosEfP42vFvlt3sLiKV1JCsBhseh/lVzW+p4J/Rdx16kDn6eXzpwvrJL6Dbu2SKcpIOqmqrG+aXda3IEd5GPGv7w/eHtS2VYmC31BJONNnUZ43eXvx1/Cok3xZo/gXUj7IA5BPt7880e7OavfajqeowXfdBIW/ViMEcZ86JXGBqSknkmP8A81J4GJYGoblzpdyc5zxkZ/16YrslvesAWsLgtzgAcH5/5U/j0qma5igYLIzLn9rBx99TkeD57Lp10LSWFtPuNs5zJjI6/wCutB9S7NG9e2WSznSKKVXdnJYkHrj/AFnPyp31LtXb207w99bhoycCebulYjn7ZGPpUv0lY6lpkU5uZLoznb3Vq+GJ8wucHHv51aTJdHzgafsS8jhaS4QYdlIG9NgAVceuD160A1fbaaVaaN8C8UVxdjfPLCE3op3YBzn6V9J1Psbbahb3DafFaWLNE43TxLvzg+EKTx7ucn0r5bey/GXAt4IEf4fbFGIzuDOBhmHrz5+dWsImrY1WN6LeMsAqbAdvHhVR/lW+Fpr257mDoAGeVucA+nvS/bsjSPGoJjjAjIzkMx/OmEXK2DpZ20RLAjvSOrnyA9z6+lc03+G8S+OOJNy5llw32wODXqBXUmoSXLt8YIxnhIh4RXqil+lWfWeecdK5nkDPSuZZskA81MR9CTzXHZVHjyfzr2AfnUsdfnUScEnpVCK9uOM+deJIVevXHFSOCRj51IEAgnpSSyB5hg9aqyS3Wpyuu0t7VQh3Y96piLcE9akOOvOa4OOoqagE8fWgZFlzuwQD+Rqt1KqqkgsMZOKsZBlm5yaqdC/O47cYx/GgDNehwiAL4N6Nu/3hxQbs1C1zdahbqu7NyT7Djzo3Pa5TJb7LIBk+hGear7FstvJqAkAQy3HBI4J5860hG3kTdIY7LTodOtnKIN4BYnHXzoc2jXNxdm+W+hUTKDhowwz7EEUdeRI42kdgqqMkk9KVLqOC8mJ7vu4Q25EViAT6kZxXV1ikZJtuwDrnZhv0lCI5Y7q5dG74kALHlhggeXHlVv8AUy1xg3UhA6ZjU0et4ljG1EVQeeK1AcnkZpoTFX+odo8pYXROPW3Q1VP2Mt7SESpcKWVlIHchedw8xTgWA6EflWTUmZrBwi5YsoH/ABCqEhUn0Aax251TfMU7vqQM5yBWnT+zV9bX8sMFuJu4O9nzsEiHGMdfFwRiitjHs7Xau+MbiD9c0eElxE5kt2UMwAIZcggGkhvDBOo6bqWoadPDFYBHK4xJMoAPXqM1bOXvdIgeBC5ZkfaTtOARkc0Tmu7y4XY0kcKnr3QOT9TVcaJFAiKMBRgD0FFBd7BoWZXBNhJjHlIpqq4S4kktGjs3URy7nLFcYwR5H5UYz5jqa4rADkZqeo+zKIreLYTIA7tyzEdTUja2+/PcrjOatyC2Kk+Nwx1q0QzKtlaR7AsKgA5HJ4rz2du8m4x5bI8WeauIyRgjNd2goCT91AETDEGDAsrYxkMc/nXSfSWU/JzUX6HnoPSvAhUIz9aLAHazvWK0CyyZe5QENISMc+tWx224jco588VrlijnUJLGjqP3hnFV/o61KrmJcY6AkVDTZakkjPDbxDVjuGNsQ8vVq5dXMbLPuYx2cP8AaOD/AGh/dHt6/dV/6MtVfeqsp89rnn8aovNOkuHgEMkcaxE5VlyD6f6NNRH2K21EmPxRXRj65Qrj5V6GSynuo4jNMksmQscq43YGSM/Ks76Zq4YbLi2k5PhKlQPrV2kaPc293JeX7RvKCRCqHIQHr186qiQlPa96sYQKNjBgCcA/dVc+mxTFdw9N3J5x5VvDAgkjFZp7lS/dRtGz+WXHX386KJsmsY3jCL09KmEx1XqM0Em1b9HGWW61G0lEaMfh4VAbcOgBJ+mDU9O1azdg2bgrIAVkfcwLHqM4xx0qkhBnug3pUO6UDA65q8MD0qpnG08GgDgiQAe1QAiJJEi+E8+LpQLtVqUtrp0EFtcx29zdv3aOxwcdW2/3sZxSlZxWsc/fW0caq3hPVnlx1LZ/M0N0OrHTUu0EFrcCzs4/jb4jd3MbgbF/eY+Q/Gs9pqutLq9r8TpkBtgSXlgnyVOP3SOayRS2NoN0MMSO/Xuk6milvK0oI27GBwQ4IrPsOgtf9o4bDT3vZYLloYuZO7G5lXzOOpArfpmpWerWUV7YXCXFvKMpJGeD/L5UAJVoWyw24IyK+Yf0Y3Wo9n/6SbrQp5SLecyboi3hJHKso9cVUXYUfegpGTmhupaebtFkhfubuLJilHkfQ+oNFl5FcI5PFVRNiP2OE41rUlnTZLgBsdMg849qYLhWOorgjG6P/wA1D9Cs7mHXtQlltZI4nJCuwwG58vWil1xfr84/zNS9F+y6Z1igeSRgiqMlmOAKRdamtNRsrqb9HS3VlDIuZO7ZdzZ4IbOSo86a9R23LCEJvIYZY8hD7DzP5VsvNNiu9IlsjhI2UDOOmCDn8KmOweBBudBkh1idWee9ea22pBtHdd4ehVSMIqg9etDdG0y7j16T4lvh9VDFI5IWLLNAF2lU3cAggfI819YEKBGABAbk8+1BtVsUaKK5tykN1ayEwuR0BxkY8+M1p2wTR8z7b22laTZWO1HhbULoOwYF3jjUeLcev2uvrXzu3vlXULjZLHFMqO0bDIBOMLtA6da+mf0maVf6zd2lzFHLJaQRNHK8UJLIjAEPgdeRzilzsz2OtJkkutZtiJHcRwqQUDAL1x79abkkhxLtF0ub4aOU5G4bsPwQoPU+5PNayJLzWHazyzqMknpuI6/dRhrcWmmsW8JKbVGcnJ/yohpNkvcNOFVHlGfp0Fczfs1PWGm29taJG9urv1Zm5JNeotEFWNVLtkcV6oHYa24HnUJAcDbmrI23Lg13HJ9MVxI1KwPCcdaiTk/SpL5+9ePA4++qJyQIzz7V0BvauMcHpxU1B9hQnklopaFXBBFQWBVGORj3rQenzNcwKsRUBgdSKsVeM5OK8F6HGKnuBXFAEWYKhZ32gDknoK7bxi6fhwIxyTnk/Kqp0EsRjJIB64qwTSqPC6f8FVGvYrCgijH2Wi242lSM174SF1QN3YRW37EGMn1NC+9mPTufqleMspxhYeP7prdckSWg6baBlKsisvoeapXT7PdgW0YyPIUIa5nGRtix6YNdF9cBSdsY+WavyxJphg6VZtjNuhIqR0ixJz3A+eTQX465IDEJj2dsVcNQuAD+rB+UhprliHVhFtEsWzmHGfRiP41lk0S2S4XCz92FyNrnG7NZxqsoP9i5OCcCWunVppDgwzDKg/b9fL51XkgKmi9NFtmuJHWCQM0od5JTyceQrZJptsBktL6Y30IXXWjIDpPtZc5LCojWmLOxS64PGMHgYH50/JEKYTGkoXLGWUL5Lu/OpnSlOf18gH0oeNcTAYNc89MoOakdbG/aHfGAR+rHOfel3iFM2jSowcd/JkD2qLaSG6TyD24qmz1A3E8oQy7lHKtFwMfWtvxEnlkcf9mapNPQnZn/AESw3EXL5zxlRXhpRzzO+f8ACK1rcHb1y3Gcoal37eo56cGqoRj/AEUwYZn8/wByuHSpNuO+U8/uVtNxjb03eeciupMzDnaB5EHrQFg79FykkNcIQR5JzUTpLNn9cuc5GV/zre821s7RjHXdXFnDR7mA4PTcKTQ0weNJl3eGeMr7qatOmyqnEsfA9DWv4nbjwqB67xUI7kToGIGw8gBhz86A2YEsLl3yJItvrg81JtNuSwIkjP30Qa428d2f+IVQ2pQ4IUjcPccUAZ/0bcgDxR59ia6bG5A5MXpyxqC66g3juZpgoJLxRnbx7k4pcvO18llc28VsuoXkl2G7q2eAEkgZI3cAYHPU0VY7oZRY3a9O7Ixz4qx3Wh3U0fdxCGBCfGUOGcemfL50t/15dY3KJqEc4tmuW+KiDR8HARcYzk+YrZpPbQX0oAhu0nZO9WKWNiJYxwWQDoMgjxc0UTZO97NuIZHkjt4LOOVZn3NgHYOCePX8qB6XqS2Ul3Hcx6gqSuj2++MqJFY4BjUcgAg+/PSm281mK+tmuNpW1ttrSbhvyT0wo4J+Zx7Un6nf6lfXE5ivHdljNzEksQLRrjwg4ACseT1zxVJCbQ62AuJ7eOR7qz/WEBBEWY89AfQ0H1XVL1Ln4awVJcOUedlOwN6D1NLUWt3t1ezLpxaEyfq1l2rE0/HRiOp6njmtFjoGoyxL8dP4EHEQyvPz61nOSRcY/pn1i31a8eEXDW10IySO7Txxe4FU6TZRSvm/lMEaniNVKbgPUnmmmCxFrCoJVQo52kj8fOq5J0jKkxh4/PPOPqaxc2zSqBc1tG91I1jM0ke0ZSR+QR6Hzq+ylknuO6a4VCRtKSKfzJ/GoTz2guXjjcW05IYAjhqqEzTXDIksSy4+zINp69MHy9xVJhQRguJo5ZLKeBFlIJjw3hlHt6H2rImh6XqFxDdXCmW7tm3RybiskfopI64qhJ2e6WK/tiLdB3i+LPdkHqpHUUWkvES8KKikvglgPtA9D7iiyaC2m6vqCXLWiXFvd7QDslbbKB8xwfqKK2Otxz6jc2V1EbaeFFkwzAq6N5g+x4NfH9c0u/h7SjUbdJ+6uCq7oCdyHGOcU4ah8XD2TN1dzD9KWWGhuIz4gMgYPrnzFaRn6E0PF3eBoS9rcRMR1GC+fu5oS2qWd7eGNbgd9GY1liYFCOT0z1pOHbTULjTI9R+GQRRzLDdQJuLPwSzxhemByayQ61FcS3F3Z6omohpljaAShFQMvgVcjLYyTmtKtE6Hi51u3tr+O2VUFxjdFbNnLjzY46e2ay6l2ge9mjs7Ne6mDYdZoyQrdcEZH0PQ0O0/R7q6v0e5tWeKEGLZcgO6FgOQw4YcY+tGzpNtbuiJ+sWNi2xhnaCuCpPXA8hSWBSbYQsbq+e3w8SFl4LZ2bf92qf+kDc3Ad4zZsMI8aeNG988EULm1lrCWK2M7HanifuyMKPfHNZbrX4gH7mUyDI3AZLEsODgdAR5mkkOg3bwv3BhNzI0s9oRvKgBTjAxik7eJLSyuJHyYvteeWwV/OtGpavFa9n5J4n76fuTCihukjPtXOOOD+VZIrX4e1trFZP7CNWLEfaI6n76mZaVGeOCaa7xc52yMxHyPkKM2MbpPKjfYAXZx0GKyD9cHuw3AbCjPHpn8aNbwoGR0XPFc7ZZ6ARurcdGI616tMcSbMlRzzXqBGqMgKD6mvMWDnb0riAKMAVZ5cmuI6CAXFcfk59qi0iNN3W4bsZxjyroUgHzoArxnI61aAelcRct6VNR4uaYiOCVzUecH1q3HpUSmd3OBmqoTKjk5rmSOMdKuEec+L5VHbnzFAUQOQ2MfWotuB6fdVjZzj0qPOaLE4o5v9q4XAIIxXHJ6AZPzqByM5XpTUiXD8JuwweOK6MYFVtu2NgcEV1ScDPXFPsJxLM49q6XAzzUDjFeKjk8mjsLrR5T581aT7VSfLngeVWEnA8qpSFRYoyM4FUOXDkpER5ketWqdoPNRyGb1NOwqgVdS6kk7BQBEEXBYc7uCefkfwrRCsk4S3lJXCkExjOOeDn16VrcZGBjGaikKRjCEpyTwaSechQctWgijO0jj7RIwSa0C4hJx3gpdffwVkcH13Gvb5j0uJMj3roXNFEuIyCWMrw4xn1romiYE71PPrSyJLpPszuf8RzXjPd58Nw49toq1zImhnMiEg7xj0zXu9jx9pePLNLXxFzkbpznn9kVNbqfaD3g+qijzIKGHemeWX7xXcxEY8H4UtC+uATmRT80Fc+PutrZdDnyKDijzIBjYw9CEPzAqPdwMB4Ux8hQAahNxkRn5LUjqErKqtGhHypeWIBqSC3kPijjPzFZ5bW2eQQiFFhQbnIXGfQChh1Bt2RFEMD0rq6ixYYWIjHPhqvLEKNNrYGe2UXIxG7GRo84AGfCuPTFVvYR6hdQ3sMQT4ZZFh3Dh84GfYEAiq31DdGUdEw2Qdo8q9FqndBlFuqoCFXA6r601yxEV6na6bZ6ekyWsAudgEb3GWEYHmQOTj08zSEts8Ehnh1WCSabwXMwfENpEcgEsDwST5U8ahf7reWNLePvJcIuEyeepOfQVknttO+GkR7OGRe4MYLJkAY6Y+/nFUuSKFVsS9OsVluLKfT7WC5gEzJeCOQpC0Tfq42CHPmCc9R9as1LS30DVf0Z3hSPUcW8s0bjwOeeD1VTgDHXk06RWUNqsaWkVqIRDsJkU8+Ld0HyHnSX2i7QWg1C2mgtLO7S3lO+U5XLAZIiGCMDHJPNOM7Bmnslp7nWpRdRTO1lEDG78LGzk7lA9eOvpTpMCkZIGSBkDNWWzyPpEUkswedogzSKOrHnI9q4riW1LOEbjoTwf5VyTbcrOlAo3UM1otxv3KTgDdjmhd/dPAymSVVUjIjTJdj7Ubjt7RI4wI0h4J7tfEMfKq7u7srTDII1xjLsRx9amLAB6d2YkvLM3d1LNbzOd8cYP9kPL61g1KC7s0Kahc+NSRE4XCv8/n9MU1S6mY4tygbcDxZH8aWb3VoNUnMc8ksaBv8ArYsD6GtVeyS62EzQW8zoqZUhwWG1QRjg+9HLawjiSJurpGEBB4xQjS7W3MjxtIrWoDIqH7Jz5fmaLxPEssmJOAAPYemPelLIUBrftPGuqS28gVLYPt35w3XqB6ete1ptRk0ZrNYxK9wzMZDIAqovOfurUdAtbq+a7YyRTbxyhADkftYq3VbBbpImLxqbck5kXKMvmGHpVJqxMT+z+tiTTLSW1tJrYWtwxvbmQBo3LA4U48QXbzkD0rbD2aju79L+x0a1ktGhdFN1hGcs2d4A5GOg86K2tjZXiT2k1v3Uu8s6KoTIPIwR1X+FM1ugggRVXYijAHoK1lyVhEKN7Aa600duojgvQGgVJkIBw27bz4s/5c0Y0qybVNPBnuZIrcP+qjRhnjjJPXHniqbzS4r2UXNu6pOBtfPKSD0YfxqNs99pduJngj7qLJdVbOB6ipXItFdV6KNY1E2Nz8BfXF6EwFVoANrqeBnzHufKk1739ESWaW0kcDXk8oiuZHHdvGB4dxx48HzNfQNYsrfW9PSUPtkUiWGQYyCOQM/OlS30S97QW96qJFaMtq8apND3gjYNnbuOBktyccAYrWMkyJRaC2igTaddvcRWzTNIMvHhlYjnIwOmfqKz3Dd9PCiSBc7txB4xj/Ovdlbq4vtD3XFp3EsP6mQAABpFPiYAetb/ANHiNZgI1Yk5UAZIz51zzdstLBXYRd3+okj6t1C8dODRLK20BaVsqo5JGTXVIhgDysBtHOBQC71Z/i8TAxqnPdoclm9DWeykH2vNhxvjX2avUGDxdb6Ve/bkqsW4L7ZFep0OhqyCc9alk9K0Kid10qCYwSOdpxXL1NLKenlj511uVqxhkfOqtvh8zSoCaHjivAkE+dQj5LDB4rozvBzxiqoCZGeD5dai3A4HU1zJ3deDXJCwGM5pAdL4Wq9+c8fWpdRXQnr0oyBWjEsQakwI58q7tAORjNdYE8fwoaAqIGM4GfWuAffXSCCR714fKpBoh6g/SpYBIxXP2uRxUjw3HlTpBRwrk48q6owSCa6SdvFROeeetICwKrHI61YVKqOtVRjFWSOSAM1a1YqOYzXMYJ8qiHIPzrxyWOTTFR7HOMV4qMehrrnbjyNcDGiwo8E4JPNVvKkXJBJx0Aq0ZBORmoSyARnK5HQjFMKYNutUWBFknt5BAf8ArI3DY+6gl0LaG67q7tJ4u8Uuri5bAHpkHk+wo5qllHNpPwcSJGksqKQo4HiyePpWySzhcsy7g5TZuz0HsKtNIhoUoNXDQQ2vfzQpJG0kTQEtKyp65HUjy8qMaXqdjLagR6jLOWQSBrhMNg/QVxNKMepvdiQQIsIjiCDG05/HI61CT4eOS3WK2kjt4VKB1YqgyfPjJH4UNp6FT9mhbhoRdNLM02wgKqx7Ovoc4PWu2+nX8TmSTUTKpbPdmMBQPQY5+tLr6miXMcMt9Yyxyzd00IdiOp54+zgA+fNFtHuRZ5SeALFI+IpVORIOSDgE8Y8+KGqQkgyEw3X5VwqV+6s81+E1FYlgnde73mVVHdAepat0TiRVPkecVI+pSAxHt0rJcxziNnN6IFU5yEHT3zWk39nHc/DNPGJj+wDkj5+lduLeCTEs8auIgSMjOPfFMOoFbX7eW8jtrK4glZHHf5DZCtwCOME5qFve6lPNNBaPZ3bxSFZZmbaIz+7tGST+FUaxYtqaSlbSWSWeMx20JzF3YBz3jHy5xgUP0Oe6gkZ3toXu97IFEwVtiqMqTjkg5I+eKuk1gmsjpEJO6XvcB8DO3pn2qF1sKsjLITjP6s4b6VmshqE5MxvbaSFjnu1iPhHpnPWtV1dQWrqHP61vsxqMs/sB51BaQs6tqOo2ESxrbLDaSeFnnuQ0ij12459+aWRYma6iuLmaeIROyYeMQwSqyZCJGPXz86cvitP1GWe1bfBf3KPGq3KkORj9n2x6Vuk0XT5pIgwAmiChBnkBfatYzaRDiZOyV5DcaDEkubZoWbYjSYITPhPPUYot+ltHZSTewE5yRvBP3ClntB2a0xtNEUiiGeVgFlAOQF6KCPu5681TpOmbgboMUeFW2TM/MbFSNuPJRjOKVJ5H2Zr1PtFa3dz3FtcmOCMHeyA95IfRR5D3q3SbBLsxXEyngeCMnIRT656mhmmWEdpYI0zmectjvHGCxY8H6032UComUYYIAIxyCBzSdeizjadZhtxhWRv75Jx8qD67pUMlvJ8N3cLPwULbVPofY/nTI4AND7od9azw3ForKVIwrg5HrVRMxcsrd7bTx3uwTgjeE6EDz+dU3F2QgKOSuc4z0yanYXMMJe2cFSmCGc7gQx4/lW660SK82vGUhmGQfDlWHoQKs0RgNzcmAm1w5/73J3HPXjpWO37RMNcGl3W9GOYpY5P2JPYnqpFSu/0noltFJcW8g00ShZIlcNtbP2gceJT1AP1oR2om/SOqW93BB3aSQ7pJQy4eQHpgHKnGOKpJNE+z6LbwQPD8Kw7pAB3ZVsFSPSrLh5NMt43lkaeLOHZiNwHqKVNAu5Z1aKWfd3ZUx7jk4xz86YLqeS70e/hukCCMAo+3AKkZGD6+tS406GWXME9uWuo5C0QwxQDkD29autrx5JTbzsGhlGEz156qatt1SfT0RwdrxAEZ9RQt7K5gmjjKfFQ7gFfGCo8tw88eopYAz3MFzpjrCZWWNnIjGSQV/wBeVdv9TvdJ07UQyGZZl2iRTwGx5+mRXJHvbWUwXsDy2qndG6vuK/XqCKyR6khmkt3t3JKESs32ZkPQ+xFWnTsGrRh7J9pUt9VutGnxGjurRFzwHYAkewJz9adr42sEXf3O1UReWzjA9OK+Tato62948l138cbqO6uIvEM5867ZNdu8Ed5PcXcfeDu3Z/Cfr0IP30SjGTsQ7f1r0i5uDDLeCJAwADA+P+Qque5sysSWLFkZw7zE5yB0AJ96t0/TYpZzKjfrhjdFIg3H39/mOajqIu7RlWOFEDbmeE/aUY+2nqAeuM1DjTpBZdZwQRRPuu4C7OWYtkkk16ssVxJJGGuUjlkP7eB4h9K9WnRBbH7c2QBz7V5nUMfSonr9ai32xXF6NiRYFD7VFWAGADjzrxGc1wDwmkB4Abm969gbTgioD+NQbqaQFrDnNecjHlUF865J5UCOoQF5NRaQK4ABPriuDyqQ6LTGeLlhwMVxJPHtJ5qeAAPrUHAyOKloEdJyc9K7uB4865MB3Z4HlVSf2rVBRYzHPGPevbgoyelcFeb7B+VMSPByeoAFez4yfuqIA2CpL9ofKmgJBh6jNd3Y5ABJ6moEeMfOrP2RVehHnDBcgDPFRY4OelWP/Zj6VUwGRVCJBt+OOK9k8gDNSjH6pakoGzp51IHFI86iVGSRVsYGTxUAOW+dUBxtpAzUEYFjjoOKs8qioAdsDzpCOtjbwBny4rJc2kEtti6XvUXxFDwGPy863MB6VW4BQ5GeRTAXbfQO60GW2VIllld5WEaAAuxOB8hwPpXW0iLSdBkt4N0cbwCJkALDdgDcB99MKAZPHlXhwhx6mnbEfO9dtrNNHkktriRbNY8y987KJiPsx4OOOPKpR9pbiW4tbbTrdrFZRH3juodURh4HHPGfs48q5fIt5rmrpcqJ1SJQqyjcF58s9KptUQdkdBYKoYq6E4527jx8q3SXUhh3RLu7u5yZJ9s4dllSOBQrY6cgkj61u1PVoYbdGLwRRM4jVpdxbeeAAg5+/ikrXlFnZ3zWoEDfG265i8Jxnpx5US1B2fVmVmLK9iS4JyGO49fWl0VjTwa31+e+UwW03cRjC72i5Oc8jnrwePzofFaxLtj7gzQ2ssgDyklpVYrkqvnyc7qJavGi65aBUUBnTcAOvgNXS/8AuenN5/GW659sNxVV10SnbNsJu57drSOcQZJZpol2yAZ+ztPQ+9aLWzg0+AF5nlcZJlmbc5+prYniAY8sRyT16msmpAF7YEDHe/wNYoszataLrWjSxRMBKAGibOCrjkc9Rnp9aAXWmvcdn4GsbWWw1aEZh8fjDA5ZCx8jk4zTXsT4aQbVx3Z4xVKAGGBiAWKLz51aGDBKH1SO8bUWjhkg23NtcAAq4GFAU8jkknHWhtqLqNGtAASWG+dX/VTLnOSp8/KtepHOrAnkm3Q5Prk1XB/1vzq0iaCMVwDlUCllO0neF5x0+dCjr0+j3EEpdrmxc4kP2pBnoPfB/CipRQt4dozu9PalpwF0uEAYG0cCntAOcvaTS43Ect2kcuB4HBBodd69azW9wtgzbn4aZhtUe4JoXd+PuXblhtwT16VwDvNRsFfxKZDweRSSFRrgt1lhjyiJExQKCP1jKvmfat8zd+jdzuNyHDBsYPt8hirtPRTO2VHVh0rTGoV7oqACZF6fKqaGi9WjubeW2uQoBTByPCQfOvleu6OIL6Syz3Lh9w8WAVJ4I9RX1llUwEkDOwjOKXO1sEUkoLxIx7s8soNTGQ2LuiWxa7gEYyBzkcYpo7U3Y0/s0sbN+tmO1V9c/wAqyaVGizxhUUDu+gFV9pAH7T6OjAMndk7TyKe5B6DVjdt+jbZpEOe7Xd5eVYtT1h7eBmU5jCk7lODgdce9SuCQrYJHFLusAfAXIwMdwT9cGkhG7TOzl52ktBqN/qt5aiVP1CW7BcL5bj+0a7f9mNWs4IRbXHx0cZw6vgO3uD5GmrRVC9n9PCgAC3TAA/uit46LQ20B88Zbm0hd7q1mW3AzKHTcoH0rxit1ETQpIIn5VCu5Tnz/AM6+gMisGBUEEYII6ivnNn/8Ft/7srqPYAnA+VUgDWla2tteqt86EtysgXdt8scdKZ7vVtLlhEpMU7R/2a4ywY8celIWkjdA7nli3LHqaORqphLFRu9cc9K0IMlvZGNCrWspG4le7bcAM8DNerZHxGuOK9QOj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6141045" y="4000195"/>
            <a:ext cx="2449710" cy="3758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b="1" spc="225" dirty="0">
                <a:latin typeface="方正宋刻本秀楷_GBK" panose="02000000000000000000" charset="-122"/>
                <a:ea typeface="方正宋刻本秀楷_GBK" panose="02000000000000000000" charset="-122"/>
                <a:sym typeface="Arial" panose="020B0604020202020204" pitchFamily="34" charset="0"/>
              </a:rPr>
              <a:t>调（</a:t>
            </a:r>
            <a:r>
              <a:rPr lang="zh-CN" altLang="en-US" sz="1600" b="1" dirty="0">
                <a:solidFill>
                  <a:srgbClr val="C00000"/>
                </a:solidFill>
                <a:latin typeface="江西拙楷" panose="02010600040101010101" pitchFamily="2" charset="-122"/>
                <a:ea typeface="江西拙楷" panose="02010600040101010101" pitchFamily="2" charset="-122"/>
                <a:sym typeface="+mn-ea"/>
              </a:rPr>
              <a:t>人头税</a:t>
            </a:r>
            <a:r>
              <a:rPr lang="zh-CN" altLang="en-US" sz="1600" b="1" spc="225" dirty="0">
                <a:latin typeface="方正宋刻本秀楷_GBK" panose="02000000000000000000" charset="-122"/>
                <a:ea typeface="方正宋刻本秀楷_GBK" panose="02000000000000000000" charset="-122"/>
                <a:sym typeface="Arial" panose="020B0604020202020204" pitchFamily="34" charset="0"/>
              </a:rPr>
              <a:t>）：帛或布</a:t>
            </a:r>
            <a:endParaRPr lang="zh-CN" altLang="en-US" sz="1600" b="1" spc="225" dirty="0">
              <a:latin typeface="方正宋刻本秀楷_GBK" panose="02000000000000000000" charset="-122"/>
              <a:ea typeface="方正宋刻本秀楷_GBK" panose="02000000000000000000" charset="-122"/>
              <a:sym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085088" y="322669"/>
            <a:ext cx="1487425" cy="446882"/>
          </a:xfrm>
          <a:prstGeom prst="rect">
            <a:avLst/>
          </a:prstGeom>
          <a:noFill/>
        </p:spPr>
        <p:txBody>
          <a:bodyPr wrap="square" lIns="76800" tIns="38400" rIns="76800" bIns="38400" rtlCol="0">
            <a:spAutoFit/>
          </a:bodyPr>
          <a:lstStyle/>
          <a:p>
            <a:r>
              <a:rPr lang="zh-CN" altLang="en-US" sz="2400" dirty="0" smtClean="0">
                <a:latin typeface="方正楷体简体" pitchFamily="65" charset="-122"/>
                <a:ea typeface="方正楷体简体" pitchFamily="65" charset="-122"/>
              </a:rPr>
              <a:t>赋税制度</a:t>
            </a:r>
            <a:endParaRPr lang="zh-CN" altLang="en-US" sz="2400" dirty="0">
              <a:latin typeface="方正楷体简体" pitchFamily="65" charset="-122"/>
              <a:ea typeface="方正楷体简体" pitchFamily="65" charset="-122"/>
            </a:endParaRPr>
          </a:p>
        </p:txBody>
      </p:sp>
      <p:grpSp>
        <p:nvGrpSpPr>
          <p:cNvPr id="34" name="组合 33"/>
          <p:cNvGrpSpPr/>
          <p:nvPr/>
        </p:nvGrpSpPr>
        <p:grpSpPr>
          <a:xfrm>
            <a:off x="551797" y="322669"/>
            <a:ext cx="533291" cy="514399"/>
            <a:chOff x="3910425" y="991592"/>
            <a:chExt cx="1323150" cy="1331742"/>
          </a:xfrm>
        </p:grpSpPr>
        <p:pic>
          <p:nvPicPr>
            <p:cNvPr id="39" name="PA_图片 20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6"/>
            <a:stretch>
              <a:fillRect/>
            </a:stretch>
          </p:blipFill>
          <p:spPr>
            <a:xfrm>
              <a:off x="3910425" y="991592"/>
              <a:ext cx="1323150" cy="1331742"/>
            </a:xfrm>
            <a:prstGeom prst="rect">
              <a:avLst/>
            </a:prstGeom>
          </p:spPr>
        </p:pic>
        <p:grpSp>
          <p:nvGrpSpPr>
            <p:cNvPr id="40" name="组合 39"/>
            <p:cNvGrpSpPr/>
            <p:nvPr/>
          </p:nvGrpSpPr>
          <p:grpSpPr>
            <a:xfrm>
              <a:off x="3958270" y="1071346"/>
              <a:ext cx="1219363" cy="1164648"/>
              <a:chOff x="3741463" y="1053204"/>
              <a:chExt cx="1219363" cy="1164648"/>
            </a:xfrm>
          </p:grpSpPr>
          <p:sp>
            <p:nvSpPr>
              <p:cNvPr id="41" name="PA_椭圆 1"/>
              <p:cNvSpPr/>
              <p:nvPr>
                <p:custDataLst>
                  <p:tags r:id="rId7"/>
                </p:custDataLst>
              </p:nvPr>
            </p:nvSpPr>
            <p:spPr>
              <a:xfrm>
                <a:off x="3767023" y="1064323"/>
                <a:ext cx="1169195" cy="1153529"/>
              </a:xfrm>
              <a:prstGeom prst="diamond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900">
                  <a:solidFill>
                    <a:srgbClr val="573843"/>
                  </a:solidFill>
                </a:endParaRPr>
              </a:p>
            </p:txBody>
          </p:sp>
          <p:sp>
            <p:nvSpPr>
              <p:cNvPr id="42" name="矩形 41"/>
              <p:cNvSpPr/>
              <p:nvPr/>
            </p:nvSpPr>
            <p:spPr>
              <a:xfrm>
                <a:off x="3741463" y="1053204"/>
                <a:ext cx="1219363" cy="11553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2300" b="1" dirty="0" smtClean="0">
                    <a:solidFill>
                      <a:srgbClr val="573843"/>
                    </a:solidFill>
                  </a:rPr>
                  <a:t>03</a:t>
                </a:r>
                <a:endParaRPr lang="zh-CN" altLang="en-US" sz="1300" b="1" dirty="0">
                  <a:solidFill>
                    <a:srgbClr val="573843"/>
                  </a:solidFill>
                </a:endParaRPr>
              </a:p>
            </p:txBody>
          </p:sp>
        </p:grpSp>
      </p:grp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" name="表格 36"/>
          <p:cNvGraphicFramePr>
            <a:graphicFrameLocks noGrp="1"/>
          </p:cNvGraphicFramePr>
          <p:nvPr/>
        </p:nvGraphicFramePr>
        <p:xfrm>
          <a:off x="428596" y="2668914"/>
          <a:ext cx="5429288" cy="183166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357322"/>
                <a:gridCol w="1428760"/>
                <a:gridCol w="2643206"/>
              </a:tblGrid>
              <a:tr h="610554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 dirty="0" smtClean="0">
                          <a:latin typeface="江西拙楷" panose="02010600040101010101" pitchFamily="2" charset="-122"/>
                          <a:ea typeface="江西拙楷" panose="02010600040101010101" pitchFamily="2" charset="-122"/>
                        </a:rPr>
                        <a:t>朝代</a:t>
                      </a:r>
                      <a:endParaRPr lang="zh-CN" altLang="en-US" sz="2000" b="1" dirty="0">
                        <a:latin typeface="江西拙楷" panose="02010600040101010101" pitchFamily="2" charset="-122"/>
                        <a:ea typeface="江西拙楷" panose="02010600040101010101" pitchFamily="2" charset="-12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 dirty="0" smtClean="0">
                          <a:latin typeface="江西拙楷" panose="02010600040101010101" pitchFamily="2" charset="-122"/>
                          <a:ea typeface="江西拙楷" panose="02010600040101010101" pitchFamily="2" charset="-122"/>
                        </a:rPr>
                        <a:t>赋税制度</a:t>
                      </a:r>
                      <a:endParaRPr lang="zh-CN" altLang="en-US" sz="2000" b="1" dirty="0">
                        <a:latin typeface="江西拙楷" panose="02010600040101010101" pitchFamily="2" charset="-122"/>
                        <a:ea typeface="江西拙楷" panose="02010600040101010101" pitchFamily="2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 dirty="0" smtClean="0">
                          <a:latin typeface="江西拙楷" panose="02010600040101010101" pitchFamily="2" charset="-122"/>
                          <a:ea typeface="江西拙楷" panose="02010600040101010101" pitchFamily="2" charset="-122"/>
                        </a:rPr>
                        <a:t>征税标准</a:t>
                      </a:r>
                      <a:endParaRPr lang="zh-CN" altLang="en-US" sz="2000" b="1" dirty="0">
                        <a:latin typeface="江西拙楷" panose="02010600040101010101" pitchFamily="2" charset="-122"/>
                        <a:ea typeface="江西拙楷" panose="02010600040101010101" pitchFamily="2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10554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 dirty="0" smtClean="0">
                          <a:latin typeface="江西拙楷" panose="02010600040101010101" pitchFamily="2" charset="-122"/>
                          <a:ea typeface="江西拙楷" panose="02010600040101010101" pitchFamily="2" charset="-122"/>
                        </a:rPr>
                        <a:t>魏晋</a:t>
                      </a:r>
                      <a:endParaRPr lang="zh-CN" altLang="en-US" sz="2000" b="1" dirty="0">
                        <a:latin typeface="江西拙楷" panose="02010600040101010101" pitchFamily="2" charset="-122"/>
                        <a:ea typeface="江西拙楷" panose="02010600040101010101" pitchFamily="2" charset="-12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b="1" dirty="0">
                        <a:latin typeface="江西拙楷" panose="02010600040101010101" pitchFamily="2" charset="-122"/>
                        <a:ea typeface="江西拙楷" panose="02010600040101010101" pitchFamily="2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b="1" dirty="0">
                        <a:latin typeface="江西拙楷" panose="02010600040101010101" pitchFamily="2" charset="-122"/>
                        <a:ea typeface="江西拙楷" panose="02010600040101010101" pitchFamily="2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10554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 dirty="0" smtClean="0">
                          <a:latin typeface="江西拙楷" panose="02010600040101010101" pitchFamily="2" charset="-122"/>
                          <a:ea typeface="江西拙楷" panose="02010600040101010101" pitchFamily="2" charset="-122"/>
                        </a:rPr>
                        <a:t>唐前期</a:t>
                      </a:r>
                      <a:endParaRPr lang="zh-CN" altLang="en-US" sz="2000" b="1" dirty="0">
                        <a:latin typeface="江西拙楷" panose="02010600040101010101" pitchFamily="2" charset="-122"/>
                        <a:ea typeface="江西拙楷" panose="02010600040101010101" pitchFamily="2" charset="-12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b="1" dirty="0">
                        <a:latin typeface="江西拙楷" panose="02010600040101010101" pitchFamily="2" charset="-122"/>
                        <a:ea typeface="江西拙楷" panose="02010600040101010101" pitchFamily="2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b="1" dirty="0">
                        <a:latin typeface="江西拙楷" panose="02010600040101010101" pitchFamily="2" charset="-122"/>
                        <a:ea typeface="江西拙楷" panose="02010600040101010101" pitchFamily="2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38" name="文本框 2"/>
          <p:cNvSpPr txBox="1"/>
          <p:nvPr/>
        </p:nvSpPr>
        <p:spPr>
          <a:xfrm>
            <a:off x="2000232" y="3373340"/>
            <a:ext cx="1357322" cy="4385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charset="-122"/>
                <a:ea typeface="仿宋" panose="02010609060101010101" charset="-122"/>
              </a:rPr>
              <a:t>租调制</a:t>
            </a:r>
            <a:endParaRPr lang="zh-CN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仿宋" panose="02010609060101010101" charset="-122"/>
              <a:ea typeface="仿宋" panose="02010609060101010101" charset="-122"/>
            </a:endParaRPr>
          </a:p>
        </p:txBody>
      </p:sp>
      <p:sp>
        <p:nvSpPr>
          <p:cNvPr id="44" name="文本框 31"/>
          <p:cNvSpPr txBox="1"/>
          <p:nvPr/>
        </p:nvSpPr>
        <p:spPr>
          <a:xfrm>
            <a:off x="3214678" y="3383294"/>
            <a:ext cx="2866600" cy="4385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charset="-122"/>
                <a:ea typeface="仿宋" panose="02010609060101010101" charset="-122"/>
              </a:rPr>
              <a:t>按</a:t>
            </a:r>
            <a:r>
              <a:rPr lang="zh-CN" alt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charset="-122"/>
                <a:ea typeface="仿宋" panose="02010609060101010101" charset="-122"/>
              </a:rPr>
              <a:t>户</a:t>
            </a:r>
            <a:r>
              <a:rPr lang="zh-CN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charset="-122"/>
                <a:ea typeface="仿宋" panose="02010609060101010101" charset="-122"/>
              </a:rPr>
              <a:t>征收粮和绢帛</a:t>
            </a:r>
            <a:endParaRPr lang="zh-CN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仿宋" panose="02010609060101010101" charset="-122"/>
              <a:ea typeface="仿宋" panose="02010609060101010101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40013" y="1071552"/>
            <a:ext cx="6429420" cy="1322070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rgbClr val="C00000"/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材料二：</a:t>
            </a:r>
            <a:r>
              <a:rPr lang="zh-CN" altLang="en-US" sz="2000" b="1" dirty="0">
                <a:latin typeface="仿宋" panose="02010609060101010101" charset="-122"/>
                <a:ea typeface="仿宋" panose="02010609060101010101" charset="-122"/>
              </a:rPr>
              <a:t>赋役之法：每</a:t>
            </a:r>
            <a:r>
              <a:rPr lang="zh-CN" altLang="en-US" sz="2000" b="1" dirty="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</a:rPr>
              <a:t>丁</a:t>
            </a:r>
            <a:r>
              <a:rPr lang="zh-CN" altLang="en-US" sz="2000" b="1" dirty="0">
                <a:latin typeface="仿宋" panose="02010609060101010101" charset="-122"/>
                <a:ea typeface="仿宋" panose="02010609060101010101" charset="-122"/>
              </a:rPr>
              <a:t>岁入租粟二石。</a:t>
            </a:r>
            <a:r>
              <a:rPr lang="zh-CN" altLang="en-US" sz="2000" b="1" dirty="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</a:rPr>
              <a:t>调</a:t>
            </a:r>
            <a:r>
              <a:rPr lang="zh-CN" altLang="en-US" sz="2000" b="1" dirty="0">
                <a:latin typeface="仿宋" panose="02010609060101010101" charset="-122"/>
                <a:ea typeface="仿宋" panose="02010609060101010101" charset="-122"/>
              </a:rPr>
              <a:t>则随乡土所产，绫、绢、各二丈，布加五分之一</a:t>
            </a:r>
            <a:r>
              <a:rPr lang="zh-CN" altLang="en-US" sz="2000" b="1" dirty="0" smtClean="0">
                <a:latin typeface="仿宋" panose="02010609060101010101" charset="-122"/>
                <a:ea typeface="仿宋" panose="02010609060101010101" charset="-122"/>
              </a:rPr>
              <a:t>。</a:t>
            </a:r>
            <a:r>
              <a:rPr lang="en-US" altLang="zh-CN" sz="2000" b="1" dirty="0" smtClean="0">
                <a:latin typeface="仿宋" panose="02010609060101010101" charset="-122"/>
                <a:ea typeface="仿宋" panose="02010609060101010101" charset="-122"/>
              </a:rPr>
              <a:t>……</a:t>
            </a:r>
            <a:r>
              <a:rPr lang="zh-CN" altLang="en-US" sz="2000" b="1" dirty="0" smtClean="0">
                <a:latin typeface="仿宋" panose="02010609060101010101" charset="-122"/>
                <a:ea typeface="仿宋" panose="02010609060101010101" charset="-122"/>
              </a:rPr>
              <a:t>凡</a:t>
            </a:r>
            <a:r>
              <a:rPr lang="zh-CN" altLang="en-US" sz="2000" b="1" dirty="0" smtClean="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</a:rPr>
              <a:t>丁</a:t>
            </a:r>
            <a:r>
              <a:rPr lang="zh-CN" altLang="en-US" sz="2000" b="1" dirty="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</a:rPr>
              <a:t>，岁役二旬。若不役，则收其庸，</a:t>
            </a:r>
            <a:r>
              <a:rPr lang="zh-CN" altLang="en-US" sz="2000" b="1" dirty="0">
                <a:latin typeface="仿宋" panose="02010609060101010101" charset="-122"/>
                <a:ea typeface="仿宋" panose="02010609060101010101" charset="-122"/>
              </a:rPr>
              <a:t>每日三尺</a:t>
            </a:r>
            <a:r>
              <a:rPr lang="zh-CN" altLang="en-US" sz="2000" b="1" dirty="0" smtClean="0">
                <a:latin typeface="仿宋" panose="02010609060101010101" charset="-122"/>
                <a:ea typeface="仿宋" panose="02010609060101010101" charset="-122"/>
              </a:rPr>
              <a:t>。</a:t>
            </a:r>
            <a:endParaRPr lang="en-US" altLang="zh-CN" sz="2000" b="1" dirty="0" smtClean="0">
              <a:latin typeface="仿宋" panose="02010609060101010101" charset="-122"/>
              <a:ea typeface="仿宋" panose="02010609060101010101" charset="-122"/>
            </a:endParaRPr>
          </a:p>
          <a:p>
            <a:pPr algn="r"/>
            <a:r>
              <a:rPr lang="en-US" altLang="zh-CN" sz="2000" b="1" dirty="0">
                <a:latin typeface="仿宋" panose="02010609060101010101" charset="-122"/>
                <a:ea typeface="仿宋" panose="02010609060101010101" charset="-122"/>
              </a:rPr>
              <a:t>				</a:t>
            </a:r>
            <a:r>
              <a:rPr lang="en-US" altLang="zh-CN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—《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旧唐书</a:t>
            </a: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·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食货志</a:t>
            </a: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》</a:t>
            </a:r>
            <a:endParaRPr lang="zh-CN" altLang="en-US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5" name="文本框 32"/>
          <p:cNvSpPr txBox="1"/>
          <p:nvPr/>
        </p:nvSpPr>
        <p:spPr>
          <a:xfrm>
            <a:off x="1785918" y="3990556"/>
            <a:ext cx="1536876" cy="4385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charset="-122"/>
                <a:ea typeface="仿宋" panose="02010609060101010101" charset="-122"/>
              </a:rPr>
              <a:t>租</a:t>
            </a:r>
            <a:r>
              <a:rPr lang="zh-CN" altLang="en-US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charset="-122"/>
                <a:ea typeface="仿宋" panose="02010609060101010101" charset="-122"/>
              </a:rPr>
              <a:t>庸</a:t>
            </a:r>
            <a:r>
              <a:rPr lang="zh-CN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charset="-122"/>
                <a:ea typeface="仿宋" panose="02010609060101010101" charset="-122"/>
              </a:rPr>
              <a:t>调制</a:t>
            </a:r>
            <a:endParaRPr lang="zh-CN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仿宋" panose="02010609060101010101" charset="-122"/>
              <a:ea typeface="仿宋" panose="02010609060101010101" charset="-122"/>
            </a:endParaRPr>
          </a:p>
        </p:txBody>
      </p:sp>
      <p:sp>
        <p:nvSpPr>
          <p:cNvPr id="41" name="文本框 31"/>
          <p:cNvSpPr txBox="1"/>
          <p:nvPr/>
        </p:nvSpPr>
        <p:spPr>
          <a:xfrm>
            <a:off x="3143240" y="4049853"/>
            <a:ext cx="3286148" cy="4385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charset="-122"/>
                <a:ea typeface="仿宋" panose="02010609060101010101" charset="-122"/>
              </a:rPr>
              <a:t>按</a:t>
            </a:r>
            <a:r>
              <a:rPr lang="zh-CN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charset="-122"/>
                <a:ea typeface="仿宋" panose="02010609060101010101" charset="-122"/>
              </a:rPr>
              <a:t>人丁</a:t>
            </a:r>
            <a:r>
              <a:rPr lang="zh-CN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charset="-122"/>
                <a:ea typeface="仿宋" panose="02010609060101010101" charset="-122"/>
              </a:rPr>
              <a:t>纳税服劳役</a:t>
            </a:r>
            <a:endParaRPr lang="zh-CN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仿宋" panose="02010609060101010101" charset="-122"/>
              <a:ea typeface="仿宋" panose="02010609060101010101" charset="-122"/>
            </a:endParaRPr>
          </a:p>
        </p:txBody>
      </p:sp>
      <p:sp>
        <p:nvSpPr>
          <p:cNvPr id="43" name="文本框 12"/>
          <p:cNvSpPr txBox="1"/>
          <p:nvPr/>
        </p:nvSpPr>
        <p:spPr>
          <a:xfrm>
            <a:off x="340012" y="1078480"/>
            <a:ext cx="4214842" cy="1391920"/>
          </a:xfrm>
          <a:prstGeom prst="rect">
            <a:avLst/>
          </a:prstGeom>
          <a:solidFill>
            <a:srgbClr val="FFFF00"/>
          </a:solidFill>
          <a:ln w="19050">
            <a:noFill/>
            <a:prstDash val="lgDash"/>
          </a:ln>
        </p:spPr>
        <p:txBody>
          <a:bodyPr wrap="square" lIns="68580" tIns="34290" rIns="68580" bIns="34290" rtlCol="0" anchor="ctr">
            <a:spAutoFit/>
          </a:bodyPr>
          <a:lstStyle/>
          <a:p>
            <a:pPr algn="l"/>
            <a:endParaRPr lang="en-US" altLang="zh-CN" sz="800" b="1" dirty="0" smtClean="0">
              <a:solidFill>
                <a:srgbClr val="C00000"/>
              </a:solidFill>
              <a:latin typeface="江西拙楷" panose="02010600040101010101" pitchFamily="2" charset="-122"/>
              <a:ea typeface="江西拙楷" panose="02010600040101010101" pitchFamily="2" charset="-122"/>
              <a:sym typeface="+mn-ea"/>
            </a:endParaRPr>
          </a:p>
          <a:p>
            <a:pPr algn="l"/>
            <a:r>
              <a:rPr lang="zh-CN" altLang="en-US" sz="2100" b="1" dirty="0">
                <a:solidFill>
                  <a:srgbClr val="C00000"/>
                </a:solidFill>
                <a:latin typeface="江西拙楷" panose="02010600040101010101" pitchFamily="2" charset="-122"/>
                <a:ea typeface="江西拙楷" panose="02010600040101010101" pitchFamily="2" charset="-122"/>
                <a:sym typeface="+mn-ea"/>
              </a:rPr>
              <a:t>特点：</a:t>
            </a:r>
            <a:r>
              <a:rPr lang="zh-CN" alt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charset="-122"/>
                <a:ea typeface="仿宋" panose="02010609060101010101" charset="-122"/>
                <a:sym typeface="+mn-ea"/>
              </a:rPr>
              <a:t>以庸代役</a:t>
            </a:r>
            <a:r>
              <a:rPr lang="zh-CN" altLang="en-US" sz="2100" b="1" dirty="0">
                <a:latin typeface="仿宋" panose="02010609060101010101" charset="-122"/>
                <a:ea typeface="仿宋" panose="02010609060101010101" charset="-122"/>
                <a:sym typeface="+mn-ea"/>
              </a:rPr>
              <a:t>，保证农民有较充分的生产时间，政府的赋税收入也有了保障</a:t>
            </a:r>
            <a:r>
              <a:rPr lang="zh-CN" altLang="en-US" sz="2100" b="1" dirty="0" smtClean="0">
                <a:latin typeface="仿宋" panose="02010609060101010101" charset="-122"/>
                <a:ea typeface="仿宋" panose="02010609060101010101" charset="-122"/>
                <a:sym typeface="+mn-ea"/>
              </a:rPr>
              <a:t>。</a:t>
            </a:r>
            <a:endParaRPr lang="en-US" altLang="zh-CN" sz="2100" b="1" dirty="0" smtClean="0">
              <a:latin typeface="仿宋" panose="02010609060101010101" charset="-122"/>
              <a:ea typeface="仿宋" panose="02010609060101010101" charset="-122"/>
              <a:sym typeface="+mn-ea"/>
            </a:endParaRPr>
          </a:p>
          <a:p>
            <a:pPr algn="l"/>
            <a:endParaRPr lang="zh-CN" altLang="en-US" sz="800" b="1" dirty="0">
              <a:latin typeface="仿宋" panose="02010609060101010101" charset="-122"/>
              <a:ea typeface="仿宋" panose="02010609060101010101" charset="-122"/>
              <a:sym typeface="+mn-ea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085088" y="322669"/>
            <a:ext cx="1487425" cy="446882"/>
          </a:xfrm>
          <a:prstGeom prst="rect">
            <a:avLst/>
          </a:prstGeom>
          <a:noFill/>
        </p:spPr>
        <p:txBody>
          <a:bodyPr wrap="square" lIns="76800" tIns="38400" rIns="76800" bIns="38400" rtlCol="0">
            <a:spAutoFit/>
          </a:bodyPr>
          <a:lstStyle/>
          <a:p>
            <a:r>
              <a:rPr lang="zh-CN" altLang="en-US" sz="2400" dirty="0" smtClean="0">
                <a:latin typeface="方正楷体简体" pitchFamily="65" charset="-122"/>
                <a:ea typeface="方正楷体简体" pitchFamily="65" charset="-122"/>
              </a:rPr>
              <a:t>赋税制度</a:t>
            </a:r>
            <a:endParaRPr lang="zh-CN" altLang="en-US" sz="2400" dirty="0">
              <a:latin typeface="方正楷体简体" pitchFamily="65" charset="-122"/>
              <a:ea typeface="方正楷体简体" pitchFamily="65" charset="-122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551797" y="322669"/>
            <a:ext cx="533291" cy="514399"/>
            <a:chOff x="3910425" y="991592"/>
            <a:chExt cx="1323150" cy="1331742"/>
          </a:xfrm>
        </p:grpSpPr>
        <p:pic>
          <p:nvPicPr>
            <p:cNvPr id="30" name="PA_图片 20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2"/>
            <a:stretch>
              <a:fillRect/>
            </a:stretch>
          </p:blipFill>
          <p:spPr>
            <a:xfrm>
              <a:off x="3910425" y="991592"/>
              <a:ext cx="1323150" cy="1331742"/>
            </a:xfrm>
            <a:prstGeom prst="rect">
              <a:avLst/>
            </a:prstGeom>
          </p:spPr>
        </p:pic>
        <p:grpSp>
          <p:nvGrpSpPr>
            <p:cNvPr id="31" name="组合 30"/>
            <p:cNvGrpSpPr/>
            <p:nvPr/>
          </p:nvGrpSpPr>
          <p:grpSpPr>
            <a:xfrm>
              <a:off x="3958270" y="1071346"/>
              <a:ext cx="1219363" cy="1164648"/>
              <a:chOff x="3741463" y="1053204"/>
              <a:chExt cx="1219363" cy="1164648"/>
            </a:xfrm>
          </p:grpSpPr>
          <p:sp>
            <p:nvSpPr>
              <p:cNvPr id="35" name="PA_椭圆 1"/>
              <p:cNvSpPr/>
              <p:nvPr>
                <p:custDataLst>
                  <p:tags r:id="rId3"/>
                </p:custDataLst>
              </p:nvPr>
            </p:nvSpPr>
            <p:spPr>
              <a:xfrm>
                <a:off x="3767023" y="1064323"/>
                <a:ext cx="1169195" cy="1153529"/>
              </a:xfrm>
              <a:prstGeom prst="diamond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900">
                  <a:solidFill>
                    <a:srgbClr val="573843"/>
                  </a:solidFill>
                </a:endParaRPr>
              </a:p>
            </p:txBody>
          </p:sp>
          <p:sp>
            <p:nvSpPr>
              <p:cNvPr id="42" name="矩形 41"/>
              <p:cNvSpPr/>
              <p:nvPr/>
            </p:nvSpPr>
            <p:spPr>
              <a:xfrm>
                <a:off x="3741463" y="1053204"/>
                <a:ext cx="1219363" cy="11553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2300" b="1" dirty="0" smtClean="0">
                    <a:solidFill>
                      <a:srgbClr val="573843"/>
                    </a:solidFill>
                  </a:rPr>
                  <a:t>03</a:t>
                </a:r>
                <a:endParaRPr lang="zh-CN" altLang="en-US" sz="1300" b="1" dirty="0">
                  <a:solidFill>
                    <a:srgbClr val="573843"/>
                  </a:solidFill>
                </a:endParaRPr>
              </a:p>
            </p:txBody>
          </p:sp>
        </p:grpSp>
      </p:grpSp>
      <p:pic>
        <p:nvPicPr>
          <p:cNvPr id="45" name="Picture 8" descr="https://ss3.bdstatic.com/70cFv8Sh_Q1YnxGkpoWK1HF6hhy/it/u=2221608652,946278461&amp;fm=26&amp;gp=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9031" y="2041149"/>
            <a:ext cx="2197390" cy="1411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" descr="https://timgsa.baidu.com/timg?image&amp;quality=80&amp;size=b9999_10000&amp;sec=1602220341630&amp;di=9dc901decc9da1bfeef4d781fcb6bb76&amp;imgtype=0&amp;src=http%3A%2F%2Fimage.thepaper.cn%2Fwww%2Fimage%2F45%2F246%2F96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033" y="601579"/>
            <a:ext cx="2105386" cy="135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平行四边形 47"/>
          <p:cNvSpPr/>
          <p:nvPr>
            <p:custDataLst>
              <p:tags r:id="rId6"/>
            </p:custDataLst>
          </p:nvPr>
        </p:nvSpPr>
        <p:spPr>
          <a:xfrm>
            <a:off x="6846832" y="3076063"/>
            <a:ext cx="2219589" cy="376517"/>
          </a:xfrm>
          <a:prstGeom prst="parallelogram">
            <a:avLst>
              <a:gd name="adj" fmla="val 0"/>
            </a:avLst>
          </a:prstGeom>
          <a:solidFill>
            <a:srgbClr val="5B9BD5">
              <a:alpha val="70000"/>
            </a:srgbClr>
          </a:solidFill>
          <a:ln>
            <a:noFill/>
          </a:ln>
        </p:spPr>
        <p:style>
          <a:lnRef idx="2">
            <a:srgbClr val="8590CA">
              <a:shade val="50000"/>
            </a:srgbClr>
          </a:lnRef>
          <a:fillRef idx="1">
            <a:srgbClr val="8590CA"/>
          </a:fillRef>
          <a:effectRef idx="0">
            <a:srgbClr val="8590CA"/>
          </a:effectRef>
          <a:fontRef idx="minor">
            <a:sysClr val="window" lastClr="FFFFFF"/>
          </a:fontRef>
        </p:style>
        <p:txBody>
          <a:bodyPr lIns="68580" tIns="34290" rIns="68580" bIns="34290" rtlCol="0" anchor="ctr"/>
          <a:lstStyle/>
          <a:p>
            <a:pPr algn="ctr">
              <a:lnSpc>
                <a:spcPct val="120000"/>
              </a:lnSpc>
            </a:pPr>
            <a:endParaRPr lang="zh-CN" altLang="en-US" sz="1600" dirty="0">
              <a:latin typeface="Arial" panose="020B0604020202020204" pitchFamily="34" charset="0"/>
              <a:ea typeface="江西拙楷" panose="02010600040101010101" pitchFamily="2" charset="-122"/>
              <a:sym typeface="Arial" panose="020B0604020202020204" pitchFamily="34" charset="0"/>
            </a:endParaRPr>
          </a:p>
        </p:txBody>
      </p:sp>
      <p:sp>
        <p:nvSpPr>
          <p:cNvPr id="50" name="平行四边形 49"/>
          <p:cNvSpPr/>
          <p:nvPr>
            <p:custDataLst>
              <p:tags r:id="rId7"/>
            </p:custDataLst>
          </p:nvPr>
        </p:nvSpPr>
        <p:spPr>
          <a:xfrm>
            <a:off x="6854072" y="1586432"/>
            <a:ext cx="2219589" cy="376517"/>
          </a:xfrm>
          <a:prstGeom prst="parallelogram">
            <a:avLst>
              <a:gd name="adj" fmla="val 0"/>
            </a:avLst>
          </a:prstGeom>
          <a:solidFill>
            <a:srgbClr val="5B9BD5">
              <a:alpha val="70000"/>
            </a:srgbClr>
          </a:solidFill>
          <a:ln>
            <a:noFill/>
          </a:ln>
        </p:spPr>
        <p:style>
          <a:lnRef idx="2">
            <a:srgbClr val="8590CA">
              <a:shade val="50000"/>
            </a:srgbClr>
          </a:lnRef>
          <a:fillRef idx="1">
            <a:srgbClr val="8590CA"/>
          </a:fillRef>
          <a:effectRef idx="0">
            <a:srgbClr val="8590CA"/>
          </a:effectRef>
          <a:fontRef idx="minor">
            <a:sysClr val="window" lastClr="FFFFFF"/>
          </a:fontRef>
        </p:style>
        <p:txBody>
          <a:bodyPr lIns="68580" tIns="34290" rIns="68580" bIns="34290" rtlCol="0" anchor="ctr"/>
          <a:lstStyle/>
          <a:p>
            <a:pPr algn="ctr">
              <a:lnSpc>
                <a:spcPct val="120000"/>
              </a:lnSpc>
            </a:pPr>
            <a:endParaRPr lang="zh-CN" altLang="en-US" sz="1600" dirty="0">
              <a:latin typeface="Arial" panose="020B0604020202020204" pitchFamily="34" charset="0"/>
              <a:ea typeface="江西拙楷" panose="02010600040101010101" pitchFamily="2" charset="-122"/>
              <a:sym typeface="Arial" panose="020B0604020202020204" pitchFamily="34" charset="0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6833572" y="1586432"/>
            <a:ext cx="2320959" cy="375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b="1" spc="225" dirty="0">
                <a:latin typeface="方正宋刻本秀楷_GBK" panose="02000000000000000000" charset="-122"/>
                <a:ea typeface="方正宋刻本秀楷_GBK" panose="02000000000000000000" charset="-122"/>
                <a:sym typeface="Arial" panose="020B0604020202020204" pitchFamily="34" charset="0"/>
              </a:rPr>
              <a:t>租（</a:t>
            </a:r>
            <a:r>
              <a:rPr lang="zh-CN" altLang="en-US" sz="1600" b="1" dirty="0">
                <a:solidFill>
                  <a:srgbClr val="C00000"/>
                </a:solidFill>
                <a:latin typeface="江西拙楷" panose="02010600040101010101" pitchFamily="2" charset="-122"/>
                <a:ea typeface="江西拙楷" panose="02010600040101010101" pitchFamily="2" charset="-122"/>
                <a:sym typeface="+mn-ea"/>
              </a:rPr>
              <a:t>田亩税</a:t>
            </a:r>
            <a:r>
              <a:rPr lang="zh-CN" altLang="en-US" sz="1600" b="1" spc="225" dirty="0">
                <a:latin typeface="方正宋刻本秀楷_GBK" panose="02000000000000000000" charset="-122"/>
                <a:ea typeface="方正宋刻本秀楷_GBK" panose="02000000000000000000" charset="-122"/>
                <a:sym typeface="Arial" panose="020B0604020202020204" pitchFamily="34" charset="0"/>
              </a:rPr>
              <a:t>）：粮食</a:t>
            </a:r>
            <a:endParaRPr lang="zh-CN" altLang="en-US" sz="1600" b="1" spc="225" dirty="0">
              <a:latin typeface="方正宋刻本秀楷_GBK" panose="02000000000000000000" charset="-122"/>
              <a:ea typeface="方正宋刻本秀楷_GBK" panose="02000000000000000000" charset="-122"/>
              <a:sym typeface="Arial" panose="020B0604020202020204" pitchFamily="34" charset="0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6769196" y="3076709"/>
            <a:ext cx="2449710" cy="3758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b="1" spc="225" dirty="0">
                <a:latin typeface="方正宋刻本秀楷_GBK" panose="02000000000000000000" charset="-122"/>
                <a:ea typeface="方正宋刻本秀楷_GBK" panose="02000000000000000000" charset="-122"/>
                <a:sym typeface="Arial" panose="020B0604020202020204" pitchFamily="34" charset="0"/>
              </a:rPr>
              <a:t>调（</a:t>
            </a:r>
            <a:r>
              <a:rPr lang="zh-CN" altLang="en-US" sz="1600" b="1" dirty="0">
                <a:solidFill>
                  <a:srgbClr val="C00000"/>
                </a:solidFill>
                <a:latin typeface="江西拙楷" panose="02010600040101010101" pitchFamily="2" charset="-122"/>
                <a:ea typeface="江西拙楷" panose="02010600040101010101" pitchFamily="2" charset="-122"/>
                <a:sym typeface="+mn-ea"/>
              </a:rPr>
              <a:t>人头税</a:t>
            </a:r>
            <a:r>
              <a:rPr lang="zh-CN" altLang="en-US" sz="1600" b="1" spc="225" dirty="0">
                <a:latin typeface="方正宋刻本秀楷_GBK" panose="02000000000000000000" charset="-122"/>
                <a:ea typeface="方正宋刻本秀楷_GBK" panose="02000000000000000000" charset="-122"/>
                <a:sym typeface="Arial" panose="020B0604020202020204" pitchFamily="34" charset="0"/>
              </a:rPr>
              <a:t>）：帛或布</a:t>
            </a:r>
            <a:endParaRPr lang="zh-CN" altLang="en-US" sz="1600" b="1" spc="225" dirty="0">
              <a:latin typeface="方正宋刻本秀楷_GBK" panose="02000000000000000000" charset="-122"/>
              <a:ea typeface="方正宋刻本秀楷_GBK" panose="02000000000000000000" charset="-122"/>
              <a:sym typeface="Arial" panose="020B0604020202020204" pitchFamily="34" charset="0"/>
            </a:endParaRPr>
          </a:p>
        </p:txBody>
      </p:sp>
      <p:pic>
        <p:nvPicPr>
          <p:cNvPr id="4098" name="Picture 2" descr="https://ss3.bdstatic.com/70cFv8Sh_Q1YnxGkpoWK1HF6hhy/it/u=2375479581,432555528&amp;fm=26&amp;gp=0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6831" y="3517147"/>
            <a:ext cx="2226829" cy="1276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平行四边形 55"/>
          <p:cNvSpPr/>
          <p:nvPr>
            <p:custDataLst>
              <p:tags r:id="rId9"/>
            </p:custDataLst>
          </p:nvPr>
        </p:nvSpPr>
        <p:spPr>
          <a:xfrm>
            <a:off x="6855122" y="4382455"/>
            <a:ext cx="2219589" cy="376517"/>
          </a:xfrm>
          <a:prstGeom prst="parallelogram">
            <a:avLst>
              <a:gd name="adj" fmla="val 0"/>
            </a:avLst>
          </a:prstGeom>
          <a:solidFill>
            <a:srgbClr val="5B9BD5">
              <a:alpha val="70000"/>
            </a:srgbClr>
          </a:solidFill>
          <a:ln>
            <a:noFill/>
          </a:ln>
        </p:spPr>
        <p:style>
          <a:lnRef idx="2">
            <a:srgbClr val="8590CA">
              <a:shade val="50000"/>
            </a:srgbClr>
          </a:lnRef>
          <a:fillRef idx="1">
            <a:srgbClr val="8590CA"/>
          </a:fillRef>
          <a:effectRef idx="0">
            <a:srgbClr val="8590CA"/>
          </a:effectRef>
          <a:fontRef idx="minor">
            <a:sysClr val="window" lastClr="FFFFFF"/>
          </a:fontRef>
        </p:style>
        <p:txBody>
          <a:bodyPr lIns="68580" tIns="34290" rIns="68580" bIns="34290" rtlCol="0" anchor="ctr"/>
          <a:lstStyle/>
          <a:p>
            <a:pPr algn="ctr">
              <a:lnSpc>
                <a:spcPct val="120000"/>
              </a:lnSpc>
            </a:pPr>
            <a:endParaRPr lang="zh-CN" altLang="en-US" sz="1600" dirty="0">
              <a:latin typeface="Arial" panose="020B0604020202020204" pitchFamily="34" charset="0"/>
              <a:ea typeface="江西拙楷" panose="02010600040101010101" pitchFamily="2" charset="-122"/>
              <a:sym typeface="Arial" panose="020B0604020202020204" pitchFamily="34" charset="0"/>
            </a:endParaRPr>
          </a:p>
        </p:txBody>
      </p:sp>
      <p:sp>
        <p:nvSpPr>
          <p:cNvPr id="57" name="文本框 32"/>
          <p:cNvSpPr txBox="1"/>
          <p:nvPr>
            <p:custDataLst>
              <p:tags r:id="rId10"/>
            </p:custDataLst>
          </p:nvPr>
        </p:nvSpPr>
        <p:spPr>
          <a:xfrm>
            <a:off x="6833572" y="4362828"/>
            <a:ext cx="2289286" cy="400236"/>
          </a:xfrm>
          <a:prstGeom prst="rect">
            <a:avLst/>
          </a:prstGeom>
          <a:noFill/>
        </p:spPr>
        <p:txBody>
          <a:bodyPr wrap="square" rtlCol="0"/>
          <a:lstStyle/>
          <a:p>
            <a:pPr>
              <a:lnSpc>
                <a:spcPct val="130000"/>
              </a:lnSpc>
            </a:pPr>
            <a:r>
              <a:rPr lang="zh-CN" altLang="en-US" sz="1600" b="1" spc="225" dirty="0">
                <a:latin typeface="方正宋刻本秀楷_GBK" panose="02000000000000000000" charset="-122"/>
                <a:ea typeface="方正宋刻本秀楷_GBK" panose="02000000000000000000" charset="-122"/>
                <a:sym typeface="Arial" panose="020B0604020202020204" pitchFamily="34" charset="0"/>
              </a:rPr>
              <a:t>庸：</a:t>
            </a:r>
            <a:r>
              <a:rPr lang="zh-CN" altLang="en-US" sz="1600" b="1" spc="225" dirty="0">
                <a:solidFill>
                  <a:srgbClr val="C00000"/>
                </a:solidFill>
                <a:latin typeface="方正宋刻本秀楷_GBK" panose="02000000000000000000" charset="-122"/>
                <a:ea typeface="方正宋刻本秀楷_GBK" panose="02000000000000000000" charset="-122"/>
                <a:sym typeface="Arial" panose="020B0604020202020204" pitchFamily="34" charset="0"/>
              </a:rPr>
              <a:t>用帛或布代徭役</a:t>
            </a:r>
            <a:endParaRPr lang="zh-CN" altLang="en-US" sz="1600" b="1" spc="225" dirty="0">
              <a:solidFill>
                <a:srgbClr val="C00000"/>
              </a:solidFill>
              <a:latin typeface="方正宋刻本秀楷_GBK" panose="02000000000000000000" charset="-122"/>
              <a:ea typeface="方正宋刻本秀楷_GBK" panose="02000000000000000000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41" grpId="0"/>
      <p:bldP spid="43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矩形 42"/>
          <p:cNvSpPr/>
          <p:nvPr/>
        </p:nvSpPr>
        <p:spPr>
          <a:xfrm>
            <a:off x="0" y="880485"/>
            <a:ext cx="9144000" cy="714380"/>
          </a:xfrm>
          <a:prstGeom prst="rect">
            <a:avLst/>
          </a:prstGeom>
          <a:solidFill>
            <a:schemeClr val="accent4">
              <a:lumMod val="75000"/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矩形 31"/>
          <p:cNvSpPr/>
          <p:nvPr/>
        </p:nvSpPr>
        <p:spPr>
          <a:xfrm>
            <a:off x="1164567" y="1027588"/>
            <a:ext cx="7858148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 smtClean="0">
                <a:solidFill>
                  <a:schemeClr val="bg1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rPr>
              <a:t>结合教材第</a:t>
            </a:r>
            <a:r>
              <a:rPr lang="en-US" altLang="zh-CN" sz="2000" b="1" dirty="0" smtClean="0">
                <a:solidFill>
                  <a:schemeClr val="bg1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rPr>
              <a:t>43</a:t>
            </a:r>
            <a:r>
              <a:rPr lang="zh-CN" altLang="en-US" sz="2000" b="1" dirty="0" smtClean="0">
                <a:solidFill>
                  <a:schemeClr val="bg1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rPr>
              <a:t>页史料阅读，分析唐朝赋税制度变化的原因。</a:t>
            </a:r>
            <a:endParaRPr lang="zh-CN" altLang="en-US" sz="2000" b="1" dirty="0" smtClean="0">
              <a:solidFill>
                <a:schemeClr val="bg1"/>
              </a:solidFill>
              <a:latin typeface="方正卡通简体" panose="03000509000000000000" pitchFamily="65" charset="-122"/>
              <a:ea typeface="方正卡通简体" panose="03000509000000000000" pitchFamily="65" charset="-122"/>
            </a:endParaRPr>
          </a:p>
        </p:txBody>
      </p:sp>
      <p:pic>
        <p:nvPicPr>
          <p:cNvPr id="36" name="图片 35" descr="印章"/>
          <p:cNvPicPr>
            <a:picLocks noChangeAspect="1"/>
          </p:cNvPicPr>
          <p:nvPr/>
        </p:nvPicPr>
        <p:blipFill>
          <a:blip r:embed="rId1" cstate="screen">
            <a:lum bright="10000" contrast="-30000"/>
          </a:blip>
          <a:stretch>
            <a:fillRect/>
          </a:stretch>
        </p:blipFill>
        <p:spPr>
          <a:xfrm rot="5400000">
            <a:off x="297815" y="748665"/>
            <a:ext cx="624205" cy="978535"/>
          </a:xfrm>
          <a:prstGeom prst="rect">
            <a:avLst/>
          </a:prstGeom>
        </p:spPr>
      </p:pic>
      <p:sp>
        <p:nvSpPr>
          <p:cNvPr id="37" name="矩形 36"/>
          <p:cNvSpPr/>
          <p:nvPr/>
        </p:nvSpPr>
        <p:spPr>
          <a:xfrm>
            <a:off x="192405" y="989965"/>
            <a:ext cx="1071880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2400" b="1" dirty="0" smtClean="0">
                <a:solidFill>
                  <a:prstClr val="black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rPr>
              <a:t>思考</a:t>
            </a:r>
            <a:endParaRPr lang="en-US" altLang="zh-CN" sz="2400" b="1" dirty="0" smtClean="0">
              <a:solidFill>
                <a:prstClr val="black"/>
              </a:solidFill>
              <a:latin typeface="方正卡通简体" panose="03000509000000000000" pitchFamily="65" charset="-122"/>
              <a:ea typeface="方正卡通简体" panose="03000509000000000000" pitchFamily="65" charset="-122"/>
            </a:endParaRPr>
          </a:p>
        </p:txBody>
      </p:sp>
      <p:sp>
        <p:nvSpPr>
          <p:cNvPr id="38" name="燕尾形 37"/>
          <p:cNvSpPr/>
          <p:nvPr/>
        </p:nvSpPr>
        <p:spPr>
          <a:xfrm>
            <a:off x="114116" y="2304929"/>
            <a:ext cx="3852699" cy="433388"/>
          </a:xfrm>
          <a:prstGeom prst="chevron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zh-CN" altLang="en-US" sz="2100" b="1" dirty="0">
                <a:solidFill>
                  <a:schemeClr val="tx1"/>
                </a:solidFill>
                <a:latin typeface="江西拙楷" panose="02010600040101010101" pitchFamily="2" charset="-122"/>
                <a:ea typeface="江西拙楷" panose="02010600040101010101" pitchFamily="2" charset="-122"/>
              </a:rPr>
              <a:t>户籍损坏，</a:t>
            </a:r>
            <a:r>
              <a:rPr lang="zh-CN" altLang="en-US" sz="2100" b="1" dirty="0" smtClean="0">
                <a:solidFill>
                  <a:schemeClr val="tx1"/>
                </a:solidFill>
                <a:latin typeface="江西拙楷" panose="02010600040101010101" pitchFamily="2" charset="-122"/>
                <a:ea typeface="江西拙楷" panose="02010600040101010101" pitchFamily="2" charset="-122"/>
              </a:rPr>
              <a:t>人口不实</a:t>
            </a:r>
            <a:endParaRPr lang="zh-CN" altLang="en-US" sz="2100" b="1" dirty="0">
              <a:solidFill>
                <a:schemeClr val="tx1"/>
              </a:solidFill>
              <a:latin typeface="江西拙楷" panose="02010600040101010101" pitchFamily="2" charset="-122"/>
              <a:ea typeface="江西拙楷" panose="02010600040101010101" pitchFamily="2" charset="-122"/>
            </a:endParaRPr>
          </a:p>
        </p:txBody>
      </p:sp>
      <p:sp>
        <p:nvSpPr>
          <p:cNvPr id="39" name="燕尾形 38"/>
          <p:cNvSpPr/>
          <p:nvPr/>
        </p:nvSpPr>
        <p:spPr>
          <a:xfrm>
            <a:off x="107302" y="2921368"/>
            <a:ext cx="3859513" cy="433388"/>
          </a:xfrm>
          <a:prstGeom prst="chevron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zh-CN" altLang="en-US" sz="2100" b="1" dirty="0">
                <a:solidFill>
                  <a:schemeClr val="tx1"/>
                </a:solidFill>
                <a:latin typeface="江西拙楷" panose="02010600040101010101" pitchFamily="2" charset="-122"/>
                <a:ea typeface="江西拙楷" panose="02010600040101010101" pitchFamily="2" charset="-122"/>
                <a:sym typeface="+mn-ea"/>
              </a:rPr>
              <a:t>军费加至赋税，任意加收</a:t>
            </a:r>
            <a:endParaRPr lang="zh-CN" altLang="en-US" sz="2100" b="1" dirty="0">
              <a:solidFill>
                <a:schemeClr val="tx1"/>
              </a:solidFill>
              <a:latin typeface="江西拙楷" panose="02010600040101010101" pitchFamily="2" charset="-122"/>
              <a:ea typeface="江西拙楷" panose="02010600040101010101" pitchFamily="2" charset="-122"/>
              <a:sym typeface="+mn-ea"/>
            </a:endParaRPr>
          </a:p>
        </p:txBody>
      </p:sp>
      <p:sp>
        <p:nvSpPr>
          <p:cNvPr id="40" name="燕尾形 39"/>
          <p:cNvSpPr/>
          <p:nvPr/>
        </p:nvSpPr>
        <p:spPr>
          <a:xfrm>
            <a:off x="0" y="4078605"/>
            <a:ext cx="4853940" cy="433705"/>
          </a:xfrm>
          <a:prstGeom prst="chevron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zh-CN" altLang="en-US" b="1" dirty="0">
                <a:solidFill>
                  <a:schemeClr val="tx1"/>
                </a:solidFill>
                <a:latin typeface="江西拙楷" panose="02010600040101010101" pitchFamily="2" charset="-122"/>
                <a:ea typeface="江西拙楷" panose="02010600040101010101" pitchFamily="2" charset="-122"/>
                <a:sym typeface="+mn-ea"/>
              </a:rPr>
              <a:t>富者逃税，穷者课税，贫富差距拉大</a:t>
            </a:r>
            <a:endParaRPr lang="zh-CN" altLang="en-US" b="1" dirty="0">
              <a:solidFill>
                <a:schemeClr val="tx1"/>
              </a:solidFill>
              <a:latin typeface="江西拙楷" panose="02010600040101010101" pitchFamily="2" charset="-122"/>
              <a:ea typeface="江西拙楷" panose="02010600040101010101" pitchFamily="2" charset="-122"/>
              <a:sym typeface="+mn-ea"/>
            </a:endParaRPr>
          </a:p>
        </p:txBody>
      </p:sp>
      <p:sp>
        <p:nvSpPr>
          <p:cNvPr id="41" name="燕尾形 40"/>
          <p:cNvSpPr/>
          <p:nvPr/>
        </p:nvSpPr>
        <p:spPr>
          <a:xfrm>
            <a:off x="107301" y="3512357"/>
            <a:ext cx="3859513" cy="433388"/>
          </a:xfrm>
          <a:prstGeom prst="chevron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zh-CN" altLang="en-US" sz="2100" b="1" dirty="0">
                <a:solidFill>
                  <a:schemeClr val="tx1"/>
                </a:solidFill>
                <a:latin typeface="江西拙楷" panose="02010600040101010101" pitchFamily="2" charset="-122"/>
                <a:ea typeface="江西拙楷" panose="02010600040101010101" pitchFamily="2" charset="-122"/>
                <a:sym typeface="+mn-ea"/>
              </a:rPr>
              <a:t>官吏盘剥严重，逃户变多</a:t>
            </a:r>
            <a:endParaRPr lang="zh-CN" altLang="en-US" sz="2100" b="1" dirty="0">
              <a:solidFill>
                <a:schemeClr val="tx1"/>
              </a:solidFill>
              <a:latin typeface="江西拙楷" panose="02010600040101010101" pitchFamily="2" charset="-122"/>
              <a:ea typeface="江西拙楷" panose="02010600040101010101" pitchFamily="2" charset="-122"/>
              <a:sym typeface="+mn-ea"/>
            </a:endParaRPr>
          </a:p>
        </p:txBody>
      </p:sp>
      <p:sp>
        <p:nvSpPr>
          <p:cNvPr id="42" name="文本框 45"/>
          <p:cNvSpPr txBox="1"/>
          <p:nvPr/>
        </p:nvSpPr>
        <p:spPr>
          <a:xfrm>
            <a:off x="5093641" y="2305050"/>
            <a:ext cx="3357586" cy="220726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lnSpc>
                <a:spcPts val="3300"/>
              </a:lnSpc>
            </a:pPr>
            <a:r>
              <a:rPr lang="zh-CN" altLang="en-US" sz="2400" b="1" dirty="0" smtClean="0">
                <a:solidFill>
                  <a:srgbClr val="002060"/>
                </a:solidFill>
                <a:latin typeface="江西拙楷" panose="02010600040101010101" pitchFamily="2" charset="-122"/>
                <a:ea typeface="江西拙楷" panose="02010600040101010101" pitchFamily="2" charset="-122"/>
                <a:cs typeface="黑体" panose="02010609060101010101" pitchFamily="49" charset="-122"/>
              </a:rPr>
              <a:t>    土地兼并严重，以</a:t>
            </a:r>
            <a:r>
              <a:rPr lang="zh-CN" altLang="en-US" sz="2400" b="1" dirty="0" smtClean="0">
                <a:solidFill>
                  <a:srgbClr val="FF0000"/>
                </a:solidFill>
                <a:latin typeface="江西拙楷" panose="02010600040101010101" pitchFamily="2" charset="-122"/>
                <a:ea typeface="江西拙楷" panose="02010600040101010101" pitchFamily="2" charset="-122"/>
                <a:cs typeface="黑体" panose="02010609060101010101" pitchFamily="49" charset="-122"/>
              </a:rPr>
              <a:t>均田制</a:t>
            </a:r>
            <a:r>
              <a:rPr lang="zh-CN" altLang="en-US" sz="2400" b="1" dirty="0" smtClean="0">
                <a:solidFill>
                  <a:srgbClr val="002060"/>
                </a:solidFill>
                <a:latin typeface="江西拙楷" panose="02010600040101010101" pitchFamily="2" charset="-122"/>
                <a:ea typeface="江西拙楷" panose="02010600040101010101" pitchFamily="2" charset="-122"/>
                <a:cs typeface="黑体" panose="02010609060101010101" pitchFamily="49" charset="-122"/>
              </a:rPr>
              <a:t>为基础，以</a:t>
            </a:r>
            <a:r>
              <a:rPr lang="zh-CN" altLang="en-US" sz="2400" b="1" dirty="0" smtClean="0">
                <a:solidFill>
                  <a:srgbClr val="FF0000"/>
                </a:solidFill>
                <a:latin typeface="江西拙楷" panose="02010600040101010101" pitchFamily="2" charset="-122"/>
                <a:ea typeface="江西拙楷" panose="02010600040101010101" pitchFamily="2" charset="-122"/>
                <a:cs typeface="黑体" panose="02010609060101010101" pitchFamily="49" charset="-122"/>
              </a:rPr>
              <a:t>人丁</a:t>
            </a:r>
            <a:r>
              <a:rPr lang="zh-CN" altLang="en-US" sz="2400" b="1" dirty="0" smtClean="0">
                <a:solidFill>
                  <a:srgbClr val="002060"/>
                </a:solidFill>
                <a:latin typeface="江西拙楷" panose="02010600040101010101" pitchFamily="2" charset="-122"/>
                <a:ea typeface="江西拙楷" panose="02010600040101010101" pitchFamily="2" charset="-122"/>
                <a:cs typeface="黑体" panose="02010609060101010101" pitchFamily="49" charset="-122"/>
              </a:rPr>
              <a:t>为本的租庸调制度无法实行，严重影响了国家的财政收入。</a:t>
            </a:r>
            <a:endParaRPr lang="zh-CN" altLang="en-US" sz="2400" b="1" dirty="0">
              <a:solidFill>
                <a:srgbClr val="002060"/>
              </a:solidFill>
              <a:latin typeface="江西拙楷" panose="02010600040101010101" pitchFamily="2" charset="-122"/>
              <a:ea typeface="江西拙楷" panose="02010600040101010101" pitchFamily="2" charset="-122"/>
              <a:cs typeface="黑体" panose="02010609060101010101" pitchFamily="49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85088" y="322669"/>
            <a:ext cx="1487425" cy="446882"/>
          </a:xfrm>
          <a:prstGeom prst="rect">
            <a:avLst/>
          </a:prstGeom>
          <a:noFill/>
        </p:spPr>
        <p:txBody>
          <a:bodyPr wrap="square" lIns="76800" tIns="38400" rIns="76800" bIns="38400" rtlCol="0">
            <a:spAutoFit/>
          </a:bodyPr>
          <a:lstStyle/>
          <a:p>
            <a:r>
              <a:rPr lang="zh-CN" altLang="en-US" sz="2400" dirty="0" smtClean="0">
                <a:latin typeface="方正楷体简体" pitchFamily="65" charset="-122"/>
                <a:ea typeface="方正楷体简体" pitchFamily="65" charset="-122"/>
              </a:rPr>
              <a:t>赋税制度</a:t>
            </a:r>
            <a:endParaRPr lang="zh-CN" altLang="en-US" sz="2400" dirty="0">
              <a:latin typeface="方正楷体简体" pitchFamily="65" charset="-122"/>
              <a:ea typeface="方正楷体简体" pitchFamily="65" charset="-122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551797" y="322669"/>
            <a:ext cx="533291" cy="514399"/>
            <a:chOff x="3910425" y="991592"/>
            <a:chExt cx="1323150" cy="1331742"/>
          </a:xfrm>
        </p:grpSpPr>
        <p:pic>
          <p:nvPicPr>
            <p:cNvPr id="18" name="PA_图片 20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3"/>
            <a:stretch>
              <a:fillRect/>
            </a:stretch>
          </p:blipFill>
          <p:spPr>
            <a:xfrm>
              <a:off x="3910425" y="991592"/>
              <a:ext cx="1323150" cy="1331742"/>
            </a:xfrm>
            <a:prstGeom prst="rect">
              <a:avLst/>
            </a:prstGeom>
          </p:spPr>
        </p:pic>
        <p:grpSp>
          <p:nvGrpSpPr>
            <p:cNvPr id="19" name="组合 18"/>
            <p:cNvGrpSpPr/>
            <p:nvPr/>
          </p:nvGrpSpPr>
          <p:grpSpPr>
            <a:xfrm>
              <a:off x="3958270" y="1071346"/>
              <a:ext cx="1219363" cy="1164648"/>
              <a:chOff x="3741463" y="1053204"/>
              <a:chExt cx="1219363" cy="1164648"/>
            </a:xfrm>
          </p:grpSpPr>
          <p:sp>
            <p:nvSpPr>
              <p:cNvPr id="20" name="PA_椭圆 1"/>
              <p:cNvSpPr/>
              <p:nvPr>
                <p:custDataLst>
                  <p:tags r:id="rId4"/>
                </p:custDataLst>
              </p:nvPr>
            </p:nvSpPr>
            <p:spPr>
              <a:xfrm>
                <a:off x="3767023" y="1064323"/>
                <a:ext cx="1169195" cy="1153529"/>
              </a:xfrm>
              <a:prstGeom prst="diamond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900">
                  <a:solidFill>
                    <a:srgbClr val="573843"/>
                  </a:solidFill>
                </a:endParaRPr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3741463" y="1053204"/>
                <a:ext cx="1219363" cy="11553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2300" b="1" dirty="0" smtClean="0">
                    <a:solidFill>
                      <a:srgbClr val="573843"/>
                    </a:solidFill>
                  </a:rPr>
                  <a:t>03</a:t>
                </a:r>
                <a:endParaRPr lang="zh-CN" altLang="en-US" sz="1300" b="1" dirty="0">
                  <a:solidFill>
                    <a:srgbClr val="573843"/>
                  </a:solidFill>
                </a:endParaRPr>
              </a:p>
            </p:txBody>
          </p:sp>
        </p:grpSp>
      </p:grpSp>
      <p:grpSp>
        <p:nvGrpSpPr>
          <p:cNvPr id="2" name="组合 1"/>
          <p:cNvGrpSpPr/>
          <p:nvPr/>
        </p:nvGrpSpPr>
        <p:grpSpPr>
          <a:xfrm>
            <a:off x="5392431" y="9564"/>
            <a:ext cx="1643075" cy="624450"/>
            <a:chOff x="714348" y="4357702"/>
            <a:chExt cx="1643075" cy="624449"/>
          </a:xfrm>
        </p:grpSpPr>
        <p:pic>
          <p:nvPicPr>
            <p:cNvPr id="3" name="图片 2" descr="印章"/>
            <p:cNvPicPr>
              <a:picLocks noChangeAspect="1"/>
            </p:cNvPicPr>
            <p:nvPr/>
          </p:nvPicPr>
          <p:blipFill>
            <a:blip r:embed="rId1" cstate="screen">
              <a:lum bright="10000" contrast="-30000"/>
            </a:blip>
            <a:stretch>
              <a:fillRect/>
            </a:stretch>
          </p:blipFill>
          <p:spPr>
            <a:xfrm rot="5400000">
              <a:off x="1152223" y="3919826"/>
              <a:ext cx="624449" cy="1500200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714348" y="4421995"/>
              <a:ext cx="1643075" cy="4603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zh-CN" altLang="en-US" sz="2400" b="1" dirty="0" smtClean="0">
                  <a:solidFill>
                    <a:prstClr val="black"/>
                  </a:solidFill>
                  <a:latin typeface="方正卡通简体" panose="03000509000000000000" pitchFamily="65" charset="-122"/>
                  <a:ea typeface="方正卡通简体" panose="03000509000000000000" pitchFamily="65" charset="-122"/>
                </a:rPr>
                <a:t>史料实证</a:t>
              </a:r>
              <a:endParaRPr lang="zh-CN" altLang="en-US" sz="2400" b="1" dirty="0" smtClean="0">
                <a:solidFill>
                  <a:prstClr val="black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32" grpId="0"/>
      <p:bldP spid="38" grpId="0" bldLvl="0" animBg="1"/>
      <p:bldP spid="39" grpId="0" bldLvl="0" animBg="1"/>
      <p:bldP spid="40" grpId="0" bldLvl="0" animBg="1"/>
      <p:bldP spid="41" grpId="0" bldLvl="0" animBg="1"/>
      <p:bldP spid="42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6" name="文本框 99"/>
          <p:cNvSpPr txBox="1"/>
          <p:nvPr/>
        </p:nvSpPr>
        <p:spPr>
          <a:xfrm>
            <a:off x="119048" y="28677"/>
            <a:ext cx="7405706" cy="1241569"/>
          </a:xfrm>
          <a:prstGeom prst="rect">
            <a:avLst/>
          </a:prstGeom>
          <a:noFill/>
          <a:ln w="9525">
            <a:noFill/>
          </a:ln>
        </p:spPr>
        <p:txBody>
          <a:bodyPr wrap="square" lIns="71321" tIns="35661" rIns="71321" bIns="35661">
            <a:spAutoFit/>
          </a:bodyPr>
          <a:p>
            <a:pPr algn="just" rtl="0">
              <a:lnSpc>
                <a:spcPct val="150000"/>
              </a:lnSpc>
            </a:pPr>
            <a:r>
              <a:rPr lang="zh-CN" altLang="en-US" sz="2400" b="1" kern="1200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仿宋" panose="02010609060101010101" charset="-122"/>
              </a:rPr>
              <a:t>  课程标准</a:t>
            </a:r>
            <a:endParaRPr lang="en-US" altLang="zh-CN" sz="2400" b="1" kern="1200" dirty="0">
              <a:solidFill>
                <a:prstClr val="black"/>
              </a:solidFill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pPr indent="356870" algn="l" rtl="0"/>
            <a:endParaRPr lang="en-US" altLang="zh-CN" sz="1000" b="1" kern="1200" dirty="0">
              <a:solidFill>
                <a:prstClr val="black"/>
              </a:solidFill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pPr indent="356870">
              <a:lnSpc>
                <a:spcPct val="125000"/>
              </a:lnSpc>
            </a:pPr>
            <a:r>
              <a:rPr lang="zh-CN" altLang="en-US" sz="2400" b="1" dirty="0">
                <a:solidFill>
                  <a:prstClr val="black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认识三国两晋南北朝至隋唐时期的制度变化与创新</a:t>
            </a:r>
            <a:r>
              <a:rPr lang="zh-CN" altLang="en-US" sz="2400" b="1" dirty="0" smtClean="0">
                <a:solidFill>
                  <a:prstClr val="black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。</a:t>
            </a:r>
            <a:endParaRPr lang="zh-CN" altLang="en-US" sz="1000" b="1" kern="1200" dirty="0">
              <a:solidFill>
                <a:prstClr val="black"/>
              </a:solidFill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</p:txBody>
      </p:sp>
      <p:sp>
        <p:nvSpPr>
          <p:cNvPr id="5" name="文本框 28"/>
          <p:cNvSpPr txBox="1"/>
          <p:nvPr/>
        </p:nvSpPr>
        <p:spPr>
          <a:xfrm>
            <a:off x="928664" y="1714494"/>
            <a:ext cx="805755" cy="980472"/>
          </a:xfrm>
          <a:prstGeom prst="rect">
            <a:avLst/>
          </a:prstGeom>
          <a:noFill/>
          <a:ln w="9525">
            <a:noFill/>
          </a:ln>
        </p:spPr>
        <p:txBody>
          <a:bodyPr vert="eaVert" wrap="none" lIns="71321" tIns="35661" rIns="71321" bIns="35661">
            <a:spAutoFit/>
          </a:bodyPr>
          <a:p>
            <a:pPr algn="ctr" rtl="0"/>
            <a:r>
              <a:rPr lang="zh-CN" altLang="en-US" sz="2500" b="1" kern="1200" dirty="0">
                <a:solidFill>
                  <a:prstClr val="black"/>
                </a:solidFill>
                <a:latin typeface="江西拙楷" panose="02010600040101010101" pitchFamily="2" charset="-122"/>
                <a:ea typeface="江西拙楷" panose="02010600040101010101" pitchFamily="2" charset="-122"/>
                <a:cs typeface="+mn-cs"/>
              </a:rPr>
              <a:t>目 录</a:t>
            </a:r>
            <a:endParaRPr lang="en-US" altLang="zh-CN" sz="2500" b="1" kern="1200" dirty="0">
              <a:solidFill>
                <a:prstClr val="black"/>
              </a:solidFill>
              <a:latin typeface="江西拙楷" panose="02010600040101010101" pitchFamily="2" charset="-122"/>
              <a:ea typeface="江西拙楷" panose="02010600040101010101" pitchFamily="2" charset="-122"/>
              <a:cs typeface="+mn-cs"/>
            </a:endParaRPr>
          </a:p>
          <a:p>
            <a:pPr algn="ctr" rtl="0"/>
            <a:r>
              <a:rPr lang="en-US" altLang="zh-CN" kern="1200" dirty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CONTENT</a:t>
            </a:r>
            <a:endParaRPr lang="en-US" altLang="zh-CN" kern="1200" dirty="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文本框 11">
            <a:hlinkClick r:id="" action="ppaction://noaction"/>
          </p:cNvPr>
          <p:cNvSpPr txBox="1"/>
          <p:nvPr/>
        </p:nvSpPr>
        <p:spPr>
          <a:xfrm>
            <a:off x="3714744" y="1785932"/>
            <a:ext cx="6357981" cy="502906"/>
          </a:xfrm>
          <a:prstGeom prst="rect">
            <a:avLst/>
          </a:prstGeom>
          <a:noFill/>
          <a:ln w="9525">
            <a:noFill/>
          </a:ln>
        </p:spPr>
        <p:txBody>
          <a:bodyPr wrap="square" lIns="71321" tIns="35661" rIns="71321" bIns="35661">
            <a:spAutoFit/>
          </a:bodyPr>
          <a:p>
            <a:pPr algn="just"/>
            <a:r>
              <a:rPr lang="en-US" altLang="zh-CN" sz="2800" b="1" kern="1200" spc="78" dirty="0">
                <a:solidFill>
                  <a:prstClr val="black"/>
                </a:solidFill>
                <a:latin typeface="江西拙楷" panose="02010600040101010101" pitchFamily="2" charset="-122"/>
                <a:ea typeface="江西拙楷" panose="02010600040101010101" pitchFamily="2" charset="-122"/>
                <a:cs typeface="+mn-cs"/>
              </a:rPr>
              <a:t>  </a:t>
            </a:r>
            <a:r>
              <a:rPr lang="en-US" altLang="zh-CN" sz="2800" b="1" spc="78" dirty="0" smtClean="0">
                <a:solidFill>
                  <a:prstClr val="black"/>
                </a:solidFill>
                <a:latin typeface="江西拙楷" panose="02010600040101010101" pitchFamily="2" charset="-122"/>
                <a:ea typeface="江西拙楷" panose="02010600040101010101" pitchFamily="2" charset="-122"/>
              </a:rPr>
              <a:t>01</a:t>
            </a:r>
            <a:r>
              <a:rPr lang="en-US" altLang="zh-CN" sz="2800" b="1" spc="78" dirty="0">
                <a:solidFill>
                  <a:prstClr val="black"/>
                </a:solidFill>
                <a:latin typeface="江西拙楷" panose="02010600040101010101" pitchFamily="2" charset="-122"/>
                <a:ea typeface="江西拙楷" panose="02010600040101010101" pitchFamily="2" charset="-122"/>
              </a:rPr>
              <a:t>·</a:t>
            </a:r>
            <a:r>
              <a:rPr lang="zh-CN" altLang="en-US" sz="2800" b="1" spc="78" dirty="0" smtClean="0">
                <a:solidFill>
                  <a:prstClr val="black"/>
                </a:solidFill>
                <a:latin typeface="江西拙楷" panose="02010600040101010101" pitchFamily="2" charset="-122"/>
                <a:ea typeface="江西拙楷" panose="02010600040101010101" pitchFamily="2" charset="-122"/>
              </a:rPr>
              <a:t>选</a:t>
            </a:r>
            <a:r>
              <a:rPr lang="zh-CN" altLang="en-US" sz="2800" b="1" spc="78" dirty="0">
                <a:solidFill>
                  <a:prstClr val="black"/>
                </a:solidFill>
                <a:latin typeface="江西拙楷" panose="02010600040101010101" pitchFamily="2" charset="-122"/>
                <a:ea typeface="江西拙楷" panose="02010600040101010101" pitchFamily="2" charset="-122"/>
              </a:rPr>
              <a:t>官制</a:t>
            </a:r>
            <a:r>
              <a:rPr lang="zh-CN" altLang="en-US" sz="2800" b="1" spc="78" dirty="0" smtClean="0">
                <a:solidFill>
                  <a:prstClr val="black"/>
                </a:solidFill>
                <a:latin typeface="江西拙楷" panose="02010600040101010101" pitchFamily="2" charset="-122"/>
                <a:ea typeface="江西拙楷" panose="02010600040101010101" pitchFamily="2" charset="-122"/>
              </a:rPr>
              <a:t>度</a:t>
            </a:r>
            <a:endParaRPr lang="zh-CN" altLang="en-US" sz="2000" b="1" kern="1200" spc="78" dirty="0">
              <a:solidFill>
                <a:schemeClr val="accent6">
                  <a:lumMod val="75000"/>
                </a:schemeClr>
              </a:solidFill>
              <a:latin typeface="江西拙楷" panose="02010600040101010101" pitchFamily="2" charset="-122"/>
              <a:ea typeface="江西拙楷" panose="02010600040101010101" pitchFamily="2" charset="-122"/>
              <a:cs typeface="+mn-cs"/>
            </a:endParaRPr>
          </a:p>
        </p:txBody>
      </p:sp>
      <p:sp>
        <p:nvSpPr>
          <p:cNvPr id="9" name="文本框 14">
            <a:hlinkClick r:id="" action="ppaction://noaction"/>
          </p:cNvPr>
          <p:cNvSpPr txBox="1"/>
          <p:nvPr/>
        </p:nvSpPr>
        <p:spPr>
          <a:xfrm>
            <a:off x="2428860" y="2571750"/>
            <a:ext cx="4786346" cy="502906"/>
          </a:xfrm>
          <a:prstGeom prst="rect">
            <a:avLst/>
          </a:prstGeom>
          <a:noFill/>
          <a:ln w="9525">
            <a:noFill/>
          </a:ln>
        </p:spPr>
        <p:txBody>
          <a:bodyPr wrap="square" lIns="71321" tIns="35661" rIns="71321" bIns="35661">
            <a:spAutoFit/>
          </a:bodyPr>
          <a:p>
            <a:pPr algn="just"/>
            <a:r>
              <a:rPr lang="en-US" altLang="zh-CN" sz="2800" b="1" kern="1200" spc="78" dirty="0">
                <a:solidFill>
                  <a:prstClr val="black"/>
                </a:solidFill>
                <a:latin typeface="江西拙楷" panose="02010600040101010101" pitchFamily="2" charset="-122"/>
                <a:ea typeface="江西拙楷" panose="02010600040101010101" pitchFamily="2" charset="-122"/>
                <a:cs typeface="+mn-cs"/>
              </a:rPr>
              <a:t>  </a:t>
            </a:r>
            <a:r>
              <a:rPr lang="en-US" altLang="zh-CN" sz="2800" b="1" spc="78" dirty="0" smtClean="0">
                <a:solidFill>
                  <a:prstClr val="black"/>
                </a:solidFill>
                <a:latin typeface="江西拙楷" panose="02010600040101010101" pitchFamily="2" charset="-122"/>
                <a:ea typeface="江西拙楷" panose="02010600040101010101" pitchFamily="2" charset="-122"/>
              </a:rPr>
              <a:t>02·</a:t>
            </a:r>
            <a:r>
              <a:rPr lang="zh-CN" altLang="en-US" sz="2800" b="1" spc="78" dirty="0">
                <a:solidFill>
                  <a:prstClr val="black"/>
                </a:solidFill>
                <a:latin typeface="江西拙楷" panose="02010600040101010101" pitchFamily="2" charset="-122"/>
                <a:ea typeface="江西拙楷" panose="02010600040101010101" pitchFamily="2" charset="-122"/>
              </a:rPr>
              <a:t>中央</a:t>
            </a:r>
            <a:r>
              <a:rPr lang="zh-CN" altLang="en-US" sz="2800" b="1" spc="78" dirty="0" smtClean="0">
                <a:solidFill>
                  <a:prstClr val="black"/>
                </a:solidFill>
                <a:latin typeface="江西拙楷" panose="02010600040101010101" pitchFamily="2" charset="-122"/>
                <a:ea typeface="江西拙楷" panose="02010600040101010101" pitchFamily="2" charset="-122"/>
              </a:rPr>
              <a:t>官制</a:t>
            </a:r>
            <a:endParaRPr lang="zh-CN" altLang="en-US" sz="2800" b="1" spc="78" dirty="0">
              <a:solidFill>
                <a:prstClr val="black"/>
              </a:solidFill>
              <a:latin typeface="江西拙楷" panose="02010600040101010101" pitchFamily="2" charset="-122"/>
              <a:ea typeface="江西拙楷" panose="02010600040101010101" pitchFamily="2" charset="-122"/>
            </a:endParaRPr>
          </a:p>
        </p:txBody>
      </p:sp>
      <p:sp>
        <p:nvSpPr>
          <p:cNvPr id="10" name="文本框 14">
            <a:hlinkClick r:id="" action="ppaction://noaction"/>
          </p:cNvPr>
          <p:cNvSpPr txBox="1"/>
          <p:nvPr/>
        </p:nvSpPr>
        <p:spPr>
          <a:xfrm>
            <a:off x="1428728" y="3426166"/>
            <a:ext cx="4786346" cy="502906"/>
          </a:xfrm>
          <a:prstGeom prst="rect">
            <a:avLst/>
          </a:prstGeom>
          <a:noFill/>
          <a:ln w="9525">
            <a:noFill/>
          </a:ln>
        </p:spPr>
        <p:txBody>
          <a:bodyPr wrap="square" lIns="71321" tIns="35661" rIns="71321" bIns="35661">
            <a:spAutoFit/>
          </a:bodyPr>
          <a:p>
            <a:pPr algn="just"/>
            <a:r>
              <a:rPr lang="en-US" altLang="zh-CN" sz="2800" b="1" kern="1200" spc="78" dirty="0">
                <a:solidFill>
                  <a:prstClr val="black"/>
                </a:solidFill>
                <a:latin typeface="江西拙楷" panose="02010600040101010101" pitchFamily="2" charset="-122"/>
                <a:ea typeface="江西拙楷" panose="02010600040101010101" pitchFamily="2" charset="-122"/>
                <a:cs typeface="+mn-cs"/>
              </a:rPr>
              <a:t>  </a:t>
            </a:r>
            <a:r>
              <a:rPr lang="en-US" altLang="zh-CN" sz="2800" b="1" spc="78" dirty="0">
                <a:solidFill>
                  <a:prstClr val="black"/>
                </a:solidFill>
                <a:latin typeface="江西拙楷" panose="02010600040101010101" pitchFamily="2" charset="-122"/>
                <a:ea typeface="江西拙楷" panose="02010600040101010101" pitchFamily="2" charset="-122"/>
              </a:rPr>
              <a:t>03·</a:t>
            </a:r>
            <a:r>
              <a:rPr lang="zh-CN" altLang="en-US" sz="2800" b="1" spc="78" dirty="0" smtClean="0">
                <a:solidFill>
                  <a:prstClr val="black"/>
                </a:solidFill>
                <a:latin typeface="江西拙楷" panose="02010600040101010101" pitchFamily="2" charset="-122"/>
                <a:ea typeface="江西拙楷" panose="02010600040101010101" pitchFamily="2" charset="-122"/>
              </a:rPr>
              <a:t>赋税制度</a:t>
            </a:r>
            <a:endParaRPr lang="zh-CN" altLang="en-US" sz="2800" b="1" spc="78" dirty="0">
              <a:solidFill>
                <a:prstClr val="black"/>
              </a:solidFill>
              <a:latin typeface="江西拙楷" panose="02010600040101010101" pitchFamily="2" charset="-122"/>
              <a:ea typeface="江西拙楷" panose="02010600040101010101" pitchFamily="2" charset="-122"/>
            </a:endParaRPr>
          </a:p>
        </p:txBody>
      </p:sp>
      <p:pic>
        <p:nvPicPr>
          <p:cNvPr id="7" name="Picture 2" descr="C:\Users\Administrator\Desktop\所需图片\第6课 隋唐\微信图片_20200724163005_副本.jpg"/>
          <p:cNvPicPr>
            <a:picLocks noChangeAspect="1" noChangeArrowheads="1"/>
          </p:cNvPicPr>
          <p:nvPr>
            <p:ph idx="1"/>
          </p:nvPr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78147" r="64063"/>
          <a:stretch>
            <a:fillRect/>
          </a:stretch>
        </p:blipFill>
        <p:spPr bwMode="auto">
          <a:xfrm rot="16200000">
            <a:off x="7597775" y="62865"/>
            <a:ext cx="1538605" cy="1412240"/>
          </a:xfrm>
          <a:prstGeom prst="rect">
            <a:avLst/>
          </a:prstGeom>
          <a:noFill/>
        </p:spPr>
      </p:pic>
      <p:pic>
        <p:nvPicPr>
          <p:cNvPr id="11" name="Picture 3" descr="C:\Users\Administrator\Desktop\所需图片\第6课 隋唐\微信图片_20200724163105_副本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00826" y="1714494"/>
            <a:ext cx="3417887" cy="45545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组合 45"/>
          <p:cNvGrpSpPr/>
          <p:nvPr/>
        </p:nvGrpSpPr>
        <p:grpSpPr>
          <a:xfrm>
            <a:off x="5890202" y="928370"/>
            <a:ext cx="3027680" cy="3857625"/>
            <a:chOff x="5150319" y="785800"/>
            <a:chExt cx="2707829" cy="3857652"/>
          </a:xfrm>
        </p:grpSpPr>
        <p:sp>
          <p:nvSpPr>
            <p:cNvPr id="44" name="矩形 43"/>
            <p:cNvSpPr/>
            <p:nvPr/>
          </p:nvSpPr>
          <p:spPr>
            <a:xfrm>
              <a:off x="5429256" y="1071552"/>
              <a:ext cx="2428892" cy="3571900"/>
            </a:xfrm>
            <a:prstGeom prst="rect">
              <a:avLst/>
            </a:prstGeom>
            <a:solidFill>
              <a:schemeClr val="accent2">
                <a:lumMod val="40000"/>
                <a:lumOff val="60000"/>
                <a:alpha val="62000"/>
              </a:schemeClr>
            </a:solidFill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椭圆 44"/>
            <p:cNvSpPr/>
            <p:nvPr/>
          </p:nvSpPr>
          <p:spPr>
            <a:xfrm>
              <a:off x="5150319" y="785800"/>
              <a:ext cx="1502141" cy="643260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3200" dirty="0">
                  <a:latin typeface="江西拙楷" panose="02010600040101010101" pitchFamily="2" charset="-122"/>
                  <a:ea typeface="江西拙楷" panose="02010600040101010101" pitchFamily="2" charset="-122"/>
                </a:rPr>
                <a:t>影响</a:t>
              </a:r>
              <a:endParaRPr lang="zh-CN" altLang="en-US" sz="3200" dirty="0">
                <a:latin typeface="江西拙楷" panose="02010600040101010101" pitchFamily="2" charset="-122"/>
                <a:ea typeface="江西拙楷" panose="02010600040101010101" pitchFamily="2" charset="-122"/>
              </a:endParaRPr>
            </a:p>
          </p:txBody>
        </p:sp>
      </p:grpSp>
      <p:sp>
        <p:nvSpPr>
          <p:cNvPr id="7" name="文本框 7"/>
          <p:cNvSpPr txBox="1"/>
          <p:nvPr/>
        </p:nvSpPr>
        <p:spPr>
          <a:xfrm>
            <a:off x="3581392" y="1629276"/>
            <a:ext cx="2269770" cy="484746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b="1" dirty="0">
                <a:solidFill>
                  <a:srgbClr val="C00000"/>
                </a:solidFill>
                <a:latin typeface="仿宋" panose="02010609060101010101" charset="-122"/>
                <a:ea typeface="仿宋" panose="02010609060101010101" charset="-122"/>
              </a:rPr>
              <a:t>以土地、财产为主</a:t>
            </a:r>
            <a:endParaRPr lang="zh-CN" altLang="en-US" b="1" dirty="0">
              <a:solidFill>
                <a:srgbClr val="C00000"/>
              </a:solidFill>
              <a:latin typeface="仿宋" panose="02010609060101010101" charset="-122"/>
              <a:ea typeface="仿宋" panose="02010609060101010101" charset="-122"/>
            </a:endParaRPr>
          </a:p>
        </p:txBody>
      </p:sp>
      <p:sp>
        <p:nvSpPr>
          <p:cNvPr id="9" name="文本框 9"/>
          <p:cNvSpPr txBox="1"/>
          <p:nvPr/>
        </p:nvSpPr>
        <p:spPr>
          <a:xfrm>
            <a:off x="3484184" y="3300930"/>
            <a:ext cx="2269770" cy="528955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b="1" dirty="0">
                <a:solidFill>
                  <a:srgbClr val="C00000"/>
                </a:solidFill>
                <a:latin typeface="仿宋" panose="02010609060101010101" charset="-122"/>
                <a:ea typeface="仿宋" panose="02010609060101010101" charset="-122"/>
              </a:rPr>
              <a:t>钱物两收</a:t>
            </a:r>
            <a:endParaRPr lang="zh-CN" altLang="en-US" b="1" dirty="0">
              <a:solidFill>
                <a:srgbClr val="C00000"/>
              </a:solidFill>
              <a:latin typeface="仿宋" panose="02010609060101010101" charset="-122"/>
              <a:ea typeface="仿宋" panose="02010609060101010101" charset="-122"/>
            </a:endParaRPr>
          </a:p>
        </p:txBody>
      </p:sp>
      <p:sp>
        <p:nvSpPr>
          <p:cNvPr id="10" name="文本框 10"/>
          <p:cNvSpPr txBox="1"/>
          <p:nvPr/>
        </p:nvSpPr>
        <p:spPr>
          <a:xfrm>
            <a:off x="3606104" y="3989854"/>
            <a:ext cx="2071702" cy="623246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algn="ctr"/>
            <a:r>
              <a:rPr lang="zh-CN" altLang="en-US" b="1" dirty="0" smtClean="0">
                <a:solidFill>
                  <a:srgbClr val="C00000"/>
                </a:solidFill>
                <a:latin typeface="仿宋" panose="02010609060101010101" charset="-122"/>
                <a:ea typeface="仿宋" panose="02010609060101010101" charset="-122"/>
              </a:rPr>
              <a:t>不分主户和客户，一律就地落籍纳税</a:t>
            </a:r>
            <a:endParaRPr lang="zh-CN" altLang="en-US" b="1" dirty="0">
              <a:solidFill>
                <a:srgbClr val="C00000"/>
              </a:solidFill>
              <a:latin typeface="仿宋" panose="02010609060101010101" charset="-122"/>
              <a:ea typeface="仿宋" panose="02010609060101010101" charset="-122"/>
            </a:endParaRPr>
          </a:p>
        </p:txBody>
      </p:sp>
      <p:sp>
        <p:nvSpPr>
          <p:cNvPr id="15" name="矩形 7"/>
          <p:cNvSpPr/>
          <p:nvPr/>
        </p:nvSpPr>
        <p:spPr>
          <a:xfrm>
            <a:off x="6529421" y="3969210"/>
            <a:ext cx="2269808" cy="6438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Overflow="overflow" horzOverflow="overflow" vert="horz" wrap="square" lIns="68579" tIns="34289" rIns="68579" bIns="34289" numCol="1" spcCol="0" rtlCol="0" fromWordArt="0" anchor="ctr" anchorCtr="0" forceAA="0" compatLnSpc="1">
            <a:noAutofit/>
          </a:bodyPr>
          <a:lstStyle/>
          <a:p>
            <a:pPr lvl="0" algn="l">
              <a:buClrTx/>
              <a:buSzTx/>
              <a:buFontTx/>
            </a:pPr>
            <a:r>
              <a:rPr lang="en-US" altLang="zh-CN" sz="2000" dirty="0" err="1">
                <a:solidFill>
                  <a:srgbClr val="000000"/>
                </a:solidFill>
                <a:latin typeface="江西拙楷" panose="02010600040101010101" pitchFamily="2" charset="-122"/>
                <a:ea typeface="江西拙楷" panose="02010600040101010101" pitchFamily="2" charset="-122"/>
                <a:cs typeface="楷体" panose="02010609060101010101" charset="-122"/>
                <a:sym typeface="+mn-ea"/>
              </a:rPr>
              <a:t>扩大了收税对象</a:t>
            </a:r>
            <a:endParaRPr lang="en-US" altLang="zh-CN" sz="2000" dirty="0">
              <a:solidFill>
                <a:srgbClr val="000000"/>
              </a:solidFill>
              <a:latin typeface="江西拙楷" panose="02010600040101010101" pitchFamily="2" charset="-122"/>
              <a:ea typeface="江西拙楷" panose="02010600040101010101" pitchFamily="2" charset="-122"/>
              <a:cs typeface="楷体" panose="02010609060101010101" charset="-122"/>
              <a:sym typeface="+mn-ea"/>
            </a:endParaRPr>
          </a:p>
          <a:p>
            <a:pPr lvl="0" algn="l">
              <a:buClrTx/>
              <a:buSzTx/>
              <a:buFontTx/>
            </a:pPr>
            <a:r>
              <a:rPr lang="zh-CN" altLang="en-US" sz="2000" dirty="0">
                <a:solidFill>
                  <a:srgbClr val="000000"/>
                </a:solidFill>
                <a:latin typeface="江西拙楷" panose="02010600040101010101" pitchFamily="2" charset="-122"/>
                <a:ea typeface="江西拙楷" panose="02010600040101010101" pitchFamily="2" charset="-122"/>
                <a:cs typeface="楷体" panose="02010609060101010101" charset="-122"/>
                <a:sym typeface="+mn-ea"/>
              </a:rPr>
              <a:t>增加了财政收入</a:t>
            </a:r>
            <a:endParaRPr lang="zh-CN" altLang="en-US" sz="2000" dirty="0">
              <a:solidFill>
                <a:srgbClr val="000000"/>
              </a:solidFill>
              <a:latin typeface="江西拙楷" panose="02010600040101010101" pitchFamily="2" charset="-122"/>
              <a:ea typeface="江西拙楷" panose="02010600040101010101" pitchFamily="2" charset="-122"/>
              <a:cs typeface="楷体" panose="02010609060101010101" charset="-122"/>
              <a:sym typeface="+mn-ea"/>
            </a:endParaRPr>
          </a:p>
        </p:txBody>
      </p:sp>
      <p:sp>
        <p:nvSpPr>
          <p:cNvPr id="25" name="矩形 7"/>
          <p:cNvSpPr/>
          <p:nvPr/>
        </p:nvSpPr>
        <p:spPr>
          <a:xfrm>
            <a:off x="6681345" y="1714495"/>
            <a:ext cx="2117884" cy="4376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Overflow="overflow" horzOverflow="overflow" vert="horz" wrap="square" lIns="68579" tIns="34289" rIns="68579" bIns="34289" numCol="1" spcCol="0" rtlCol="0" fromWordArt="0" anchor="ctr" anchorCtr="0" forceAA="0" compatLnSpc="1">
            <a:no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2000" dirty="0">
                <a:solidFill>
                  <a:srgbClr val="000000"/>
                </a:solidFill>
                <a:latin typeface="江西拙楷" panose="02010600040101010101" pitchFamily="2" charset="-122"/>
                <a:ea typeface="江西拙楷" panose="02010600040101010101" pitchFamily="2" charset="-122"/>
                <a:cs typeface="楷体" panose="02010609060101010101" charset="-122"/>
                <a:sym typeface="+mn-ea"/>
              </a:rPr>
              <a:t>放松了人身</a:t>
            </a:r>
            <a:r>
              <a:rPr lang="zh-CN" altLang="en-US" sz="2000" dirty="0" smtClean="0">
                <a:solidFill>
                  <a:srgbClr val="000000"/>
                </a:solidFill>
                <a:latin typeface="江西拙楷" panose="02010600040101010101" pitchFamily="2" charset="-122"/>
                <a:ea typeface="江西拙楷" panose="02010600040101010101" pitchFamily="2" charset="-122"/>
                <a:cs typeface="楷体" panose="02010609060101010101" charset="-122"/>
                <a:sym typeface="+mn-ea"/>
              </a:rPr>
              <a:t>控制</a:t>
            </a:r>
            <a:r>
              <a:rPr lang="en-US" altLang="zh-CN" sz="2000" dirty="0" smtClean="0">
                <a:solidFill>
                  <a:srgbClr val="000000"/>
                </a:solidFill>
                <a:latin typeface="江西拙楷" panose="02010600040101010101" pitchFamily="2" charset="-122"/>
                <a:ea typeface="江西拙楷" panose="02010600040101010101" pitchFamily="2" charset="-122"/>
                <a:cs typeface="楷体" panose="02010609060101010101" charset="-122"/>
                <a:sym typeface="+mn-ea"/>
              </a:rPr>
              <a:t>,</a:t>
            </a:r>
            <a:r>
              <a:rPr lang="zh-CN" altLang="en-US" sz="2000" dirty="0" smtClean="0">
                <a:solidFill>
                  <a:srgbClr val="000000"/>
                </a:solidFill>
                <a:latin typeface="江西拙楷" panose="02010600040101010101" pitchFamily="2" charset="-122"/>
                <a:ea typeface="江西拙楷" panose="02010600040101010101" pitchFamily="2" charset="-122"/>
                <a:cs typeface="楷体" panose="02010609060101010101" charset="-122"/>
                <a:sym typeface="+mn-ea"/>
              </a:rPr>
              <a:t>体现了公平公正</a:t>
            </a:r>
            <a:endParaRPr lang="zh-CN" altLang="en-US" sz="2000" dirty="0">
              <a:solidFill>
                <a:srgbClr val="000000"/>
              </a:solidFill>
              <a:latin typeface="江西拙楷" panose="02010600040101010101" pitchFamily="2" charset="-122"/>
              <a:ea typeface="江西拙楷" panose="02010600040101010101" pitchFamily="2" charset="-122"/>
              <a:cs typeface="楷体" panose="02010609060101010101" charset="-122"/>
              <a:sym typeface="+mn-ea"/>
            </a:endParaRPr>
          </a:p>
        </p:txBody>
      </p:sp>
      <p:sp>
        <p:nvSpPr>
          <p:cNvPr id="31" name="右箭头 30"/>
          <p:cNvSpPr/>
          <p:nvPr/>
        </p:nvSpPr>
        <p:spPr>
          <a:xfrm>
            <a:off x="5811454" y="4228155"/>
            <a:ext cx="285752" cy="200036"/>
          </a:xfrm>
          <a:prstGeom prst="rightArrow">
            <a:avLst/>
          </a:prstGeom>
          <a:solidFill>
            <a:srgbClr val="00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右箭头 31"/>
          <p:cNvSpPr/>
          <p:nvPr/>
        </p:nvSpPr>
        <p:spPr>
          <a:xfrm>
            <a:off x="5811454" y="1871649"/>
            <a:ext cx="285752" cy="200036"/>
          </a:xfrm>
          <a:prstGeom prst="rightArrow">
            <a:avLst/>
          </a:prstGeom>
          <a:solidFill>
            <a:srgbClr val="00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矩形 6"/>
          <p:cNvSpPr/>
          <p:nvPr/>
        </p:nvSpPr>
        <p:spPr>
          <a:xfrm>
            <a:off x="6681345" y="2509284"/>
            <a:ext cx="2197894" cy="6562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Overflow="overflow" horzOverflow="overflow" vert="horz" wrap="square" lIns="68579" tIns="34289" rIns="68579" bIns="34289" numCol="1" spcCol="0" rtlCol="0" fromWordArt="0" anchor="ctr" anchorCtr="0" forceAA="0" compatLnSpc="1">
            <a:noAutofit/>
          </a:bodyPr>
          <a:lstStyle/>
          <a:p>
            <a:pPr lvl="0" algn="l">
              <a:buClrTx/>
              <a:buSzTx/>
              <a:buFontTx/>
            </a:pPr>
            <a:r>
              <a:rPr lang="en-US" altLang="zh-CN" sz="2000" dirty="0" err="1">
                <a:solidFill>
                  <a:srgbClr val="000000"/>
                </a:solidFill>
                <a:latin typeface="江西拙楷" panose="02010600040101010101" pitchFamily="2" charset="-122"/>
                <a:ea typeface="江西拙楷" panose="02010600040101010101" pitchFamily="2" charset="-122"/>
                <a:cs typeface="楷体" panose="02010609060101010101" charset="-122"/>
                <a:sym typeface="+mn-ea"/>
              </a:rPr>
              <a:t>简化了税收名目</a:t>
            </a:r>
            <a:endParaRPr lang="en-US" altLang="zh-CN" sz="2000" dirty="0">
              <a:solidFill>
                <a:srgbClr val="000000"/>
              </a:solidFill>
              <a:latin typeface="江西拙楷" panose="02010600040101010101" pitchFamily="2" charset="-122"/>
              <a:ea typeface="江西拙楷" panose="02010600040101010101" pitchFamily="2" charset="-122"/>
              <a:cs typeface="楷体" panose="02010609060101010101" charset="-122"/>
              <a:sym typeface="+mn-ea"/>
            </a:endParaRPr>
          </a:p>
          <a:p>
            <a:pPr lvl="0" algn="l">
              <a:buClrTx/>
              <a:buSzTx/>
              <a:buFontTx/>
            </a:pPr>
            <a:r>
              <a:rPr lang="zh-CN" altLang="en-US" sz="2000" dirty="0">
                <a:solidFill>
                  <a:srgbClr val="000000"/>
                </a:solidFill>
                <a:latin typeface="江西拙楷" panose="02010600040101010101" pitchFamily="2" charset="-122"/>
                <a:ea typeface="江西拙楷" panose="02010600040101010101" pitchFamily="2" charset="-122"/>
                <a:cs typeface="楷体" panose="02010609060101010101" charset="-122"/>
                <a:sym typeface="+mn-ea"/>
              </a:rPr>
              <a:t>减轻了人民</a:t>
            </a:r>
            <a:r>
              <a:rPr lang="zh-CN" altLang="en-US" sz="2000" dirty="0" smtClean="0">
                <a:solidFill>
                  <a:srgbClr val="000000"/>
                </a:solidFill>
                <a:latin typeface="江西拙楷" panose="02010600040101010101" pitchFamily="2" charset="-122"/>
                <a:ea typeface="江西拙楷" panose="02010600040101010101" pitchFamily="2" charset="-122"/>
                <a:cs typeface="楷体" panose="02010609060101010101" charset="-122"/>
                <a:sym typeface="+mn-ea"/>
              </a:rPr>
              <a:t>负担</a:t>
            </a:r>
            <a:endParaRPr lang="en-US" altLang="zh-CN" sz="2000" dirty="0" smtClean="0">
              <a:solidFill>
                <a:srgbClr val="000000"/>
              </a:solidFill>
              <a:latin typeface="江西拙楷" panose="02010600040101010101" pitchFamily="2" charset="-122"/>
              <a:ea typeface="江西拙楷" panose="02010600040101010101" pitchFamily="2" charset="-122"/>
              <a:cs typeface="楷体" panose="02010609060101010101" charset="-122"/>
              <a:sym typeface="+mn-ea"/>
            </a:endParaRPr>
          </a:p>
          <a:p>
            <a:pPr lvl="0" algn="l">
              <a:buClrTx/>
              <a:buSzTx/>
              <a:buFontTx/>
            </a:pPr>
            <a:r>
              <a:rPr lang="zh-CN" altLang="en-US" sz="2000" dirty="0" smtClean="0">
                <a:solidFill>
                  <a:srgbClr val="000000"/>
                </a:solidFill>
                <a:latin typeface="江西拙楷" panose="02010600040101010101" pitchFamily="2" charset="-122"/>
                <a:ea typeface="江西拙楷" panose="02010600040101010101" pitchFamily="2" charset="-122"/>
                <a:cs typeface="楷体" panose="02010609060101010101" charset="-122"/>
                <a:sym typeface="+mn-ea"/>
              </a:rPr>
              <a:t>缓和社会矛盾</a:t>
            </a:r>
            <a:endParaRPr lang="zh-CN" altLang="en-US" sz="2000" dirty="0">
              <a:solidFill>
                <a:srgbClr val="000000"/>
              </a:solidFill>
              <a:latin typeface="江西拙楷" panose="02010600040101010101" pitchFamily="2" charset="-122"/>
              <a:ea typeface="江西拙楷" panose="02010600040101010101" pitchFamily="2" charset="-122"/>
              <a:cs typeface="楷体" panose="02010609060101010101" charset="-122"/>
              <a:sym typeface="+mn-ea"/>
            </a:endParaRPr>
          </a:p>
        </p:txBody>
      </p:sp>
      <p:sp>
        <p:nvSpPr>
          <p:cNvPr id="34" name="右箭头 33"/>
          <p:cNvSpPr/>
          <p:nvPr/>
        </p:nvSpPr>
        <p:spPr>
          <a:xfrm>
            <a:off x="5811454" y="2786064"/>
            <a:ext cx="285752" cy="200036"/>
          </a:xfrm>
          <a:prstGeom prst="rightArrow">
            <a:avLst/>
          </a:prstGeom>
          <a:solidFill>
            <a:srgbClr val="00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矩形 34"/>
          <p:cNvSpPr/>
          <p:nvPr/>
        </p:nvSpPr>
        <p:spPr>
          <a:xfrm>
            <a:off x="6490436" y="3286131"/>
            <a:ext cx="2427446" cy="4781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Overflow="overflow" horzOverflow="overflow" vert="horz" wrap="square" lIns="68579" tIns="34289" rIns="68579" bIns="34289" numCol="1" spcCol="0" rtlCol="0" fromWordArt="0" anchor="ctr" anchorCtr="0" forceAA="0" compatLnSpc="1">
            <a:no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2000" dirty="0" smtClean="0">
                <a:solidFill>
                  <a:srgbClr val="000000"/>
                </a:solidFill>
                <a:latin typeface="江西拙楷" panose="02010600040101010101" pitchFamily="2" charset="-122"/>
                <a:ea typeface="江西拙楷" panose="02010600040101010101" pitchFamily="2" charset="-122"/>
                <a:cs typeface="楷体" panose="02010609060101010101" charset="-122"/>
                <a:sym typeface="+mn-ea"/>
              </a:rPr>
              <a:t>推动商品经济发展</a:t>
            </a:r>
            <a:endParaRPr lang="zh-CN" altLang="en-US" sz="2000" dirty="0">
              <a:solidFill>
                <a:srgbClr val="000000"/>
              </a:solidFill>
              <a:latin typeface="江西拙楷" panose="02010600040101010101" pitchFamily="2" charset="-122"/>
              <a:ea typeface="江西拙楷" panose="02010600040101010101" pitchFamily="2" charset="-122"/>
              <a:cs typeface="楷体" panose="02010609060101010101" charset="-122"/>
              <a:sym typeface="+mn-ea"/>
            </a:endParaRPr>
          </a:p>
        </p:txBody>
      </p:sp>
      <p:sp>
        <p:nvSpPr>
          <p:cNvPr id="36" name="右箭头 35"/>
          <p:cNvSpPr/>
          <p:nvPr/>
        </p:nvSpPr>
        <p:spPr>
          <a:xfrm>
            <a:off x="5811454" y="3443285"/>
            <a:ext cx="285752" cy="200036"/>
          </a:xfrm>
          <a:prstGeom prst="rightArrow">
            <a:avLst/>
          </a:prstGeom>
          <a:solidFill>
            <a:srgbClr val="00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5" name="表格 2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2585631" y="975350"/>
          <a:ext cx="3286125" cy="39681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9495"/>
                <a:gridCol w="2246458"/>
              </a:tblGrid>
              <a:tr h="56209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 smtClean="0">
                          <a:solidFill>
                            <a:srgbClr val="C00000"/>
                          </a:solidFill>
                          <a:latin typeface="江西拙楷" panose="02010600040101010101" pitchFamily="2" charset="-122"/>
                          <a:ea typeface="江西拙楷" panose="02010600040101010101" pitchFamily="2" charset="-122"/>
                        </a:rPr>
                        <a:t>项目</a:t>
                      </a:r>
                      <a:endParaRPr lang="zh-CN" altLang="en-US" sz="1800" b="1" dirty="0">
                        <a:solidFill>
                          <a:srgbClr val="C00000"/>
                        </a:solidFill>
                        <a:latin typeface="江西拙楷" panose="02010600040101010101" pitchFamily="2" charset="-122"/>
                        <a:ea typeface="江西拙楷" panose="02010600040101010101" pitchFamily="2" charset="-122"/>
                      </a:endParaRP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rgbClr val="A2A0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2A0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2A0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0B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CN" altLang="en-US" sz="1800" b="1" kern="1200" dirty="0" smtClean="0">
                          <a:solidFill>
                            <a:srgbClr val="C00000"/>
                          </a:solidFill>
                          <a:latin typeface="江西拙楷" panose="02010600040101010101" pitchFamily="2" charset="-122"/>
                          <a:ea typeface="江西拙楷" panose="02010600040101010101" pitchFamily="2" charset="-122"/>
                          <a:cs typeface="+mn-cs"/>
                        </a:rPr>
                        <a:t>内容</a:t>
                      </a:r>
                      <a:endParaRPr lang="zh-CN" altLang="en-US" sz="1800" b="1" kern="1200" dirty="0">
                        <a:solidFill>
                          <a:srgbClr val="C00000"/>
                        </a:solidFill>
                        <a:latin typeface="江西拙楷" panose="02010600040101010101" pitchFamily="2" charset="-122"/>
                        <a:ea typeface="江西拙楷" panose="02010600040101010101" pitchFamily="2" charset="-122"/>
                        <a:cs typeface="+mn-cs"/>
                      </a:endParaRP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rgbClr val="A2A0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2A0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2A0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0B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6209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solidFill>
                            <a:srgbClr val="525E84"/>
                          </a:solidFill>
                          <a:latin typeface="江西拙楷" panose="02010600040101010101" pitchFamily="2" charset="-122"/>
                          <a:ea typeface="江西拙楷" panose="02010600040101010101" pitchFamily="2" charset="-122"/>
                        </a:rPr>
                        <a:t>征税依据</a:t>
                      </a:r>
                      <a:endParaRPr lang="zh-CN" altLang="en-US" sz="1800" b="1" dirty="0">
                        <a:solidFill>
                          <a:srgbClr val="525E84"/>
                        </a:solidFill>
                        <a:latin typeface="江西拙楷" panose="02010600040101010101" pitchFamily="2" charset="-122"/>
                        <a:ea typeface="江西拙楷" panose="02010600040101010101" pitchFamily="2" charset="-122"/>
                      </a:endParaRP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rgbClr val="A2A0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2A0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0B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0B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rgbClr val="A2A0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2A0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0B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0B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071389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solidFill>
                            <a:srgbClr val="525E84"/>
                          </a:solidFill>
                          <a:latin typeface="江西拙楷" panose="02010600040101010101" pitchFamily="2" charset="-122"/>
                          <a:ea typeface="江西拙楷" panose="02010600040101010101" pitchFamily="2" charset="-122"/>
                        </a:rPr>
                        <a:t>征收名目</a:t>
                      </a:r>
                      <a:endParaRPr lang="zh-CN" altLang="en-US" sz="1800" b="1" dirty="0">
                        <a:solidFill>
                          <a:srgbClr val="525E84"/>
                        </a:solidFill>
                        <a:latin typeface="江西拙楷" panose="02010600040101010101" pitchFamily="2" charset="-122"/>
                        <a:ea typeface="江西拙楷" panose="02010600040101010101" pitchFamily="2" charset="-122"/>
                      </a:endParaRP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rgbClr val="A2A0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2A0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0B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0B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rgbClr val="A2A0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2A0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0B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0B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6209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solidFill>
                            <a:srgbClr val="525E84"/>
                          </a:solidFill>
                          <a:latin typeface="江西拙楷" panose="02010600040101010101" pitchFamily="2" charset="-122"/>
                          <a:ea typeface="江西拙楷" panose="02010600040101010101" pitchFamily="2" charset="-122"/>
                        </a:rPr>
                        <a:t>征收形式</a:t>
                      </a:r>
                      <a:endParaRPr lang="zh-CN" altLang="en-US" sz="1800" b="1" dirty="0">
                        <a:solidFill>
                          <a:srgbClr val="525E84"/>
                        </a:solidFill>
                        <a:latin typeface="江西拙楷" panose="02010600040101010101" pitchFamily="2" charset="-122"/>
                        <a:ea typeface="江西拙楷" panose="02010600040101010101" pitchFamily="2" charset="-122"/>
                      </a:endParaRP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rgbClr val="A2A0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2A0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0B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0B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rgbClr val="A2A0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2A0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0B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0B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09996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solidFill>
                            <a:srgbClr val="525E84"/>
                          </a:solidFill>
                          <a:latin typeface="江西拙楷" panose="02010600040101010101" pitchFamily="2" charset="-122"/>
                          <a:ea typeface="江西拙楷" panose="02010600040101010101" pitchFamily="2" charset="-122"/>
                        </a:rPr>
                        <a:t>征税对象</a:t>
                      </a:r>
                      <a:endParaRPr lang="zh-CN" altLang="en-US" sz="1800" b="1" dirty="0">
                        <a:solidFill>
                          <a:srgbClr val="525E84"/>
                        </a:solidFill>
                        <a:latin typeface="江西拙楷" panose="02010600040101010101" pitchFamily="2" charset="-122"/>
                        <a:ea typeface="江西拙楷" panose="02010600040101010101" pitchFamily="2" charset="-122"/>
                      </a:endParaRP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rgbClr val="A2A0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2A0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0B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0B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rgbClr val="A2A0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2A0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0B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0B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40" name="组合 39"/>
          <p:cNvGrpSpPr/>
          <p:nvPr/>
        </p:nvGrpSpPr>
        <p:grpSpPr>
          <a:xfrm>
            <a:off x="68827" y="928371"/>
            <a:ext cx="1071570" cy="624449"/>
            <a:chOff x="714348" y="4357701"/>
            <a:chExt cx="1071570" cy="624449"/>
          </a:xfrm>
        </p:grpSpPr>
        <p:pic>
          <p:nvPicPr>
            <p:cNvPr id="41" name="图片 40" descr="印章"/>
            <p:cNvPicPr>
              <a:picLocks noChangeAspect="1"/>
            </p:cNvPicPr>
            <p:nvPr/>
          </p:nvPicPr>
          <p:blipFill>
            <a:blip r:embed="rId2" cstate="screen">
              <a:lum bright="10000" contrast="-30000"/>
            </a:blip>
            <a:stretch>
              <a:fillRect/>
            </a:stretch>
          </p:blipFill>
          <p:spPr>
            <a:xfrm rot="5400000">
              <a:off x="937908" y="4134140"/>
              <a:ext cx="624449" cy="1071570"/>
            </a:xfrm>
            <a:prstGeom prst="rect">
              <a:avLst/>
            </a:prstGeom>
          </p:spPr>
        </p:pic>
        <p:sp>
          <p:nvSpPr>
            <p:cNvPr id="42" name="矩形 41"/>
            <p:cNvSpPr/>
            <p:nvPr/>
          </p:nvSpPr>
          <p:spPr>
            <a:xfrm>
              <a:off x="785785" y="4421995"/>
              <a:ext cx="1000133" cy="4603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zh-CN" altLang="en-US" sz="2400" b="1" dirty="0" smtClean="0">
                  <a:solidFill>
                    <a:prstClr val="black"/>
                  </a:solidFill>
                  <a:latin typeface="方正卡通简体" panose="03000509000000000000" pitchFamily="65" charset="-122"/>
                  <a:ea typeface="方正卡通简体" panose="03000509000000000000" pitchFamily="65" charset="-122"/>
                </a:rPr>
                <a:t>思考</a:t>
              </a:r>
              <a:endParaRPr lang="en-US" altLang="zh-CN" sz="2400" b="1" dirty="0" smtClean="0">
                <a:solidFill>
                  <a:prstClr val="black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endParaRPr>
            </a:p>
          </p:txBody>
        </p:sp>
      </p:grpSp>
      <p:sp>
        <p:nvSpPr>
          <p:cNvPr id="43" name="矩形 42"/>
          <p:cNvSpPr/>
          <p:nvPr/>
        </p:nvSpPr>
        <p:spPr>
          <a:xfrm>
            <a:off x="327" y="1714495"/>
            <a:ext cx="2280139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 smtClean="0">
                <a:solidFill>
                  <a:srgbClr val="C00000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rPr>
              <a:t>讨论两税法的影响？</a:t>
            </a:r>
            <a:endParaRPr lang="zh-CN" altLang="en-US" sz="2000" b="1" dirty="0" smtClean="0">
              <a:solidFill>
                <a:srgbClr val="C00000"/>
              </a:solidFill>
              <a:latin typeface="方正卡通简体" panose="03000509000000000000" pitchFamily="65" charset="-122"/>
              <a:ea typeface="方正卡通简体" panose="03000509000000000000" pitchFamily="65" charset="-122"/>
            </a:endParaRPr>
          </a:p>
        </p:txBody>
      </p:sp>
      <p:sp>
        <p:nvSpPr>
          <p:cNvPr id="8" name="文本框 8"/>
          <p:cNvSpPr txBox="1"/>
          <p:nvPr/>
        </p:nvSpPr>
        <p:spPr>
          <a:xfrm>
            <a:off x="3581392" y="2314449"/>
            <a:ext cx="2214578" cy="900244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algn="ctr"/>
            <a:r>
              <a:rPr lang="zh-CN" altLang="en-US" b="1" dirty="0">
                <a:solidFill>
                  <a:srgbClr val="C00000"/>
                </a:solidFill>
                <a:latin typeface="仿宋" panose="02010609060101010101" charset="-122"/>
                <a:ea typeface="仿宋" panose="02010609060101010101" charset="-122"/>
              </a:rPr>
              <a:t>户</a:t>
            </a:r>
            <a:r>
              <a:rPr lang="zh-CN" altLang="en-US" b="1" dirty="0" smtClean="0">
                <a:solidFill>
                  <a:srgbClr val="C00000"/>
                </a:solidFill>
                <a:latin typeface="仿宋" panose="02010609060101010101" charset="-122"/>
                <a:ea typeface="仿宋" panose="02010609060101010101" charset="-122"/>
              </a:rPr>
              <a:t>税（财产）、</a:t>
            </a:r>
            <a:r>
              <a:rPr lang="zh-CN" altLang="en-US" b="1" dirty="0">
                <a:solidFill>
                  <a:srgbClr val="C00000"/>
                </a:solidFill>
                <a:latin typeface="仿宋" panose="02010609060101010101" charset="-122"/>
                <a:ea typeface="仿宋" panose="02010609060101010101" charset="-122"/>
              </a:rPr>
              <a:t>地税，取消租庸调和一切杂税、杂役</a:t>
            </a:r>
            <a:endParaRPr lang="zh-CN" altLang="en-US" b="1" dirty="0">
              <a:solidFill>
                <a:srgbClr val="C00000"/>
              </a:solidFill>
              <a:latin typeface="仿宋" panose="02010609060101010101" charset="-122"/>
              <a:ea typeface="仿宋" panose="0201060906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538296" y="624840"/>
            <a:ext cx="2265045" cy="33718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lvl="0" algn="l"/>
            <a:r>
              <a:rPr lang="en-US" altLang="zh-CN" sz="1600" b="1">
                <a:latin typeface="幼圆" panose="02010509060101010101" charset="-122"/>
                <a:ea typeface="幼圆" panose="02010509060101010101" charset="-122"/>
                <a:sym typeface="+mn-ea"/>
              </a:rPr>
              <a:t>每年分夏秋两季征收</a:t>
            </a:r>
            <a:endParaRPr lang="en-US" altLang="zh-CN" sz="1600" b="1">
              <a:latin typeface="幼圆" panose="02010509060101010101" charset="-122"/>
              <a:ea typeface="幼圆" panose="02010509060101010101" charset="-122"/>
              <a:sym typeface="+mn-ea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085088" y="322669"/>
            <a:ext cx="1487425" cy="446882"/>
          </a:xfrm>
          <a:prstGeom prst="rect">
            <a:avLst/>
          </a:prstGeom>
          <a:noFill/>
        </p:spPr>
        <p:txBody>
          <a:bodyPr wrap="square" lIns="76800" tIns="38400" rIns="76800" bIns="38400" rtlCol="0">
            <a:spAutoFit/>
          </a:bodyPr>
          <a:lstStyle/>
          <a:p>
            <a:r>
              <a:rPr lang="zh-CN" altLang="en-US" sz="2400" dirty="0" smtClean="0">
                <a:latin typeface="方正楷体简体" pitchFamily="65" charset="-122"/>
                <a:ea typeface="方正楷体简体" pitchFamily="65" charset="-122"/>
              </a:rPr>
              <a:t>赋税制度</a:t>
            </a:r>
            <a:endParaRPr lang="zh-CN" altLang="en-US" sz="2400" dirty="0">
              <a:latin typeface="方正楷体简体" pitchFamily="65" charset="-122"/>
              <a:ea typeface="方正楷体简体" pitchFamily="65" charset="-122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551797" y="322669"/>
            <a:ext cx="533291" cy="514399"/>
            <a:chOff x="3910425" y="991592"/>
            <a:chExt cx="1323150" cy="1331742"/>
          </a:xfrm>
        </p:grpSpPr>
        <p:pic>
          <p:nvPicPr>
            <p:cNvPr id="29" name="PA_图片 20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3910425" y="991592"/>
              <a:ext cx="1323150" cy="1331742"/>
            </a:xfrm>
            <a:prstGeom prst="rect">
              <a:avLst/>
            </a:prstGeom>
          </p:spPr>
        </p:pic>
        <p:grpSp>
          <p:nvGrpSpPr>
            <p:cNvPr id="30" name="组合 29"/>
            <p:cNvGrpSpPr/>
            <p:nvPr/>
          </p:nvGrpSpPr>
          <p:grpSpPr>
            <a:xfrm>
              <a:off x="3958270" y="1071346"/>
              <a:ext cx="1219363" cy="1164648"/>
              <a:chOff x="3741463" y="1053204"/>
              <a:chExt cx="1219363" cy="1164648"/>
            </a:xfrm>
          </p:grpSpPr>
          <p:sp>
            <p:nvSpPr>
              <p:cNvPr id="47" name="PA_椭圆 1"/>
              <p:cNvSpPr/>
              <p:nvPr>
                <p:custDataLst>
                  <p:tags r:id="rId5"/>
                </p:custDataLst>
              </p:nvPr>
            </p:nvSpPr>
            <p:spPr>
              <a:xfrm>
                <a:off x="3767023" y="1064323"/>
                <a:ext cx="1169195" cy="1153529"/>
              </a:xfrm>
              <a:prstGeom prst="diamond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900">
                  <a:solidFill>
                    <a:srgbClr val="573843"/>
                  </a:solidFill>
                </a:endParaRPr>
              </a:p>
            </p:txBody>
          </p:sp>
          <p:sp>
            <p:nvSpPr>
              <p:cNvPr id="48" name="矩形 47"/>
              <p:cNvSpPr/>
              <p:nvPr/>
            </p:nvSpPr>
            <p:spPr>
              <a:xfrm>
                <a:off x="3741463" y="1053204"/>
                <a:ext cx="1219363" cy="11553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2300" b="1" dirty="0" smtClean="0">
                    <a:solidFill>
                      <a:srgbClr val="573843"/>
                    </a:solidFill>
                  </a:rPr>
                  <a:t>03</a:t>
                </a:r>
                <a:endParaRPr lang="zh-CN" altLang="en-US" sz="1300" b="1" dirty="0">
                  <a:solidFill>
                    <a:srgbClr val="573843"/>
                  </a:solidFill>
                </a:endParaRPr>
              </a:p>
            </p:txBody>
          </p:sp>
        </p:grpSp>
      </p:grpSp>
      <p:pic>
        <p:nvPicPr>
          <p:cNvPr id="49" name="Picture 2" descr="C:\Users\Administrator\Desktop\微信图片_20200808165400_副本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844" t="54471" r="49712" b="18335"/>
          <a:stretch>
            <a:fillRect/>
          </a:stretch>
        </p:blipFill>
        <p:spPr bwMode="auto">
          <a:xfrm rot="1055407">
            <a:off x="230689" y="3342498"/>
            <a:ext cx="1755069" cy="1794042"/>
          </a:xfrm>
          <a:prstGeom prst="rect">
            <a:avLst/>
          </a:prstGeom>
          <a:noFill/>
        </p:spPr>
      </p:pic>
      <p:pic>
        <p:nvPicPr>
          <p:cNvPr id="50" name="Picture 2" descr="C:\Users\Administrator\Desktop\微信图片_20200808165400_副本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844" t="54471" r="49712" b="18335"/>
          <a:stretch>
            <a:fillRect/>
          </a:stretch>
        </p:blipFill>
        <p:spPr bwMode="auto">
          <a:xfrm rot="1055407">
            <a:off x="-342080" y="3342499"/>
            <a:ext cx="1755069" cy="1794042"/>
          </a:xfrm>
          <a:prstGeom prst="rect">
            <a:avLst/>
          </a:prstGeom>
          <a:noFill/>
        </p:spPr>
      </p:pic>
      <p:pic>
        <p:nvPicPr>
          <p:cNvPr id="51" name="Picture 2" descr="C:\Users\Administrator\Desktop\微信图片_20200808165400_副本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844" t="54471" r="49712" b="18335"/>
          <a:stretch>
            <a:fillRect/>
          </a:stretch>
        </p:blipFill>
        <p:spPr bwMode="auto">
          <a:xfrm rot="1055407">
            <a:off x="230054" y="2511231"/>
            <a:ext cx="1755069" cy="1794042"/>
          </a:xfrm>
          <a:prstGeom prst="rect">
            <a:avLst/>
          </a:prstGeom>
          <a:noFill/>
        </p:spPr>
      </p:pic>
      <p:grpSp>
        <p:nvGrpSpPr>
          <p:cNvPr id="3" name="组合 2"/>
          <p:cNvGrpSpPr/>
          <p:nvPr/>
        </p:nvGrpSpPr>
        <p:grpSpPr>
          <a:xfrm>
            <a:off x="5392431" y="9564"/>
            <a:ext cx="1643075" cy="624450"/>
            <a:chOff x="714348" y="4357702"/>
            <a:chExt cx="1643075" cy="624449"/>
          </a:xfrm>
        </p:grpSpPr>
        <p:pic>
          <p:nvPicPr>
            <p:cNvPr id="4" name="图片 3" descr="印章"/>
            <p:cNvPicPr>
              <a:picLocks noChangeAspect="1"/>
            </p:cNvPicPr>
            <p:nvPr/>
          </p:nvPicPr>
          <p:blipFill>
            <a:blip r:embed="rId2" cstate="screen">
              <a:lum bright="10000" contrast="-30000"/>
            </a:blip>
            <a:stretch>
              <a:fillRect/>
            </a:stretch>
          </p:blipFill>
          <p:spPr>
            <a:xfrm rot="5400000">
              <a:off x="1152223" y="3919826"/>
              <a:ext cx="624449" cy="1500200"/>
            </a:xfrm>
            <a:prstGeom prst="rect">
              <a:avLst/>
            </a:prstGeom>
          </p:spPr>
        </p:pic>
        <p:sp>
          <p:nvSpPr>
            <p:cNvPr id="6" name="矩形 5"/>
            <p:cNvSpPr/>
            <p:nvPr/>
          </p:nvSpPr>
          <p:spPr>
            <a:xfrm>
              <a:off x="714348" y="4421995"/>
              <a:ext cx="1643075" cy="4603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zh-CN" altLang="en-US" sz="2400" b="1" dirty="0" smtClean="0">
                  <a:solidFill>
                    <a:prstClr val="black"/>
                  </a:solidFill>
                  <a:latin typeface="方正卡通简体" panose="03000509000000000000" pitchFamily="65" charset="-122"/>
                  <a:ea typeface="方正卡通简体" panose="03000509000000000000" pitchFamily="65" charset="-122"/>
                </a:rPr>
                <a:t>历史解释</a:t>
              </a:r>
              <a:endParaRPr lang="zh-CN" altLang="en-US" sz="2400" b="1" dirty="0" smtClean="0">
                <a:solidFill>
                  <a:prstClr val="black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endParaRPr>
            </a:p>
          </p:txBody>
        </p:sp>
      </p:grpSp>
      <p:sp>
        <p:nvSpPr>
          <p:cNvPr id="11" name="文本框 10"/>
          <p:cNvSpPr txBox="1"/>
          <p:nvPr/>
        </p:nvSpPr>
        <p:spPr>
          <a:xfrm>
            <a:off x="192405" y="2261235"/>
            <a:ext cx="227203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solidFill>
                  <a:srgbClr val="C00000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780</a:t>
            </a:r>
            <a:r>
              <a:rPr lang="zh-CN" altLang="en-US" sz="2400" b="1">
                <a:solidFill>
                  <a:srgbClr val="C00000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年，杨炎</a:t>
            </a:r>
            <a:endParaRPr lang="zh-CN" altLang="en-US" sz="2400" b="1">
              <a:solidFill>
                <a:srgbClr val="C00000"/>
              </a:solidFill>
              <a:latin typeface="幼圆" panose="02010509060101010101" charset="-122"/>
              <a:ea typeface="幼圆" panose="02010509060101010101" charset="-122"/>
              <a:cs typeface="幼圆" panose="02010509060101010101" charset="-122"/>
            </a:endParaRPr>
          </a:p>
          <a:p>
            <a:r>
              <a:rPr lang="zh-CN" altLang="en-US" sz="2400" b="1">
                <a:solidFill>
                  <a:srgbClr val="C00000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两税法</a:t>
            </a:r>
            <a:endParaRPr lang="zh-CN" altLang="en-US" sz="2400" b="1">
              <a:solidFill>
                <a:srgbClr val="C00000"/>
              </a:solidFill>
              <a:latin typeface="幼圆" panose="02010509060101010101" charset="-122"/>
              <a:ea typeface="幼圆" panose="02010509060101010101" charset="-122"/>
              <a:cs typeface="幼圆" panose="02010509060101010101" charset="-122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5" grpId="0"/>
      <p:bldP spid="25" grpId="0"/>
      <p:bldP spid="31" grpId="0" animBg="1"/>
      <p:bldP spid="32" grpId="0" animBg="1"/>
      <p:bldP spid="33" grpId="0"/>
      <p:bldP spid="34" grpId="0" animBg="1"/>
      <p:bldP spid="35" grpId="0"/>
      <p:bldP spid="36" grpId="0" animBg="1"/>
      <p:bldP spid="43" grpId="0"/>
      <p:bldP spid="8" grpId="0"/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2" descr="F:\7\新建文件夹\微信图片_20200923223549_副本.jpg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2468" b="25085"/>
          <a:stretch>
            <a:fillRect/>
          </a:stretch>
        </p:blipFill>
        <p:spPr bwMode="auto">
          <a:xfrm>
            <a:off x="6072198" y="3000378"/>
            <a:ext cx="4626394" cy="2000246"/>
          </a:xfrm>
          <a:prstGeom prst="rect">
            <a:avLst/>
          </a:prstGeom>
          <a:noFill/>
        </p:spPr>
      </p:pic>
      <p:sp>
        <p:nvSpPr>
          <p:cNvPr id="40" name="矩形 39"/>
          <p:cNvSpPr/>
          <p:nvPr/>
        </p:nvSpPr>
        <p:spPr>
          <a:xfrm>
            <a:off x="-18" y="978456"/>
            <a:ext cx="881539" cy="714851"/>
          </a:xfrm>
          <a:prstGeom prst="rect">
            <a:avLst/>
          </a:prstGeom>
          <a:solidFill>
            <a:srgbClr val="FF3300"/>
          </a:solidFill>
          <a:ln w="952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68580" tIns="34290" rIns="68580" bIns="34290">
            <a:spAutoFit/>
          </a:bodyPr>
          <a:lstStyle/>
          <a:p>
            <a:pPr algn="ctr" defTabSz="6858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</a:pPr>
            <a:r>
              <a:rPr lang="zh-CN" altLang="en-US" sz="2100" b="1" noProof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江西拙楷" panose="02010600040101010101" pitchFamily="2" charset="-122"/>
                <a:ea typeface="江西拙楷" panose="02010600040101010101" pitchFamily="2" charset="-122"/>
              </a:rPr>
              <a:t>征税标准</a:t>
            </a:r>
            <a:endParaRPr lang="zh-CN" altLang="en-US" sz="2100" b="1" noProof="1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江西拙楷" panose="02010600040101010101" pitchFamily="2" charset="-122"/>
              <a:ea typeface="江西拙楷" panose="02010600040101010101" pitchFamily="2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17" y="2091468"/>
            <a:ext cx="881539" cy="714851"/>
          </a:xfrm>
          <a:prstGeom prst="rect">
            <a:avLst/>
          </a:prstGeom>
          <a:solidFill>
            <a:srgbClr val="FF3300"/>
          </a:solidFill>
          <a:ln w="952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68580" tIns="34290" rIns="68580" bIns="34290">
            <a:spAutoFit/>
          </a:bodyPr>
          <a:lstStyle/>
          <a:p>
            <a:pPr algn="ctr" defTabSz="6858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</a:pPr>
            <a:r>
              <a:rPr lang="zh-CN" altLang="en-US" sz="2100" b="1" noProof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江西拙楷" panose="02010600040101010101" pitchFamily="2" charset="-122"/>
                <a:ea typeface="江西拙楷" panose="02010600040101010101" pitchFamily="2" charset="-122"/>
              </a:rPr>
              <a:t>人身控制</a:t>
            </a:r>
            <a:endParaRPr lang="zh-CN" altLang="en-US" sz="2100" b="1" noProof="1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江西拙楷" panose="02010600040101010101" pitchFamily="2" charset="-122"/>
              <a:ea typeface="江西拙楷" panose="02010600040101010101" pitchFamily="2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2858" y="3041333"/>
            <a:ext cx="881539" cy="714851"/>
          </a:xfrm>
          <a:prstGeom prst="rect">
            <a:avLst/>
          </a:prstGeom>
          <a:solidFill>
            <a:srgbClr val="FF3300"/>
          </a:solidFill>
          <a:ln w="952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68580" tIns="34290" rIns="68580" bIns="34290">
            <a:spAutoFit/>
          </a:bodyPr>
          <a:lstStyle/>
          <a:p>
            <a:pPr algn="ctr" defTabSz="6858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</a:pPr>
            <a:r>
              <a:rPr lang="zh-CN" altLang="en-US" sz="2100" b="1" noProof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江西拙楷" panose="02010600040101010101" pitchFamily="2" charset="-122"/>
                <a:ea typeface="江西拙楷" panose="02010600040101010101" pitchFamily="2" charset="-122"/>
              </a:rPr>
              <a:t>税收种类</a:t>
            </a:r>
            <a:endParaRPr lang="zh-CN" altLang="en-US" sz="2100" b="1" noProof="1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江西拙楷" panose="02010600040101010101" pitchFamily="2" charset="-122"/>
              <a:ea typeface="江西拙楷" panose="02010600040101010101" pitchFamily="2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2858" y="3990023"/>
            <a:ext cx="881539" cy="714375"/>
          </a:xfrm>
          <a:prstGeom prst="rect">
            <a:avLst/>
          </a:prstGeom>
          <a:solidFill>
            <a:srgbClr val="FF3300"/>
          </a:solidFill>
          <a:ln w="952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68580" tIns="34290" rIns="68580" bIns="34290">
            <a:spAutoFit/>
          </a:bodyPr>
          <a:lstStyle/>
          <a:p>
            <a:pPr algn="ctr" defTabSz="6858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</a:pPr>
            <a:r>
              <a:rPr lang="zh-CN" altLang="en-US" sz="2100" b="1" noProof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江西拙楷" panose="02010600040101010101" pitchFamily="2" charset="-122"/>
                <a:ea typeface="江西拙楷" panose="02010600040101010101" pitchFamily="2" charset="-122"/>
              </a:rPr>
              <a:t>征税形式</a:t>
            </a:r>
            <a:endParaRPr lang="zh-CN" altLang="en-US" sz="2100" b="1" noProof="1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江西拙楷" panose="02010600040101010101" pitchFamily="2" charset="-122"/>
              <a:ea typeface="江西拙楷" panose="02010600040101010101" pitchFamily="2" charset="-122"/>
            </a:endParaRPr>
          </a:p>
        </p:txBody>
      </p:sp>
      <p:grpSp>
        <p:nvGrpSpPr>
          <p:cNvPr id="5" name="组合 43"/>
          <p:cNvGrpSpPr/>
          <p:nvPr/>
        </p:nvGrpSpPr>
        <p:grpSpPr>
          <a:xfrm>
            <a:off x="881611" y="3041650"/>
            <a:ext cx="8263024" cy="737077"/>
            <a:chOff x="3432" y="3105"/>
            <a:chExt cx="14034" cy="1548"/>
          </a:xfrm>
          <a:solidFill>
            <a:srgbClr val="FFFF00"/>
          </a:solidFill>
        </p:grpSpPr>
        <p:sp>
          <p:nvSpPr>
            <p:cNvPr id="45" name="矩形 44"/>
            <p:cNvSpPr/>
            <p:nvPr/>
          </p:nvSpPr>
          <p:spPr>
            <a:xfrm>
              <a:off x="3437" y="3105"/>
              <a:ext cx="14029" cy="1548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spAutoFit/>
            </a:bodyPr>
            <a:lstStyle/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zh-CN" sz="1400" b="1" dirty="0" smtClean="0">
                <a:latin typeface="Arial" panose="020B0604020202020204" pitchFamily="34" charset="0"/>
                <a:ea typeface="宋体" panose="02010600030101010101" pitchFamily="2" charset="-122"/>
              </a:endParaRPr>
            </a:p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zh-CN" sz="1400" b="1" dirty="0" smtClean="0">
                <a:latin typeface="Arial" panose="020B0604020202020204" pitchFamily="34" charset="0"/>
                <a:ea typeface="宋体" panose="02010600030101010101" pitchFamily="2" charset="-122"/>
              </a:endParaRPr>
            </a:p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zh-CN" sz="1400" b="1" dirty="0" smtClean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6" name="文本框 45"/>
            <p:cNvSpPr txBox="1"/>
            <p:nvPr/>
          </p:nvSpPr>
          <p:spPr>
            <a:xfrm>
              <a:off x="3432" y="3370"/>
              <a:ext cx="8817" cy="96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2400" b="1" dirty="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  <a:cs typeface="黑体" panose="02010609060101010101" pitchFamily="49" charset="-122"/>
                </a:rPr>
                <a:t>③税收种类简化</a:t>
              </a:r>
              <a:r>
                <a:rPr lang="zh-CN" altLang="en-US" sz="2400" b="1" dirty="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（两税法）</a:t>
              </a:r>
              <a:endPara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黑体" panose="02010609060101010101" pitchFamily="49" charset="-122"/>
              </a:endParaRPr>
            </a:p>
          </p:txBody>
        </p:sp>
      </p:grpSp>
      <p:grpSp>
        <p:nvGrpSpPr>
          <p:cNvPr id="6" name="组合 51"/>
          <p:cNvGrpSpPr/>
          <p:nvPr/>
        </p:nvGrpSpPr>
        <p:grpSpPr>
          <a:xfrm>
            <a:off x="885825" y="3990340"/>
            <a:ext cx="8255000" cy="737077"/>
            <a:chOff x="3437" y="3105"/>
            <a:chExt cx="14029" cy="1548"/>
          </a:xfrm>
          <a:solidFill>
            <a:srgbClr val="FFFF00"/>
          </a:solidFill>
        </p:grpSpPr>
        <p:sp>
          <p:nvSpPr>
            <p:cNvPr id="53" name="矩形 52"/>
            <p:cNvSpPr/>
            <p:nvPr/>
          </p:nvSpPr>
          <p:spPr>
            <a:xfrm>
              <a:off x="3437" y="3105"/>
              <a:ext cx="14029" cy="1548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spAutoFit/>
            </a:bodyPr>
            <a:lstStyle/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zh-CN" sz="1400" b="1" dirty="0" smtClean="0">
                <a:latin typeface="Arial" panose="020B0604020202020204" pitchFamily="34" charset="0"/>
                <a:ea typeface="宋体" panose="02010600030101010101" pitchFamily="2" charset="-122"/>
              </a:endParaRPr>
            </a:p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zh-CN" sz="1400" b="1" dirty="0" smtClean="0">
                <a:latin typeface="Arial" panose="020B0604020202020204" pitchFamily="34" charset="0"/>
                <a:ea typeface="宋体" panose="02010600030101010101" pitchFamily="2" charset="-122"/>
              </a:endParaRPr>
            </a:p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zh-CN" sz="1400" b="1" dirty="0" smtClean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54" name="文本框 53"/>
            <p:cNvSpPr txBox="1"/>
            <p:nvPr/>
          </p:nvSpPr>
          <p:spPr>
            <a:xfrm>
              <a:off x="3437" y="3370"/>
              <a:ext cx="11497" cy="96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2400" b="1" dirty="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④征税内容变化，实物</a:t>
              </a:r>
              <a:r>
                <a:rPr lang="en-US" altLang="zh-CN" sz="2400" b="1" dirty="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→</a:t>
              </a:r>
              <a:r>
                <a:rPr lang="zh-CN" altLang="en-US" sz="2400" b="1" dirty="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钱物两收（两税法）</a:t>
              </a:r>
              <a:endPara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</p:grpSp>
      <p:grpSp>
        <p:nvGrpSpPr>
          <p:cNvPr id="8" name="组合 25"/>
          <p:cNvGrpSpPr/>
          <p:nvPr/>
        </p:nvGrpSpPr>
        <p:grpSpPr>
          <a:xfrm>
            <a:off x="884555" y="979805"/>
            <a:ext cx="8256270" cy="737235"/>
            <a:chOff x="3437" y="3105"/>
            <a:chExt cx="14029" cy="1548"/>
          </a:xfrm>
          <a:solidFill>
            <a:srgbClr val="FFFF00"/>
          </a:solidFill>
        </p:grpSpPr>
        <p:sp>
          <p:nvSpPr>
            <p:cNvPr id="24" name="矩形 23"/>
            <p:cNvSpPr/>
            <p:nvPr/>
          </p:nvSpPr>
          <p:spPr>
            <a:xfrm>
              <a:off x="3437" y="3105"/>
              <a:ext cx="14029" cy="1548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spAutoFit/>
            </a:bodyPr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zh-CN" sz="1400" dirty="0" smtClean="0">
                <a:latin typeface="Arial" panose="020B0604020202020204" pitchFamily="34" charset="0"/>
                <a:ea typeface="宋体" panose="02010600030101010101" pitchFamily="2" charset="-122"/>
              </a:endParaRPr>
            </a:p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zh-CN" sz="1400" dirty="0" smtClean="0">
                <a:latin typeface="Arial" panose="020B0604020202020204" pitchFamily="34" charset="0"/>
                <a:ea typeface="宋体" panose="02010600030101010101" pitchFamily="2" charset="-122"/>
              </a:endParaRPr>
            </a:p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zh-CN" sz="1400" dirty="0" smtClean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3437" y="3370"/>
              <a:ext cx="14028" cy="96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①征税标准转变，以人丁为主</a:t>
              </a:r>
              <a:r>
                <a:rPr lang="en-US" altLang="zh-CN" sz="2400" b="1" dirty="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→</a:t>
              </a:r>
              <a:r>
                <a:rPr lang="zh-CN" altLang="en-US" sz="2400" b="1" dirty="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以财产为主（两税法）</a:t>
              </a:r>
              <a:endPara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</p:grpSp>
      <p:grpSp>
        <p:nvGrpSpPr>
          <p:cNvPr id="9" name="组合 31"/>
          <p:cNvGrpSpPr/>
          <p:nvPr/>
        </p:nvGrpSpPr>
        <p:grpSpPr>
          <a:xfrm>
            <a:off x="881292" y="2069306"/>
            <a:ext cx="10010720" cy="737235"/>
            <a:chOff x="3432" y="3058"/>
            <a:chExt cx="20270" cy="1548"/>
          </a:xfrm>
          <a:solidFill>
            <a:srgbClr val="FFFF00"/>
          </a:solidFill>
        </p:grpSpPr>
        <p:sp>
          <p:nvSpPr>
            <p:cNvPr id="33" name="矩形 32"/>
            <p:cNvSpPr/>
            <p:nvPr/>
          </p:nvSpPr>
          <p:spPr>
            <a:xfrm>
              <a:off x="3432" y="3058"/>
              <a:ext cx="16725" cy="1548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spAutoFit/>
            </a:bodyPr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zh-CN" sz="1400" b="1" dirty="0" smtClean="0">
                <a:latin typeface="Arial" panose="020B0604020202020204" pitchFamily="34" charset="0"/>
                <a:ea typeface="宋体" panose="02010600030101010101" pitchFamily="2" charset="-122"/>
              </a:endParaRPr>
            </a:p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zh-CN" sz="1400" b="1" dirty="0" smtClean="0">
                <a:latin typeface="Arial" panose="020B0604020202020204" pitchFamily="34" charset="0"/>
                <a:ea typeface="宋体" panose="02010600030101010101" pitchFamily="2" charset="-122"/>
              </a:endParaRPr>
            </a:p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zh-CN" sz="1400" b="1" dirty="0" smtClean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3438" y="3372"/>
              <a:ext cx="20264" cy="96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  <a:cs typeface="黑体" panose="02010609060101010101" pitchFamily="49" charset="-122"/>
                  <a:sym typeface="+mn-ea"/>
                </a:rPr>
                <a:t>②政府对农民的人身控制减弱（租调制</a:t>
              </a:r>
              <a:r>
                <a:rPr lang="en-US" altLang="zh-CN" sz="2400" b="1" dirty="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→</a:t>
              </a:r>
              <a:r>
                <a:rPr lang="zh-CN" altLang="en-US" sz="2400" b="1" dirty="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租庸调制</a:t>
              </a:r>
              <a:r>
                <a:rPr lang="en-US" altLang="zh-CN" sz="2400" b="1" dirty="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→</a:t>
              </a:r>
              <a:r>
                <a:rPr lang="zh-CN" altLang="en-US" sz="2400" b="1" dirty="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两税法</a:t>
              </a:r>
              <a:r>
                <a:rPr lang="zh-CN" altLang="en-US" sz="2400" b="1" dirty="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  <a:cs typeface="黑体" panose="02010609060101010101" pitchFamily="49" charset="-122"/>
                  <a:sym typeface="+mn-ea"/>
                </a:rPr>
                <a:t>）</a:t>
              </a:r>
              <a:endPara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黑体" panose="02010609060101010101" pitchFamily="49" charset="-122"/>
                <a:sym typeface="+mn-ea"/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1319530" y="353695"/>
            <a:ext cx="5884545" cy="445135"/>
          </a:xfrm>
          <a:prstGeom prst="rect">
            <a:avLst/>
          </a:prstGeom>
          <a:noFill/>
        </p:spPr>
        <p:txBody>
          <a:bodyPr wrap="square" lIns="76800" tIns="38400" rIns="76800" bIns="38400" rtlCol="0">
            <a:spAutoFit/>
          </a:bodyPr>
          <a:lstStyle/>
          <a:p>
            <a:r>
              <a:rPr lang="zh-CN" altLang="en-US" sz="2400" dirty="0" smtClean="0">
                <a:latin typeface="方正楷体简体" pitchFamily="65" charset="-122"/>
                <a:ea typeface="方正楷体简体" pitchFamily="65" charset="-122"/>
              </a:rPr>
              <a:t>赋税制度</a:t>
            </a:r>
            <a:endParaRPr lang="zh-CN" altLang="en-US" sz="2400" dirty="0">
              <a:latin typeface="方正楷体简体" pitchFamily="65" charset="-122"/>
              <a:ea typeface="方正楷体简体" pitchFamily="65" charset="-122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551797" y="322669"/>
            <a:ext cx="533291" cy="514399"/>
            <a:chOff x="3910425" y="991592"/>
            <a:chExt cx="1323150" cy="1331742"/>
          </a:xfrm>
        </p:grpSpPr>
        <p:pic>
          <p:nvPicPr>
            <p:cNvPr id="37" name="PA_图片 20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3"/>
            <a:stretch>
              <a:fillRect/>
            </a:stretch>
          </p:blipFill>
          <p:spPr>
            <a:xfrm>
              <a:off x="3910425" y="991592"/>
              <a:ext cx="1323150" cy="1331742"/>
            </a:xfrm>
            <a:prstGeom prst="rect">
              <a:avLst/>
            </a:prstGeom>
          </p:spPr>
        </p:pic>
        <p:grpSp>
          <p:nvGrpSpPr>
            <p:cNvPr id="38" name="组合 37"/>
            <p:cNvGrpSpPr/>
            <p:nvPr/>
          </p:nvGrpSpPr>
          <p:grpSpPr>
            <a:xfrm>
              <a:off x="3958270" y="1071346"/>
              <a:ext cx="1219363" cy="1164648"/>
              <a:chOff x="3741463" y="1053204"/>
              <a:chExt cx="1219363" cy="1164648"/>
            </a:xfrm>
          </p:grpSpPr>
          <p:sp>
            <p:nvSpPr>
              <p:cNvPr id="42" name="PA_椭圆 1"/>
              <p:cNvSpPr/>
              <p:nvPr>
                <p:custDataLst>
                  <p:tags r:id="rId4"/>
                </p:custDataLst>
              </p:nvPr>
            </p:nvSpPr>
            <p:spPr>
              <a:xfrm>
                <a:off x="3767023" y="1064323"/>
                <a:ext cx="1169195" cy="1153529"/>
              </a:xfrm>
              <a:prstGeom prst="diamond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900">
                  <a:solidFill>
                    <a:srgbClr val="573843"/>
                  </a:solidFill>
                </a:endParaRPr>
              </a:p>
            </p:txBody>
          </p:sp>
          <p:sp>
            <p:nvSpPr>
              <p:cNvPr id="43" name="矩形 42"/>
              <p:cNvSpPr/>
              <p:nvPr/>
            </p:nvSpPr>
            <p:spPr>
              <a:xfrm>
                <a:off x="3741463" y="1053204"/>
                <a:ext cx="1219363" cy="11553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2300" b="1" dirty="0" smtClean="0">
                    <a:solidFill>
                      <a:srgbClr val="573843"/>
                    </a:solidFill>
                  </a:rPr>
                  <a:t>03</a:t>
                </a:r>
                <a:endParaRPr lang="zh-CN" altLang="en-US" sz="1300" b="1" dirty="0">
                  <a:solidFill>
                    <a:srgbClr val="573843"/>
                  </a:solidFill>
                </a:endParaRPr>
              </a:p>
            </p:txBody>
          </p:sp>
        </p:grpSp>
      </p:grpSp>
      <p:sp>
        <p:nvSpPr>
          <p:cNvPr id="2" name="矩形 1"/>
          <p:cNvSpPr/>
          <p:nvPr/>
        </p:nvSpPr>
        <p:spPr>
          <a:xfrm>
            <a:off x="1028065" y="4167505"/>
            <a:ext cx="7970520" cy="83312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富国与富民在一定程度上的</a:t>
            </a:r>
            <a:r>
              <a:rPr lang="en-US" altLang="zh-CN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平衡</a:t>
            </a:r>
            <a:r>
              <a:rPr lang="en-US" altLang="zh-CN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</a:t>
            </a:r>
            <a:endParaRPr lang="en-US" altLang="zh-CN" sz="28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bldLvl="0" animBg="1"/>
      <p:bldP spid="13" grpId="0" bldLvl="0" animBg="1"/>
      <p:bldP spid="16" grpId="0" bldLvl="0" animBg="1"/>
      <p:bldP spid="17" grpId="0" bldLvl="0" animBg="1"/>
      <p:bldP spid="2" grpId="0" bldLvl="0" animBg="1"/>
      <p:bldP spid="2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3"/>
          <p:cNvSpPr txBox="1"/>
          <p:nvPr/>
        </p:nvSpPr>
        <p:spPr>
          <a:xfrm>
            <a:off x="750067" y="1285866"/>
            <a:ext cx="500066" cy="3762568"/>
          </a:xfrm>
          <a:prstGeom prst="rect">
            <a:avLst/>
          </a:prstGeom>
          <a:noFill/>
        </p:spPr>
        <p:txBody>
          <a:bodyPr vert="horz" wrap="square" lIns="68580" tIns="34290" rIns="68580" bIns="34290" anchor="t">
            <a:spAutoFit/>
          </a:bodyPr>
          <a:lstStyle/>
          <a:p>
            <a:pPr algn="ctr" defTabSz="685800"/>
            <a:r>
              <a:rPr lang="zh-CN" altLang="en-US" sz="2400" b="1" dirty="0">
                <a:solidFill>
                  <a:schemeClr val="tx2">
                    <a:lumMod val="75000"/>
                  </a:schemeClr>
                </a:solidFill>
                <a:latin typeface="江西拙楷" panose="02010600040101010101" pitchFamily="2" charset="-122"/>
                <a:ea typeface="江西拙楷" panose="02010600040101010101" pitchFamily="2" charset="-122"/>
              </a:rPr>
              <a:t>隋唐制度的变化与创新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  <a:latin typeface="江西拙楷" panose="02010600040101010101" pitchFamily="2" charset="-122"/>
              <a:ea typeface="黑体" panose="02010609060101010101" pitchFamily="49" charset="-122"/>
            </a:endParaRPr>
          </a:p>
        </p:txBody>
      </p:sp>
      <p:pic>
        <p:nvPicPr>
          <p:cNvPr id="18" name="Picture 2" descr="C:\Users\Administrator\Desktop\所需图片\第6课 隋唐\微信图片_20200724163005_副本.jpg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78147" r="64063"/>
          <a:stretch>
            <a:fillRect/>
          </a:stretch>
        </p:blipFill>
        <p:spPr bwMode="auto">
          <a:xfrm rot="16503317">
            <a:off x="6548329" y="3138559"/>
            <a:ext cx="2739342" cy="2219251"/>
          </a:xfrm>
          <a:prstGeom prst="rect">
            <a:avLst/>
          </a:prstGeom>
          <a:noFill/>
        </p:spPr>
      </p:pic>
      <p:sp>
        <p:nvSpPr>
          <p:cNvPr id="28" name="TextBox 27"/>
          <p:cNvSpPr txBox="1"/>
          <p:nvPr/>
        </p:nvSpPr>
        <p:spPr>
          <a:xfrm>
            <a:off x="1085088" y="322669"/>
            <a:ext cx="1487425" cy="446882"/>
          </a:xfrm>
          <a:prstGeom prst="rect">
            <a:avLst/>
          </a:prstGeom>
          <a:noFill/>
        </p:spPr>
        <p:txBody>
          <a:bodyPr wrap="square" lIns="76800" tIns="38400" rIns="76800" bIns="38400" rtlCol="0">
            <a:spAutoFit/>
          </a:bodyPr>
          <a:lstStyle/>
          <a:p>
            <a:r>
              <a:rPr lang="zh-CN" altLang="en-US" sz="2400" dirty="0" smtClean="0">
                <a:latin typeface="方正楷体简体" pitchFamily="65" charset="-122"/>
                <a:ea typeface="方正楷体简体" pitchFamily="65" charset="-122"/>
              </a:rPr>
              <a:t>课堂小结</a:t>
            </a:r>
            <a:endParaRPr lang="zh-CN" altLang="en-US" sz="2400" dirty="0">
              <a:latin typeface="方正楷体简体" pitchFamily="65" charset="-122"/>
              <a:ea typeface="方正楷体简体" pitchFamily="65" charset="-122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551797" y="322669"/>
            <a:ext cx="533291" cy="514399"/>
            <a:chOff x="3910425" y="991592"/>
            <a:chExt cx="1323150" cy="1331742"/>
          </a:xfrm>
        </p:grpSpPr>
        <p:pic>
          <p:nvPicPr>
            <p:cNvPr id="30" name="PA_图片 20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3"/>
            <a:stretch>
              <a:fillRect/>
            </a:stretch>
          </p:blipFill>
          <p:spPr>
            <a:xfrm>
              <a:off x="3910425" y="991592"/>
              <a:ext cx="1323150" cy="1331742"/>
            </a:xfrm>
            <a:prstGeom prst="rect">
              <a:avLst/>
            </a:prstGeom>
          </p:spPr>
        </p:pic>
        <p:grpSp>
          <p:nvGrpSpPr>
            <p:cNvPr id="31" name="组合 30"/>
            <p:cNvGrpSpPr/>
            <p:nvPr/>
          </p:nvGrpSpPr>
          <p:grpSpPr>
            <a:xfrm>
              <a:off x="3958270" y="1071346"/>
              <a:ext cx="1219363" cy="1164648"/>
              <a:chOff x="3741463" y="1053204"/>
              <a:chExt cx="1219363" cy="1164648"/>
            </a:xfrm>
          </p:grpSpPr>
          <p:sp>
            <p:nvSpPr>
              <p:cNvPr id="32" name="PA_椭圆 1"/>
              <p:cNvSpPr/>
              <p:nvPr>
                <p:custDataLst>
                  <p:tags r:id="rId4"/>
                </p:custDataLst>
              </p:nvPr>
            </p:nvSpPr>
            <p:spPr>
              <a:xfrm>
                <a:off x="3767023" y="1064323"/>
                <a:ext cx="1169195" cy="1153529"/>
              </a:xfrm>
              <a:prstGeom prst="diamond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900">
                  <a:solidFill>
                    <a:srgbClr val="573843"/>
                  </a:solidFill>
                </a:endParaRPr>
              </a:p>
            </p:txBody>
          </p:sp>
          <p:sp>
            <p:nvSpPr>
              <p:cNvPr id="33" name="矩形 32"/>
              <p:cNvSpPr/>
              <p:nvPr/>
            </p:nvSpPr>
            <p:spPr>
              <a:xfrm>
                <a:off x="3741463" y="1053204"/>
                <a:ext cx="1219363" cy="11553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2300" b="1" dirty="0" smtClean="0">
                    <a:solidFill>
                      <a:srgbClr val="573843"/>
                    </a:solidFill>
                  </a:rPr>
                  <a:t>04</a:t>
                </a:r>
                <a:endParaRPr lang="zh-CN" altLang="en-US" sz="1300" b="1" dirty="0">
                  <a:solidFill>
                    <a:srgbClr val="573843"/>
                  </a:solidFill>
                </a:endParaRPr>
              </a:p>
            </p:txBody>
          </p:sp>
        </p:grpSp>
      </p:grpSp>
      <p:sp>
        <p:nvSpPr>
          <p:cNvPr id="2" name="文本框 1"/>
          <p:cNvSpPr txBox="1"/>
          <p:nvPr/>
        </p:nvSpPr>
        <p:spPr>
          <a:xfrm>
            <a:off x="208915" y="2453640"/>
            <a:ext cx="473710" cy="95313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chemeClr val="bg1"/>
                </a:solidFill>
              </a:rPr>
              <a:t>平衡</a:t>
            </a:r>
            <a:endParaRPr lang="zh-CN" altLang="en-US" sz="2800">
              <a:solidFill>
                <a:schemeClr val="bg1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929130" y="946150"/>
            <a:ext cx="6959600" cy="355346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p>
            <a:pPr fontAlgn="base">
              <a:lnSpc>
                <a:spcPts val="45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 dirty="0">
                <a:solidFill>
                  <a:schemeClr val="tx2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一、选官制度</a:t>
            </a:r>
            <a:endParaRPr lang="zh-CN" altLang="en-US" sz="3200" b="1" dirty="0">
              <a:solidFill>
                <a:schemeClr val="tx2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 fontAlgn="base">
              <a:lnSpc>
                <a:spcPts val="45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 dirty="0">
                <a:solidFill>
                  <a:schemeClr val="tx2"/>
                </a:solidFill>
                <a:latin typeface="隶书" panose="02010509060101010101" pitchFamily="49" charset="-122"/>
                <a:ea typeface="隶书" panose="02010509060101010101" pitchFamily="49" charset="-122"/>
                <a:cs typeface="Calibri" panose="020F0502020204030204" pitchFamily="34" charset="0"/>
              </a:rPr>
              <a:t>    九品中正制→科举制</a:t>
            </a:r>
            <a:endParaRPr lang="en-US" altLang="zh-CN" sz="1000" b="1" dirty="0">
              <a:solidFill>
                <a:schemeClr val="tx2"/>
              </a:solidFill>
              <a:latin typeface="隶书" panose="02010509060101010101" pitchFamily="49" charset="-122"/>
              <a:ea typeface="隶书" panose="02010509060101010101" pitchFamily="49" charset="-122"/>
              <a:cs typeface="Calibri" panose="020F0502020204030204" pitchFamily="34" charset="0"/>
            </a:endParaRPr>
          </a:p>
          <a:p>
            <a:pPr fontAlgn="base">
              <a:lnSpc>
                <a:spcPts val="45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 dirty="0">
                <a:solidFill>
                  <a:schemeClr val="tx2"/>
                </a:solidFill>
                <a:latin typeface="隶书" panose="02010509060101010101" pitchFamily="49" charset="-122"/>
                <a:ea typeface="隶书" panose="02010509060101010101" pitchFamily="49" charset="-122"/>
                <a:cs typeface="Calibri" panose="020F0502020204030204" pitchFamily="34" charset="0"/>
              </a:rPr>
              <a:t>二、</a:t>
            </a:r>
            <a:r>
              <a:rPr lang="zh-CN" altLang="en-US" sz="3200" b="1" dirty="0">
                <a:solidFill>
                  <a:schemeClr val="tx2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中央官制</a:t>
            </a:r>
            <a:endParaRPr lang="zh-CN" altLang="en-US" sz="3200" b="1" dirty="0">
              <a:solidFill>
                <a:schemeClr val="tx2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 fontAlgn="base">
              <a:lnSpc>
                <a:spcPts val="45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 dirty="0">
                <a:solidFill>
                  <a:schemeClr val="tx2"/>
                </a:solidFill>
                <a:latin typeface="隶书" panose="02010509060101010101" pitchFamily="49" charset="-122"/>
                <a:ea typeface="隶书" panose="02010509060101010101" pitchFamily="49" charset="-122"/>
                <a:cs typeface="Calibri" panose="020F0502020204030204" pitchFamily="34" charset="0"/>
              </a:rPr>
              <a:t>    三公九卿制→三省六部制</a:t>
            </a:r>
            <a:endParaRPr lang="en-US" altLang="zh-CN" sz="900" b="1" dirty="0">
              <a:solidFill>
                <a:schemeClr val="tx2"/>
              </a:solidFill>
              <a:latin typeface="隶书" panose="02010509060101010101" pitchFamily="49" charset="-122"/>
              <a:ea typeface="隶书" panose="02010509060101010101" pitchFamily="49" charset="-122"/>
              <a:cs typeface="Calibri" panose="020F0502020204030204" pitchFamily="34" charset="0"/>
            </a:endParaRPr>
          </a:p>
          <a:p>
            <a:pPr fontAlgn="base">
              <a:lnSpc>
                <a:spcPts val="45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 dirty="0">
                <a:solidFill>
                  <a:schemeClr val="tx2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三、赋税制度</a:t>
            </a:r>
            <a:endParaRPr lang="zh-CN" altLang="en-US" sz="3200" b="1" dirty="0">
              <a:solidFill>
                <a:schemeClr val="tx2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 fontAlgn="base">
              <a:lnSpc>
                <a:spcPts val="45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 dirty="0">
                <a:solidFill>
                  <a:schemeClr val="tx2"/>
                </a:solidFill>
                <a:latin typeface="隶书" panose="02010509060101010101" pitchFamily="49" charset="-122"/>
                <a:ea typeface="隶书" panose="02010509060101010101" pitchFamily="49" charset="-122"/>
                <a:cs typeface="Calibri" panose="020F0502020204030204" pitchFamily="34" charset="0"/>
              </a:rPr>
              <a:t>    租庸调制→两税法</a:t>
            </a:r>
            <a:endParaRPr lang="zh-CN" altLang="en-US" sz="3200" b="1" dirty="0">
              <a:solidFill>
                <a:schemeClr val="tx2"/>
              </a:solidFill>
              <a:latin typeface="隶书" panose="02010509060101010101" pitchFamily="49" charset="-122"/>
              <a:ea typeface="隶书" panose="02010509060101010101" pitchFamily="49" charset="-122"/>
              <a:cs typeface="Calibri" panose="020F0502020204030204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538980" y="946150"/>
            <a:ext cx="6572250" cy="749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p>
            <a:r>
              <a:rPr lang="en-US" altLang="zh-CN" sz="2400" b="1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——</a:t>
            </a:r>
            <a:r>
              <a:rPr lang="zh-CN" altLang="en-US" sz="2400" b="1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官僚政治走向成熟</a:t>
            </a:r>
            <a:endParaRPr lang="zh-CN" altLang="en-US" sz="2400" b="1" dirty="0">
              <a:solidFill>
                <a:schemeClr val="tx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455316" y="2235776"/>
            <a:ext cx="6357150" cy="460375"/>
          </a:xfrm>
          <a:prstGeom prst="rect">
            <a:avLst/>
          </a:prstGeom>
        </p:spPr>
        <p:txBody>
          <a:bodyPr wrap="square" anchor="ctr">
            <a:spAutoFit/>
          </a:bodyPr>
          <a:p>
            <a:r>
              <a:rPr lang="en-US" altLang="zh-CN" sz="2400" b="1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——</a:t>
            </a:r>
            <a:r>
              <a:rPr lang="zh-CN" altLang="en-US" sz="2400" b="1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中枢机制日臻完备</a:t>
            </a:r>
            <a:endParaRPr lang="zh-CN" altLang="en-US" sz="2400" b="1" dirty="0">
              <a:solidFill>
                <a:schemeClr val="tx2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9" name="文本框 14"/>
          <p:cNvSpPr txBox="1"/>
          <p:nvPr/>
        </p:nvSpPr>
        <p:spPr>
          <a:xfrm>
            <a:off x="4455315" y="3406724"/>
            <a:ext cx="6452397" cy="4603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p>
            <a:r>
              <a:rPr lang="en-US" altLang="zh-CN" sz="2400" b="1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——</a:t>
            </a:r>
            <a:r>
              <a:rPr lang="zh-CN" altLang="en-US" sz="2400" b="1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人身控制逐渐放松</a:t>
            </a:r>
            <a:endParaRPr lang="zh-CN" altLang="en-US" sz="2400" b="1" dirty="0">
              <a:solidFill>
                <a:schemeClr val="tx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38027" y="3677001"/>
            <a:ext cx="7581433" cy="136191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sz="2100" dirty="0">
                <a:solidFill>
                  <a:srgbClr val="333333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今天，摆在我们面前的一项重大历史任务，就是推动中国特色社会主义制度更加成熟更加定型，为党和国家事业发展、为人民幸福安康、为社会和谐稳定、为国家长治久安提供一整套更完备、更稳定、更管用的制度体系。</a:t>
            </a:r>
            <a:endParaRPr lang="zh-CN" altLang="en-US" sz="2100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pic>
        <p:nvPicPr>
          <p:cNvPr id="66" name="图片 65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459"/>
          <a:stretch>
            <a:fillRect/>
          </a:stretch>
        </p:blipFill>
        <p:spPr>
          <a:xfrm>
            <a:off x="738027" y="86028"/>
            <a:ext cx="7581433" cy="3590973"/>
          </a:xfrm>
          <a:prstGeom prst="rect">
            <a:avLst/>
          </a:prstGeom>
        </p:spPr>
      </p:pic>
      <p:grpSp>
        <p:nvGrpSpPr>
          <p:cNvPr id="38" name="组合 37"/>
          <p:cNvGrpSpPr/>
          <p:nvPr/>
        </p:nvGrpSpPr>
        <p:grpSpPr>
          <a:xfrm>
            <a:off x="11" y="39"/>
            <a:ext cx="1643075" cy="624450"/>
            <a:chOff x="714348" y="4357702"/>
            <a:chExt cx="1643075" cy="624449"/>
          </a:xfrm>
        </p:grpSpPr>
        <p:pic>
          <p:nvPicPr>
            <p:cNvPr id="39" name="图片 38" descr="印章"/>
            <p:cNvPicPr>
              <a:picLocks noChangeAspect="1"/>
            </p:cNvPicPr>
            <p:nvPr/>
          </p:nvPicPr>
          <p:blipFill>
            <a:blip r:embed="rId2" cstate="screen">
              <a:lum bright="10000" contrast="-30000"/>
            </a:blip>
            <a:stretch>
              <a:fillRect/>
            </a:stretch>
          </p:blipFill>
          <p:spPr>
            <a:xfrm rot="5400000">
              <a:off x="1152223" y="3919826"/>
              <a:ext cx="624449" cy="1500200"/>
            </a:xfrm>
            <a:prstGeom prst="rect">
              <a:avLst/>
            </a:prstGeom>
          </p:spPr>
        </p:pic>
        <p:sp>
          <p:nvSpPr>
            <p:cNvPr id="40" name="矩形 39"/>
            <p:cNvSpPr/>
            <p:nvPr/>
          </p:nvSpPr>
          <p:spPr>
            <a:xfrm>
              <a:off x="714348" y="4421995"/>
              <a:ext cx="1643075" cy="4603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zh-CN" altLang="en-US" sz="2400" b="1" dirty="0" smtClean="0">
                  <a:solidFill>
                    <a:prstClr val="black"/>
                  </a:solidFill>
                  <a:latin typeface="方正卡通简体" panose="03000509000000000000" pitchFamily="65" charset="-122"/>
                  <a:ea typeface="方正卡通简体" panose="03000509000000000000" pitchFamily="65" charset="-122"/>
                </a:rPr>
                <a:t>家国情怀</a:t>
              </a:r>
              <a:endParaRPr lang="zh-CN" altLang="en-US" sz="2400" b="1" dirty="0" smtClean="0">
                <a:solidFill>
                  <a:prstClr val="black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 marL="0" indent="0">
              <a:buNone/>
            </a:pPr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</a:rPr>
              <a:t>唐太宗认为政治清浊，犹如江河，关键在其源头。他规定皇帝的诏书，必须通过中书门下审查并盖上红印，才可以下发，这反映了唐太宗</a:t>
            </a:r>
            <a:endParaRPr lang="zh-CN" altLang="en-US" b="1">
              <a:latin typeface="微软雅黑" panose="020B0503020204020204" charset="-122"/>
              <a:ea typeface="微软雅黑" panose="020B0503020204020204" charset="-122"/>
            </a:endParaRPr>
          </a:p>
          <a:p>
            <a:pPr marL="0" indent="0">
              <a:buNone/>
            </a:pP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A．重视唐代民主政治的建设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>
              <a:buNone/>
            </a:pP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B．意识到了制度设计的重要性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>
              <a:buNone/>
            </a:pP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C．认识到限制皇权的必要性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>
              <a:buNone/>
            </a:pP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D．设中书门下为最高行政机构</a:t>
            </a:r>
            <a:endParaRPr lang="zh-CN" altLang="en-US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752590" y="3075305"/>
            <a:ext cx="695325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72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</a:t>
            </a:r>
            <a:endParaRPr lang="en-US" altLang="zh-CN" sz="7200" b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矩形 5"/>
          <p:cNvSpPr/>
          <p:nvPr/>
        </p:nvSpPr>
        <p:spPr>
          <a:xfrm>
            <a:off x="487045" y="170180"/>
            <a:ext cx="385572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7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小试牛刀</a:t>
            </a:r>
            <a:endParaRPr lang="zh-CN" altLang="en-US" sz="72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7" name="标题 6"/>
          <p:cNvSpPr/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 marL="0" indent="0">
              <a:buNone/>
            </a:pPr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隋唐时期封建专制主义中央集权制度得以完善，其“完善”的含义是(　　)</a:t>
            </a:r>
            <a:endParaRPr lang="zh-CN" altLang="en-US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>
              <a:buNone/>
            </a:pPr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①皇帝享有至高无上的地位  　②通过科举考试选拔官员  　③地方官吏由中央统一任命　④实行三省六部制，中央各部门相互制约</a:t>
            </a:r>
            <a:endParaRPr lang="zh-CN" altLang="en-US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>
              <a:buNone/>
            </a:pP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A．①③      B．②③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>
              <a:buNone/>
            </a:pP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C．②④      D．①④</a:t>
            </a:r>
            <a:endParaRPr lang="en-US" altLang="zh-CN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87045" y="170180"/>
            <a:ext cx="385572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7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小试牛刀</a:t>
            </a:r>
            <a:endParaRPr lang="zh-CN" altLang="en-US" sz="72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4" name="矩形 3"/>
          <p:cNvSpPr/>
          <p:nvPr/>
        </p:nvSpPr>
        <p:spPr>
          <a:xfrm>
            <a:off x="6815455" y="3279140"/>
            <a:ext cx="66675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72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</a:t>
            </a:r>
            <a:endParaRPr lang="en-US" altLang="zh-CN" sz="7200" b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5" name="Picture 3" descr="C:\Users\Administrator\Desktop\微信图片_20200807141837.jpg"/>
          <p:cNvPicPr>
            <a:picLocks noChangeAspect="1" noChangeArrowheads="1"/>
          </p:cNvPicPr>
          <p:nvPr>
            <p:ph idx="1"/>
          </p:nvPr>
        </p:nvPicPr>
        <p:blipFill>
          <a:blip r:embed="rId1"/>
          <a:srcRect l="59375" t="29687" b="66406"/>
          <a:stretch>
            <a:fillRect/>
          </a:stretch>
        </p:blipFill>
        <p:spPr bwMode="auto">
          <a:xfrm rot="829146">
            <a:off x="-37465" y="899795"/>
            <a:ext cx="7927340" cy="3263265"/>
          </a:xfrm>
          <a:prstGeom prst="snip2DiagRect">
            <a:avLst>
              <a:gd name="adj1" fmla="val 0"/>
              <a:gd name="adj2" fmla="val 50000"/>
            </a:avLst>
          </a:prstGeom>
          <a:noFill/>
        </p:spPr>
      </p:pic>
      <p:pic>
        <p:nvPicPr>
          <p:cNvPr id="2050" name="Picture 2" descr="https://timgsa.baidu.com/timg?image&amp;quality=80&amp;size=b9999_10000&amp;sec=1602858834178&amp;di=908bc6dc4a298dd504042700cb466e39&amp;imgtype=0&amp;src=http%3A%2F%2Fimg.mp.itc.cn%2Fupload%2F20170205%2F06e5aba2feb648c79361270e6b78e06f_th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23455">
            <a:off x="2256103" y="1163265"/>
            <a:ext cx="5603331" cy="3245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矩形 6"/>
          <p:cNvSpPr/>
          <p:nvPr/>
        </p:nvSpPr>
        <p:spPr>
          <a:xfrm>
            <a:off x="0" y="1807363"/>
            <a:ext cx="9144000" cy="385765"/>
          </a:xfrm>
          <a:prstGeom prst="rect">
            <a:avLst/>
          </a:prstGeom>
          <a:solidFill>
            <a:schemeClr val="bg1"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Text Placeholder 33"/>
          <p:cNvSpPr txBox="1"/>
          <p:nvPr/>
        </p:nvSpPr>
        <p:spPr>
          <a:xfrm>
            <a:off x="1285853" y="1357304"/>
            <a:ext cx="3571899" cy="1032557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None/>
            </a:pPr>
            <a:r>
              <a:rPr lang="en-US" altLang="zh-CN" sz="8000" dirty="0" smtClean="0">
                <a:solidFill>
                  <a:prstClr val="black"/>
                </a:solidFill>
                <a:latin typeface="Impact" panose="020B0806030902050204" pitchFamily="34" charset="0"/>
                <a:ea typeface="江西拙楷" panose="02010600040101010101" pitchFamily="2" charset="-122"/>
              </a:rPr>
              <a:t>01·</a:t>
            </a:r>
            <a:endParaRPr lang="zh-CN" altLang="en-US" sz="3600" b="1" spc="78" dirty="0">
              <a:solidFill>
                <a:schemeClr val="accent6">
                  <a:lumMod val="75000"/>
                </a:schemeClr>
              </a:solidFill>
              <a:latin typeface="江西拙楷" panose="02010600040101010101" pitchFamily="2" charset="-122"/>
              <a:ea typeface="江西拙楷" panose="02010600040101010101" pitchFamily="2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000364" y="1428742"/>
            <a:ext cx="2466340" cy="768350"/>
          </a:xfrm>
          <a:prstGeom prst="rect">
            <a:avLst/>
          </a:prstGeom>
        </p:spPr>
        <p:txBody>
          <a:bodyPr wrap="none">
            <a:spAutoFit/>
          </a:bodyPr>
          <a:p>
            <a:r>
              <a:rPr lang="zh-CN" altLang="en-US" sz="4400" b="1" spc="78" dirty="0" smtClean="0">
                <a:ln>
                  <a:solidFill>
                    <a:schemeClr val="bg1"/>
                  </a:solidFill>
                </a:ln>
                <a:latin typeface="江西拙楷" panose="02010600040101010101" pitchFamily="2" charset="-122"/>
                <a:ea typeface="江西拙楷" panose="02010600040101010101" pitchFamily="2" charset="-122"/>
              </a:rPr>
              <a:t>选官制度</a:t>
            </a:r>
            <a:endParaRPr lang="zh-CN" altLang="en-US" sz="4400" b="1" spc="78" dirty="0" smtClean="0">
              <a:ln>
                <a:solidFill>
                  <a:schemeClr val="bg1"/>
                </a:solidFill>
              </a:ln>
              <a:latin typeface="江西拙楷" panose="02010600040101010101" pitchFamily="2" charset="-122"/>
              <a:ea typeface="江西拙楷" panose="0201060004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632450" y="1769745"/>
            <a:ext cx="57759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——</a:t>
            </a:r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官僚政治走向成熟</a:t>
            </a:r>
            <a:endParaRPr lang="zh-CN" altLang="en-US" sz="24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697298" y="873644"/>
            <a:ext cx="70507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 smtClean="0">
                <a:solidFill>
                  <a:srgbClr val="C00000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rPr>
              <a:t>请同学们自主阅读教材并思考，从西周时期到隋唐，中国古代的选官制度发生了怎样的变化，其选官标准是什么？</a:t>
            </a:r>
            <a:endParaRPr lang="zh-CN" altLang="en-US" sz="2000" dirty="0">
              <a:solidFill>
                <a:srgbClr val="C00000"/>
              </a:solidFill>
              <a:latin typeface="方正卡通简体" panose="03000509000000000000" pitchFamily="65" charset="-122"/>
              <a:ea typeface="方正卡通简体" panose="03000509000000000000" pitchFamily="65" charset="-122"/>
            </a:endParaRPr>
          </a:p>
        </p:txBody>
      </p:sp>
      <p:grpSp>
        <p:nvGrpSpPr>
          <p:cNvPr id="5" name="Group 49"/>
          <p:cNvGrpSpPr/>
          <p:nvPr/>
        </p:nvGrpSpPr>
        <p:grpSpPr bwMode="auto">
          <a:xfrm>
            <a:off x="811642" y="2982063"/>
            <a:ext cx="7924324" cy="309563"/>
            <a:chOff x="0" y="0"/>
            <a:chExt cx="7924275" cy="309188"/>
          </a:xfrm>
        </p:grpSpPr>
        <p:sp>
          <p:nvSpPr>
            <p:cNvPr id="6" name="矩形 49"/>
            <p:cNvSpPr>
              <a:spLocks noChangeArrowheads="1"/>
            </p:cNvSpPr>
            <p:nvPr/>
          </p:nvSpPr>
          <p:spPr bwMode="auto">
            <a:xfrm>
              <a:off x="0" y="0"/>
              <a:ext cx="7924275" cy="309188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dirty="0">
                <a:solidFill>
                  <a:srgbClr val="FFFFFF"/>
                </a:solidFill>
                <a:latin typeface="宋体" panose="02010600030101010101" pitchFamily="2" charset="-122"/>
                <a:ea typeface="江西拙楷" panose="0201060004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7" name="燕尾形 50"/>
            <p:cNvSpPr>
              <a:spLocks noChangeArrowheads="1"/>
            </p:cNvSpPr>
            <p:nvPr/>
          </p:nvSpPr>
          <p:spPr bwMode="auto">
            <a:xfrm rot="5400000">
              <a:off x="447875" y="45803"/>
              <a:ext cx="237581" cy="237581"/>
            </a:xfrm>
            <a:prstGeom prst="chevron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dirty="0">
                <a:solidFill>
                  <a:srgbClr val="000000"/>
                </a:solidFill>
                <a:latin typeface="宋体" panose="02010600030101010101" pitchFamily="2" charset="-122"/>
                <a:ea typeface="江西拙楷" panose="0201060004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8" name="燕尾形 51"/>
            <p:cNvSpPr>
              <a:spLocks noChangeArrowheads="1"/>
            </p:cNvSpPr>
            <p:nvPr/>
          </p:nvSpPr>
          <p:spPr bwMode="auto">
            <a:xfrm rot="5400000">
              <a:off x="1960257" y="45802"/>
              <a:ext cx="237581" cy="237581"/>
            </a:xfrm>
            <a:prstGeom prst="chevron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dirty="0">
                <a:solidFill>
                  <a:srgbClr val="000000"/>
                </a:solidFill>
                <a:latin typeface="宋体" panose="02010600030101010101" pitchFamily="2" charset="-122"/>
                <a:ea typeface="江西拙楷" panose="0201060004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9" name="燕尾形 52"/>
            <p:cNvSpPr>
              <a:spLocks noChangeArrowheads="1"/>
            </p:cNvSpPr>
            <p:nvPr/>
          </p:nvSpPr>
          <p:spPr bwMode="auto">
            <a:xfrm rot="5400000">
              <a:off x="3639090" y="51518"/>
              <a:ext cx="237581" cy="237581"/>
            </a:xfrm>
            <a:prstGeom prst="chevron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dirty="0">
                <a:solidFill>
                  <a:srgbClr val="000000"/>
                </a:solidFill>
                <a:latin typeface="宋体" panose="02010600030101010101" pitchFamily="2" charset="-122"/>
                <a:ea typeface="江西拙楷" panose="0201060004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0" name="燕尾形 53"/>
            <p:cNvSpPr>
              <a:spLocks noChangeArrowheads="1"/>
            </p:cNvSpPr>
            <p:nvPr/>
          </p:nvSpPr>
          <p:spPr bwMode="auto">
            <a:xfrm rot="5400000">
              <a:off x="5250580" y="40380"/>
              <a:ext cx="237581" cy="237581"/>
            </a:xfrm>
            <a:prstGeom prst="chevron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dirty="0">
                <a:solidFill>
                  <a:srgbClr val="000000"/>
                </a:solidFill>
                <a:latin typeface="宋体" panose="02010600030101010101" pitchFamily="2" charset="-122"/>
                <a:ea typeface="江西拙楷" panose="0201060004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1" name="燕尾形 54"/>
            <p:cNvSpPr>
              <a:spLocks noChangeArrowheads="1"/>
            </p:cNvSpPr>
            <p:nvPr/>
          </p:nvSpPr>
          <p:spPr bwMode="auto">
            <a:xfrm rot="5400000">
              <a:off x="6937284" y="51082"/>
              <a:ext cx="237581" cy="237581"/>
            </a:xfrm>
            <a:prstGeom prst="chevron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dirty="0">
                <a:solidFill>
                  <a:srgbClr val="000000"/>
                </a:solidFill>
                <a:latin typeface="宋体" panose="02010600030101010101" pitchFamily="2" charset="-122"/>
                <a:ea typeface="江西拙楷" panose="02010600040101010101" pitchFamily="2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12" name="Group 43"/>
          <p:cNvGrpSpPr/>
          <p:nvPr/>
        </p:nvGrpSpPr>
        <p:grpSpPr bwMode="auto">
          <a:xfrm>
            <a:off x="823306" y="3358245"/>
            <a:ext cx="8034974" cy="482600"/>
            <a:chOff x="121177" y="12636"/>
            <a:chExt cx="8034804" cy="483264"/>
          </a:xfrm>
        </p:grpSpPr>
        <p:sp>
          <p:nvSpPr>
            <p:cNvPr id="13" name="矩形 43"/>
            <p:cNvSpPr>
              <a:spLocks noChangeArrowheads="1"/>
            </p:cNvSpPr>
            <p:nvPr/>
          </p:nvSpPr>
          <p:spPr bwMode="auto">
            <a:xfrm>
              <a:off x="121177" y="34973"/>
              <a:ext cx="1679848" cy="425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dirty="0">
                  <a:solidFill>
                    <a:srgbClr val="000000"/>
                  </a:solidFill>
                  <a:latin typeface="江西拙楷" panose="02010600040101010101" pitchFamily="2" charset="-122"/>
                  <a:ea typeface="江西拙楷" panose="02010600040101010101" pitchFamily="2" charset="-122"/>
                  <a:sym typeface="微软雅黑" panose="020B0503020204020204" charset="-122"/>
                </a:rPr>
                <a:t>商周时期</a:t>
              </a:r>
              <a:endParaRPr lang="zh-CN" altLang="en-US" dirty="0">
                <a:solidFill>
                  <a:srgbClr val="000000"/>
                </a:solidFill>
                <a:latin typeface="江西拙楷" panose="02010600040101010101" pitchFamily="2" charset="-122"/>
                <a:ea typeface="江西拙楷" panose="02010600040101010101" pitchFamily="2" charset="-122"/>
                <a:sym typeface="微软雅黑" panose="020B0503020204020204" charset="-122"/>
              </a:endParaRPr>
            </a:p>
          </p:txBody>
        </p:sp>
        <p:sp>
          <p:nvSpPr>
            <p:cNvPr id="14" name="矩形 44"/>
            <p:cNvSpPr>
              <a:spLocks noChangeArrowheads="1"/>
            </p:cNvSpPr>
            <p:nvPr/>
          </p:nvSpPr>
          <p:spPr bwMode="auto">
            <a:xfrm>
              <a:off x="1534022" y="34892"/>
              <a:ext cx="1801457" cy="461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dirty="0">
                  <a:solidFill>
                    <a:srgbClr val="000000"/>
                  </a:solidFill>
                  <a:latin typeface="江西拙楷" panose="02010600040101010101" pitchFamily="2" charset="-122"/>
                  <a:ea typeface="江西拙楷" panose="02010600040101010101" pitchFamily="2" charset="-122"/>
                  <a:sym typeface="微软雅黑" panose="020B0503020204020204" charset="-122"/>
                </a:rPr>
                <a:t>战国</a:t>
              </a:r>
              <a:r>
                <a:rPr lang="en-US" altLang="zh-CN" dirty="0">
                  <a:solidFill>
                    <a:srgbClr val="000000"/>
                  </a:solidFill>
                  <a:latin typeface="江西拙楷" panose="02010600040101010101" pitchFamily="2" charset="-122"/>
                  <a:ea typeface="江西拙楷" panose="02010600040101010101" pitchFamily="2" charset="-122"/>
                  <a:sym typeface="微软雅黑" panose="020B0503020204020204" charset="-122"/>
                </a:rPr>
                <a:t>—</a:t>
              </a:r>
              <a:r>
                <a:rPr lang="zh-CN" altLang="en-US" dirty="0">
                  <a:solidFill>
                    <a:srgbClr val="000000"/>
                  </a:solidFill>
                  <a:latin typeface="江西拙楷" panose="02010600040101010101" pitchFamily="2" charset="-122"/>
                  <a:ea typeface="江西拙楷" panose="02010600040101010101" pitchFamily="2" charset="-122"/>
                  <a:sym typeface="微软雅黑" panose="020B0503020204020204" charset="-122"/>
                </a:rPr>
                <a:t>秦朝</a:t>
              </a:r>
              <a:endParaRPr lang="zh-CN" altLang="en-US" dirty="0">
                <a:solidFill>
                  <a:srgbClr val="000000"/>
                </a:solidFill>
                <a:latin typeface="江西拙楷" panose="02010600040101010101" pitchFamily="2" charset="-122"/>
                <a:ea typeface="江西拙楷" panose="02010600040101010101" pitchFamily="2" charset="-122"/>
                <a:sym typeface="微软雅黑" panose="020B0503020204020204" charset="-122"/>
              </a:endParaRPr>
            </a:p>
          </p:txBody>
        </p:sp>
        <p:sp>
          <p:nvSpPr>
            <p:cNvPr id="15" name="矩形 45"/>
            <p:cNvSpPr>
              <a:spLocks noChangeArrowheads="1"/>
            </p:cNvSpPr>
            <p:nvPr/>
          </p:nvSpPr>
          <p:spPr bwMode="auto">
            <a:xfrm>
              <a:off x="3566749" y="35225"/>
              <a:ext cx="1679848" cy="4253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dirty="0">
                  <a:solidFill>
                    <a:srgbClr val="000000"/>
                  </a:solidFill>
                  <a:latin typeface="江西拙楷" panose="02010600040101010101" pitchFamily="2" charset="-122"/>
                  <a:ea typeface="江西拙楷" panose="02010600040101010101" pitchFamily="2" charset="-122"/>
                  <a:sym typeface="微软雅黑" panose="020B0503020204020204" charset="-122"/>
                </a:rPr>
                <a:t>汉代 </a:t>
              </a:r>
              <a:endParaRPr lang="zh-CN" altLang="en-US" dirty="0">
                <a:solidFill>
                  <a:srgbClr val="000000"/>
                </a:solidFill>
                <a:latin typeface="江西拙楷" panose="02010600040101010101" pitchFamily="2" charset="-122"/>
                <a:ea typeface="江西拙楷" panose="02010600040101010101" pitchFamily="2" charset="-122"/>
                <a:sym typeface="微软雅黑" panose="020B0503020204020204" charset="-122"/>
              </a:endParaRPr>
            </a:p>
          </p:txBody>
        </p:sp>
        <p:sp>
          <p:nvSpPr>
            <p:cNvPr id="16" name="矩形 46"/>
            <p:cNvSpPr>
              <a:spLocks noChangeArrowheads="1"/>
            </p:cNvSpPr>
            <p:nvPr/>
          </p:nvSpPr>
          <p:spPr bwMode="auto">
            <a:xfrm>
              <a:off x="4810116" y="12794"/>
              <a:ext cx="1679848" cy="4253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dirty="0">
                  <a:solidFill>
                    <a:srgbClr val="000000"/>
                  </a:solidFill>
                  <a:latin typeface="江西拙楷" panose="02010600040101010101" pitchFamily="2" charset="-122"/>
                  <a:ea typeface="江西拙楷" panose="02010600040101010101" pitchFamily="2" charset="-122"/>
                  <a:sym typeface="微软雅黑" panose="020B0503020204020204" charset="-122"/>
                </a:rPr>
                <a:t>魏晋南北朝</a:t>
              </a:r>
              <a:endParaRPr lang="zh-CN" altLang="en-US" dirty="0">
                <a:solidFill>
                  <a:srgbClr val="000000"/>
                </a:solidFill>
                <a:latin typeface="江西拙楷" panose="02010600040101010101" pitchFamily="2" charset="-122"/>
                <a:ea typeface="江西拙楷" panose="02010600040101010101" pitchFamily="2" charset="-122"/>
                <a:sym typeface="微软雅黑" panose="020B0503020204020204" charset="-122"/>
              </a:endParaRPr>
            </a:p>
          </p:txBody>
        </p:sp>
        <p:sp>
          <p:nvSpPr>
            <p:cNvPr id="17" name="矩形 47"/>
            <p:cNvSpPr>
              <a:spLocks noChangeArrowheads="1"/>
            </p:cNvSpPr>
            <p:nvPr/>
          </p:nvSpPr>
          <p:spPr bwMode="auto">
            <a:xfrm>
              <a:off x="6476133" y="12636"/>
              <a:ext cx="1679848" cy="3984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dirty="0">
                  <a:solidFill>
                    <a:srgbClr val="000000"/>
                  </a:solidFill>
                  <a:latin typeface="江西拙楷" panose="02010600040101010101" pitchFamily="2" charset="-122"/>
                  <a:ea typeface="江西拙楷" panose="02010600040101010101" pitchFamily="2" charset="-122"/>
                  <a:sym typeface="微软雅黑" panose="020B0503020204020204" charset="-122"/>
                </a:rPr>
                <a:t>隋唐</a:t>
              </a:r>
              <a:r>
                <a:rPr lang="en-US" altLang="zh-CN" dirty="0">
                  <a:solidFill>
                    <a:srgbClr val="000000"/>
                  </a:solidFill>
                  <a:latin typeface="江西拙楷" panose="02010600040101010101" pitchFamily="2" charset="-122"/>
                  <a:ea typeface="江西拙楷" panose="02010600040101010101" pitchFamily="2" charset="-122"/>
                  <a:sym typeface="微软雅黑" panose="020B0503020204020204" charset="-122"/>
                </a:rPr>
                <a:t>—1905</a:t>
              </a:r>
              <a:r>
                <a:rPr lang="zh-CN" altLang="en-US" dirty="0">
                  <a:solidFill>
                    <a:srgbClr val="000000"/>
                  </a:solidFill>
                  <a:latin typeface="江西拙楷" panose="02010600040101010101" pitchFamily="2" charset="-122"/>
                  <a:ea typeface="江西拙楷" panose="02010600040101010101" pitchFamily="2" charset="-122"/>
                  <a:sym typeface="微软雅黑" panose="020B0503020204020204" charset="-122"/>
                </a:rPr>
                <a:t>年</a:t>
              </a:r>
              <a:endParaRPr lang="zh-CN" altLang="en-US" dirty="0">
                <a:solidFill>
                  <a:srgbClr val="000000"/>
                </a:solidFill>
                <a:latin typeface="江西拙楷" panose="02010600040101010101" pitchFamily="2" charset="-122"/>
                <a:ea typeface="江西拙楷" panose="02010600040101010101" pitchFamily="2" charset="-122"/>
                <a:sym typeface="微软雅黑" panose="020B0503020204020204" charset="-122"/>
              </a:endParaRPr>
            </a:p>
          </p:txBody>
        </p:sp>
      </p:grpSp>
      <p:grpSp>
        <p:nvGrpSpPr>
          <p:cNvPr id="18" name="组合 5"/>
          <p:cNvGrpSpPr/>
          <p:nvPr/>
        </p:nvGrpSpPr>
        <p:grpSpPr>
          <a:xfrm>
            <a:off x="6947640" y="1725753"/>
            <a:ext cx="1461365" cy="1055370"/>
            <a:chOff x="8978593" y="1527810"/>
            <a:chExt cx="1948487" cy="1407160"/>
          </a:xfrm>
        </p:grpSpPr>
        <p:sp>
          <p:nvSpPr>
            <p:cNvPr id="19" name="燕尾形 40"/>
            <p:cNvSpPr>
              <a:spLocks noChangeArrowheads="1"/>
            </p:cNvSpPr>
            <p:nvPr/>
          </p:nvSpPr>
          <p:spPr bwMode="auto">
            <a:xfrm>
              <a:off x="8978593" y="2129056"/>
              <a:ext cx="287867" cy="287867"/>
            </a:xfrm>
            <a:prstGeom prst="chevron">
              <a:avLst>
                <a:gd name="adj" fmla="val 50000"/>
              </a:avLst>
            </a:prstGeom>
            <a:solidFill>
              <a:srgbClr val="009E9F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lang="zh-CN" altLang="zh-CN" dirty="0">
                <a:solidFill>
                  <a:srgbClr val="FFFFFF"/>
                </a:solidFill>
                <a:latin typeface="宋体" panose="02010600030101010101" pitchFamily="2" charset="-122"/>
                <a:ea typeface="江西拙楷" panose="02010600040101010101" pitchFamily="2" charset="-122"/>
                <a:sym typeface="宋体" panose="02010600030101010101" pitchFamily="2" charset="-122"/>
              </a:endParaRPr>
            </a:p>
          </p:txBody>
        </p:sp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9484360" y="1527810"/>
              <a:ext cx="1442720" cy="1407160"/>
            </a:xfrm>
            <a:prstGeom prst="rect">
              <a:avLst/>
            </a:prstGeom>
          </p:spPr>
        </p:pic>
      </p:grpSp>
      <p:grpSp>
        <p:nvGrpSpPr>
          <p:cNvPr id="21" name="组合 2"/>
          <p:cNvGrpSpPr/>
          <p:nvPr/>
        </p:nvGrpSpPr>
        <p:grpSpPr>
          <a:xfrm>
            <a:off x="2036563" y="1769568"/>
            <a:ext cx="1335622" cy="1055370"/>
            <a:chOff x="2430491" y="1586230"/>
            <a:chExt cx="1780829" cy="1407160"/>
          </a:xfrm>
        </p:grpSpPr>
        <p:sp>
          <p:nvSpPr>
            <p:cNvPr id="22" name="燕尾形 39"/>
            <p:cNvSpPr>
              <a:spLocks noChangeArrowheads="1"/>
            </p:cNvSpPr>
            <p:nvPr/>
          </p:nvSpPr>
          <p:spPr bwMode="auto">
            <a:xfrm>
              <a:off x="2430491" y="2146201"/>
              <a:ext cx="287867" cy="287867"/>
            </a:xfrm>
            <a:prstGeom prst="chevron">
              <a:avLst>
                <a:gd name="adj" fmla="val 50000"/>
              </a:avLst>
            </a:prstGeom>
            <a:solidFill>
              <a:srgbClr val="009E9F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lang="zh-CN" altLang="zh-CN" dirty="0">
                <a:solidFill>
                  <a:srgbClr val="FFFFFF"/>
                </a:solidFill>
                <a:latin typeface="宋体" panose="02010600030101010101" pitchFamily="2" charset="-122"/>
                <a:ea typeface="江西拙楷" panose="02010600040101010101" pitchFamily="2" charset="-122"/>
                <a:sym typeface="宋体" panose="02010600030101010101" pitchFamily="2" charset="-122"/>
              </a:endParaRPr>
            </a:p>
          </p:txBody>
        </p:sp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11780" y="1586230"/>
              <a:ext cx="1399540" cy="1407160"/>
            </a:xfrm>
            <a:prstGeom prst="rect">
              <a:avLst/>
            </a:prstGeom>
          </p:spPr>
        </p:pic>
      </p:grpSp>
      <p:pic>
        <p:nvPicPr>
          <p:cNvPr id="24" name="图片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8544" y="1756709"/>
            <a:ext cx="1055370" cy="1055370"/>
          </a:xfrm>
          <a:prstGeom prst="rect">
            <a:avLst/>
          </a:prstGeom>
        </p:spPr>
      </p:pic>
      <p:grpSp>
        <p:nvGrpSpPr>
          <p:cNvPr id="25" name="组合 3"/>
          <p:cNvGrpSpPr/>
          <p:nvPr/>
        </p:nvGrpSpPr>
        <p:grpSpPr>
          <a:xfrm>
            <a:off x="3627715" y="1773854"/>
            <a:ext cx="1460399" cy="1050131"/>
            <a:chOff x="4552026" y="1591945"/>
            <a:chExt cx="1947199" cy="1400175"/>
          </a:xfrm>
        </p:grpSpPr>
        <p:pic>
          <p:nvPicPr>
            <p:cNvPr id="26" name="图片 2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99050" y="1591945"/>
              <a:ext cx="1400175" cy="1400175"/>
            </a:xfrm>
            <a:prstGeom prst="rect">
              <a:avLst/>
            </a:prstGeom>
          </p:spPr>
        </p:pic>
        <p:sp>
          <p:nvSpPr>
            <p:cNvPr id="27" name="燕尾形 39"/>
            <p:cNvSpPr>
              <a:spLocks noChangeArrowheads="1"/>
            </p:cNvSpPr>
            <p:nvPr/>
          </p:nvSpPr>
          <p:spPr bwMode="auto">
            <a:xfrm>
              <a:off x="4552026" y="2148106"/>
              <a:ext cx="287867" cy="287867"/>
            </a:xfrm>
            <a:prstGeom prst="chevron">
              <a:avLst>
                <a:gd name="adj" fmla="val 50000"/>
              </a:avLst>
            </a:prstGeom>
            <a:solidFill>
              <a:srgbClr val="009E9F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lang="zh-CN" altLang="zh-CN" dirty="0">
                <a:solidFill>
                  <a:srgbClr val="FFFFFF"/>
                </a:solidFill>
                <a:latin typeface="宋体" panose="02010600030101010101" pitchFamily="2" charset="-122"/>
                <a:ea typeface="江西拙楷" panose="02010600040101010101" pitchFamily="2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28" name="组合 4"/>
          <p:cNvGrpSpPr/>
          <p:nvPr/>
        </p:nvGrpSpPr>
        <p:grpSpPr>
          <a:xfrm>
            <a:off x="5222676" y="1769568"/>
            <a:ext cx="1487069" cy="1055370"/>
            <a:chOff x="6678641" y="1586230"/>
            <a:chExt cx="1982759" cy="1407160"/>
          </a:xfrm>
        </p:grpSpPr>
        <p:pic>
          <p:nvPicPr>
            <p:cNvPr id="29" name="图片 2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254240" y="1586230"/>
              <a:ext cx="1407160" cy="1407160"/>
            </a:xfrm>
            <a:prstGeom prst="rect">
              <a:avLst/>
            </a:prstGeom>
          </p:spPr>
        </p:pic>
        <p:sp>
          <p:nvSpPr>
            <p:cNvPr id="30" name="燕尾形 39"/>
            <p:cNvSpPr>
              <a:spLocks noChangeArrowheads="1"/>
            </p:cNvSpPr>
            <p:nvPr/>
          </p:nvSpPr>
          <p:spPr bwMode="auto">
            <a:xfrm>
              <a:off x="6678641" y="2087146"/>
              <a:ext cx="287867" cy="287867"/>
            </a:xfrm>
            <a:prstGeom prst="chevron">
              <a:avLst>
                <a:gd name="adj" fmla="val 50000"/>
              </a:avLst>
            </a:prstGeom>
            <a:solidFill>
              <a:srgbClr val="009E9F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lang="zh-CN" altLang="zh-CN" dirty="0">
                <a:solidFill>
                  <a:srgbClr val="FFFFFF"/>
                </a:solidFill>
                <a:latin typeface="宋体" panose="02010600030101010101" pitchFamily="2" charset="-122"/>
                <a:ea typeface="江西拙楷" panose="0201060004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31" name="矩形 43"/>
          <p:cNvSpPr>
            <a:spLocks noChangeArrowheads="1"/>
          </p:cNvSpPr>
          <p:nvPr/>
        </p:nvSpPr>
        <p:spPr bwMode="auto">
          <a:xfrm>
            <a:off x="1037131" y="3942220"/>
            <a:ext cx="921068" cy="84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100" dirty="0">
                <a:solidFill>
                  <a:srgbClr val="000000"/>
                </a:solidFill>
                <a:latin typeface="江西拙楷" panose="02010600040101010101" pitchFamily="2" charset="-122"/>
                <a:ea typeface="江西拙楷" panose="02010600040101010101" pitchFamily="2" charset="-122"/>
                <a:sym typeface="微软雅黑" panose="020B0503020204020204" charset="-122"/>
              </a:rPr>
              <a:t>血缘关系</a:t>
            </a:r>
            <a:endParaRPr lang="zh-CN" altLang="en-US" sz="2100" dirty="0">
              <a:solidFill>
                <a:srgbClr val="000000"/>
              </a:solidFill>
              <a:latin typeface="江西拙楷" panose="02010600040101010101" pitchFamily="2" charset="-122"/>
              <a:ea typeface="江西拙楷" panose="02010600040101010101" pitchFamily="2" charset="-122"/>
              <a:sym typeface="微软雅黑" panose="020B0503020204020204" charset="-122"/>
            </a:endParaRPr>
          </a:p>
        </p:txBody>
      </p:sp>
      <p:sp>
        <p:nvSpPr>
          <p:cNvPr id="32" name="矩形 43"/>
          <p:cNvSpPr>
            <a:spLocks noChangeArrowheads="1"/>
          </p:cNvSpPr>
          <p:nvPr/>
        </p:nvSpPr>
        <p:spPr bwMode="auto">
          <a:xfrm>
            <a:off x="2498743" y="3978416"/>
            <a:ext cx="731044" cy="457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100" dirty="0">
                <a:solidFill>
                  <a:srgbClr val="000000"/>
                </a:solidFill>
                <a:latin typeface="江西拙楷" panose="02010600040101010101" pitchFamily="2" charset="-122"/>
                <a:ea typeface="江西拙楷" panose="02010600040101010101" pitchFamily="2" charset="-122"/>
                <a:sym typeface="微软雅黑" panose="020B0503020204020204" charset="-122"/>
              </a:rPr>
              <a:t>军功</a:t>
            </a:r>
            <a:endParaRPr lang="zh-CN" altLang="en-US" sz="2100" dirty="0">
              <a:solidFill>
                <a:srgbClr val="000000"/>
              </a:solidFill>
              <a:latin typeface="江西拙楷" panose="02010600040101010101" pitchFamily="2" charset="-122"/>
              <a:ea typeface="江西拙楷" panose="02010600040101010101" pitchFamily="2" charset="-122"/>
              <a:sym typeface="微软雅黑" panose="020B0503020204020204" charset="-122"/>
            </a:endParaRPr>
          </a:p>
        </p:txBody>
      </p:sp>
      <p:sp>
        <p:nvSpPr>
          <p:cNvPr id="33" name="矩形 43"/>
          <p:cNvSpPr>
            <a:spLocks noChangeArrowheads="1"/>
          </p:cNvSpPr>
          <p:nvPr/>
        </p:nvSpPr>
        <p:spPr bwMode="auto">
          <a:xfrm>
            <a:off x="4153711" y="3942220"/>
            <a:ext cx="832485" cy="84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100" dirty="0">
                <a:solidFill>
                  <a:srgbClr val="000000"/>
                </a:solidFill>
                <a:latin typeface="江西拙楷" panose="02010600040101010101" pitchFamily="2" charset="-122"/>
                <a:ea typeface="江西拙楷" panose="02010600040101010101" pitchFamily="2" charset="-122"/>
                <a:sym typeface="微软雅黑" panose="020B0503020204020204" charset="-122"/>
              </a:rPr>
              <a:t>品行才能</a:t>
            </a:r>
            <a:endParaRPr lang="zh-CN" altLang="en-US" sz="2100" dirty="0">
              <a:solidFill>
                <a:srgbClr val="000000"/>
              </a:solidFill>
              <a:latin typeface="江西拙楷" panose="02010600040101010101" pitchFamily="2" charset="-122"/>
              <a:ea typeface="江西拙楷" panose="02010600040101010101" pitchFamily="2" charset="-122"/>
              <a:sym typeface="微软雅黑" panose="020B0503020204020204" charset="-122"/>
            </a:endParaRPr>
          </a:p>
        </p:txBody>
      </p:sp>
      <p:sp>
        <p:nvSpPr>
          <p:cNvPr id="34" name="矩形 43"/>
          <p:cNvSpPr>
            <a:spLocks noChangeArrowheads="1"/>
          </p:cNvSpPr>
          <p:nvPr/>
        </p:nvSpPr>
        <p:spPr bwMode="auto">
          <a:xfrm>
            <a:off x="5789154" y="4004983"/>
            <a:ext cx="920591" cy="425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100" dirty="0" smtClean="0">
                <a:solidFill>
                  <a:srgbClr val="000000"/>
                </a:solidFill>
                <a:latin typeface="江西拙楷" panose="02010600040101010101" pitchFamily="2" charset="-122"/>
                <a:ea typeface="江西拙楷" panose="02010600040101010101" pitchFamily="2" charset="-122"/>
                <a:sym typeface="微软雅黑" panose="020B0503020204020204" charset="-122"/>
              </a:rPr>
              <a:t>门第</a:t>
            </a:r>
            <a:endParaRPr lang="zh-CN" altLang="en-US" sz="2100" dirty="0">
              <a:solidFill>
                <a:srgbClr val="000000"/>
              </a:solidFill>
              <a:latin typeface="江西拙楷" panose="02010600040101010101" pitchFamily="2" charset="-122"/>
              <a:ea typeface="江西拙楷" panose="02010600040101010101" pitchFamily="2" charset="-122"/>
              <a:sym typeface="微软雅黑" panose="020B0503020204020204" charset="-122"/>
            </a:endParaRPr>
          </a:p>
        </p:txBody>
      </p:sp>
      <p:sp>
        <p:nvSpPr>
          <p:cNvPr id="35" name="矩形 43"/>
          <p:cNvSpPr>
            <a:spLocks noChangeArrowheads="1"/>
          </p:cNvSpPr>
          <p:nvPr/>
        </p:nvSpPr>
        <p:spPr bwMode="auto">
          <a:xfrm>
            <a:off x="7549850" y="3873164"/>
            <a:ext cx="859155" cy="84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100" dirty="0">
                <a:solidFill>
                  <a:srgbClr val="000000"/>
                </a:solidFill>
                <a:latin typeface="江西拙楷" panose="02010600040101010101" pitchFamily="2" charset="-122"/>
                <a:ea typeface="江西拙楷" panose="02010600040101010101" pitchFamily="2" charset="-122"/>
                <a:sym typeface="微软雅黑" panose="020B0503020204020204" charset="-122"/>
              </a:rPr>
              <a:t>考试能力</a:t>
            </a:r>
            <a:endParaRPr lang="zh-CN" altLang="en-US" sz="2100" dirty="0">
              <a:solidFill>
                <a:srgbClr val="000000"/>
              </a:solidFill>
              <a:latin typeface="江西拙楷" panose="02010600040101010101" pitchFamily="2" charset="-122"/>
              <a:ea typeface="江西拙楷" panose="02010600040101010101" pitchFamily="2" charset="-122"/>
              <a:sym typeface="微软雅黑" panose="020B0503020204020204" charset="-122"/>
            </a:endParaRPr>
          </a:p>
        </p:txBody>
      </p:sp>
      <p:sp>
        <p:nvSpPr>
          <p:cNvPr id="36" name="文本框 8"/>
          <p:cNvSpPr txBox="1"/>
          <p:nvPr/>
        </p:nvSpPr>
        <p:spPr>
          <a:xfrm>
            <a:off x="214282" y="1927607"/>
            <a:ext cx="680314" cy="715581"/>
          </a:xfrm>
          <a:prstGeom prst="rect">
            <a:avLst/>
          </a:prstGeom>
          <a:noFill/>
          <a:ln>
            <a:solidFill>
              <a:schemeClr val="tx1"/>
            </a:solidFill>
            <a:prstDash val="lgDashDot"/>
          </a:ln>
        </p:spPr>
        <p:txBody>
          <a:bodyPr wrap="none" lIns="68580" tIns="34290" rIns="68580" bIns="34290" rtlCol="0" anchor="t">
            <a:spAutoFit/>
          </a:bodyPr>
          <a:lstStyle/>
          <a:p>
            <a:r>
              <a:rPr lang="zh-CN" altLang="en-US" sz="2100" b="1" dirty="0">
                <a:solidFill>
                  <a:srgbClr val="C00000"/>
                </a:solidFill>
                <a:latin typeface="江西拙楷" panose="02010600040101010101" pitchFamily="2" charset="-122"/>
                <a:ea typeface="江西拙楷" panose="02010600040101010101" pitchFamily="2" charset="-122"/>
                <a:sym typeface="+mn-ea"/>
              </a:rPr>
              <a:t>选官</a:t>
            </a:r>
            <a:endParaRPr lang="zh-CN" altLang="en-US" sz="2100" b="1" dirty="0">
              <a:solidFill>
                <a:srgbClr val="C00000"/>
              </a:solidFill>
              <a:latin typeface="江西拙楷" panose="02010600040101010101" pitchFamily="2" charset="-122"/>
              <a:ea typeface="江西拙楷" panose="02010600040101010101" pitchFamily="2" charset="-122"/>
              <a:sym typeface="+mn-ea"/>
            </a:endParaRPr>
          </a:p>
          <a:p>
            <a:r>
              <a:rPr lang="zh-CN" altLang="en-US" sz="2100" b="1" dirty="0">
                <a:solidFill>
                  <a:srgbClr val="C00000"/>
                </a:solidFill>
                <a:latin typeface="江西拙楷" panose="02010600040101010101" pitchFamily="2" charset="-122"/>
                <a:ea typeface="江西拙楷" panose="02010600040101010101" pitchFamily="2" charset="-122"/>
                <a:sym typeface="+mn-ea"/>
              </a:rPr>
              <a:t>方式</a:t>
            </a:r>
            <a:endParaRPr lang="zh-CN" altLang="en-US" sz="2100" b="1" dirty="0">
              <a:solidFill>
                <a:srgbClr val="C00000"/>
              </a:solidFill>
              <a:latin typeface="江西拙楷" panose="02010600040101010101" pitchFamily="2" charset="-122"/>
              <a:ea typeface="江西拙楷" panose="02010600040101010101" pitchFamily="2" charset="-122"/>
              <a:sym typeface="+mn-ea"/>
            </a:endParaRPr>
          </a:p>
        </p:txBody>
      </p:sp>
      <p:sp>
        <p:nvSpPr>
          <p:cNvPr id="37" name="文本框 9"/>
          <p:cNvSpPr txBox="1"/>
          <p:nvPr/>
        </p:nvSpPr>
        <p:spPr>
          <a:xfrm>
            <a:off x="287514" y="3978415"/>
            <a:ext cx="677108" cy="715581"/>
          </a:xfrm>
          <a:prstGeom prst="rect">
            <a:avLst/>
          </a:prstGeom>
          <a:noFill/>
          <a:ln>
            <a:solidFill>
              <a:schemeClr val="tx1"/>
            </a:solidFill>
            <a:prstDash val="lgDash"/>
          </a:ln>
        </p:spPr>
        <p:txBody>
          <a:bodyPr wrap="none" lIns="68580" tIns="34290" rIns="68580" bIns="34290" rtlCol="0" anchor="t">
            <a:spAutoFit/>
          </a:bodyPr>
          <a:lstStyle/>
          <a:p>
            <a:r>
              <a:rPr lang="zh-CN" altLang="en-US" sz="2100" b="1" dirty="0">
                <a:solidFill>
                  <a:srgbClr val="C00000"/>
                </a:solidFill>
                <a:latin typeface="江西拙楷" panose="02010600040101010101" pitchFamily="2" charset="-122"/>
                <a:ea typeface="江西拙楷" panose="02010600040101010101" pitchFamily="2" charset="-122"/>
                <a:sym typeface="+mn-ea"/>
              </a:rPr>
              <a:t>依据</a:t>
            </a:r>
            <a:endParaRPr lang="zh-CN" altLang="en-US" sz="2100" b="1" dirty="0">
              <a:solidFill>
                <a:srgbClr val="C00000"/>
              </a:solidFill>
              <a:latin typeface="江西拙楷" panose="02010600040101010101" pitchFamily="2" charset="-122"/>
              <a:ea typeface="江西拙楷" panose="02010600040101010101" pitchFamily="2" charset="-122"/>
              <a:sym typeface="+mn-ea"/>
            </a:endParaRPr>
          </a:p>
          <a:p>
            <a:r>
              <a:rPr lang="zh-CN" altLang="en-US" sz="2100" b="1" dirty="0">
                <a:solidFill>
                  <a:srgbClr val="C00000"/>
                </a:solidFill>
                <a:latin typeface="江西拙楷" panose="02010600040101010101" pitchFamily="2" charset="-122"/>
                <a:ea typeface="江西拙楷" panose="02010600040101010101" pitchFamily="2" charset="-122"/>
                <a:sym typeface="+mn-ea"/>
              </a:rPr>
              <a:t>标准</a:t>
            </a:r>
            <a:endParaRPr lang="zh-CN" altLang="en-US" sz="2100" b="1" dirty="0">
              <a:solidFill>
                <a:srgbClr val="C00000"/>
              </a:solidFill>
              <a:latin typeface="江西拙楷" panose="02010600040101010101" pitchFamily="2" charset="-122"/>
              <a:ea typeface="江西拙楷" panose="02010600040101010101" pitchFamily="2" charset="-122"/>
              <a:sym typeface="+mn-ea"/>
            </a:endParaRPr>
          </a:p>
        </p:txBody>
      </p:sp>
      <p:grpSp>
        <p:nvGrpSpPr>
          <p:cNvPr id="38" name="组合 37"/>
          <p:cNvGrpSpPr/>
          <p:nvPr/>
        </p:nvGrpSpPr>
        <p:grpSpPr>
          <a:xfrm>
            <a:off x="87006" y="927138"/>
            <a:ext cx="1643075" cy="624450"/>
            <a:chOff x="714348" y="4357701"/>
            <a:chExt cx="1643075" cy="624449"/>
          </a:xfrm>
        </p:grpSpPr>
        <p:pic>
          <p:nvPicPr>
            <p:cNvPr id="39" name="图片 38" descr="印章"/>
            <p:cNvPicPr>
              <a:picLocks noChangeAspect="1"/>
            </p:cNvPicPr>
            <p:nvPr/>
          </p:nvPicPr>
          <p:blipFill>
            <a:blip r:embed="rId6" cstate="screen">
              <a:lum bright="10000" contrast="-30000"/>
            </a:blip>
            <a:stretch>
              <a:fillRect/>
            </a:stretch>
          </p:blipFill>
          <p:spPr>
            <a:xfrm rot="5400000">
              <a:off x="1152223" y="3919826"/>
              <a:ext cx="624449" cy="1500200"/>
            </a:xfrm>
            <a:prstGeom prst="rect">
              <a:avLst/>
            </a:prstGeom>
          </p:spPr>
        </p:pic>
        <p:sp>
          <p:nvSpPr>
            <p:cNvPr id="40" name="矩形 39"/>
            <p:cNvSpPr/>
            <p:nvPr/>
          </p:nvSpPr>
          <p:spPr>
            <a:xfrm>
              <a:off x="714348" y="4421995"/>
              <a:ext cx="1643075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zh-CN" altLang="en-US" sz="2400" b="1" dirty="0" smtClean="0">
                  <a:solidFill>
                    <a:prstClr val="black"/>
                  </a:solidFill>
                  <a:latin typeface="方正卡通简体" panose="03000509000000000000" pitchFamily="65" charset="-122"/>
                  <a:ea typeface="方正卡通简体" panose="03000509000000000000" pitchFamily="65" charset="-122"/>
                </a:rPr>
                <a:t>自主学习</a:t>
              </a:r>
              <a:endParaRPr lang="en-US" altLang="zh-CN" sz="2400" b="1" dirty="0" smtClean="0">
                <a:solidFill>
                  <a:prstClr val="black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endParaRPr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1083229" y="248042"/>
            <a:ext cx="1404881" cy="446882"/>
          </a:xfrm>
          <a:prstGeom prst="rect">
            <a:avLst/>
          </a:prstGeom>
          <a:noFill/>
        </p:spPr>
        <p:txBody>
          <a:bodyPr wrap="square" lIns="76800" tIns="38400" rIns="76800" bIns="38400" rtlCol="0">
            <a:spAutoFit/>
          </a:bodyPr>
          <a:lstStyle/>
          <a:p>
            <a:r>
              <a:rPr lang="zh-CN" altLang="en-US" sz="2400" dirty="0" smtClean="0">
                <a:latin typeface="方正楷体简体" pitchFamily="65" charset="-122"/>
                <a:ea typeface="方正楷体简体" pitchFamily="65" charset="-122"/>
              </a:rPr>
              <a:t>选官制度</a:t>
            </a:r>
            <a:endParaRPr lang="zh-CN" altLang="en-US" sz="2400" dirty="0">
              <a:latin typeface="方正楷体简体" pitchFamily="65" charset="-122"/>
              <a:ea typeface="方正楷体简体" pitchFamily="65" charset="-122"/>
            </a:endParaRPr>
          </a:p>
        </p:txBody>
      </p:sp>
      <p:grpSp>
        <p:nvGrpSpPr>
          <p:cNvPr id="42" name="组合 41"/>
          <p:cNvGrpSpPr/>
          <p:nvPr/>
        </p:nvGrpSpPr>
        <p:grpSpPr>
          <a:xfrm>
            <a:off x="488733" y="212941"/>
            <a:ext cx="594496" cy="514399"/>
            <a:chOff x="3910425" y="991592"/>
            <a:chExt cx="1323150" cy="1331742"/>
          </a:xfrm>
        </p:grpSpPr>
        <p:pic>
          <p:nvPicPr>
            <p:cNvPr id="43" name="PA_图片 20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8"/>
            <a:stretch>
              <a:fillRect/>
            </a:stretch>
          </p:blipFill>
          <p:spPr>
            <a:xfrm>
              <a:off x="3910425" y="991592"/>
              <a:ext cx="1323150" cy="1331742"/>
            </a:xfrm>
            <a:prstGeom prst="rect">
              <a:avLst/>
            </a:prstGeom>
          </p:spPr>
        </p:pic>
        <p:grpSp>
          <p:nvGrpSpPr>
            <p:cNvPr id="44" name="组合 43"/>
            <p:cNvGrpSpPr/>
            <p:nvPr/>
          </p:nvGrpSpPr>
          <p:grpSpPr>
            <a:xfrm>
              <a:off x="3958270" y="1082465"/>
              <a:ext cx="1219363" cy="1155377"/>
              <a:chOff x="3741463" y="1064323"/>
              <a:chExt cx="1219363" cy="1155377"/>
            </a:xfrm>
          </p:grpSpPr>
          <p:sp>
            <p:nvSpPr>
              <p:cNvPr id="45" name="PA_椭圆 1"/>
              <p:cNvSpPr/>
              <p:nvPr>
                <p:custDataLst>
                  <p:tags r:id="rId9"/>
                </p:custDataLst>
              </p:nvPr>
            </p:nvSpPr>
            <p:spPr>
              <a:xfrm>
                <a:off x="3767023" y="1064323"/>
                <a:ext cx="1169195" cy="1153529"/>
              </a:xfrm>
              <a:prstGeom prst="diamond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900">
                  <a:solidFill>
                    <a:srgbClr val="573843"/>
                  </a:solidFill>
                </a:endParaRPr>
              </a:p>
            </p:txBody>
          </p:sp>
          <p:sp>
            <p:nvSpPr>
              <p:cNvPr id="46" name="矩形 45"/>
              <p:cNvSpPr/>
              <p:nvPr/>
            </p:nvSpPr>
            <p:spPr>
              <a:xfrm>
                <a:off x="3741463" y="1064323"/>
                <a:ext cx="1219363" cy="11553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2300" b="1" dirty="0">
                    <a:solidFill>
                      <a:srgbClr val="573843"/>
                    </a:solidFill>
                  </a:rPr>
                  <a:t>01</a:t>
                </a:r>
                <a:endParaRPr lang="zh-CN" altLang="en-US" sz="1300" b="1" dirty="0">
                  <a:solidFill>
                    <a:srgbClr val="573843"/>
                  </a:solidFill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34" grpId="0"/>
      <p:bldP spid="3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22"/>
          <p:cNvSpPr txBox="1"/>
          <p:nvPr/>
        </p:nvSpPr>
        <p:spPr>
          <a:xfrm>
            <a:off x="1083229" y="1981835"/>
            <a:ext cx="4000528" cy="2867660"/>
          </a:xfrm>
          <a:prstGeom prst="rect">
            <a:avLst/>
          </a:prstGeom>
          <a:solidFill>
            <a:schemeClr val="bg1"/>
          </a:solidFill>
          <a:ln w="19050">
            <a:solidFill>
              <a:srgbClr val="C00000"/>
            </a:solidFill>
            <a:prstDash val="lgDash"/>
          </a:ln>
        </p:spPr>
        <p:txBody>
          <a:bodyPr wrap="square" lIns="68580" tIns="34290" rIns="68580" bIns="34290" rtlCol="0" anchor="t">
            <a:spAutoFit/>
          </a:bodyPr>
          <a:lstStyle/>
          <a:p>
            <a:pPr algn="l">
              <a:lnSpc>
                <a:spcPct val="130000"/>
              </a:lnSpc>
            </a:pPr>
            <a:r>
              <a:rPr lang="zh-CN" altLang="en-US" sz="2100" b="1" dirty="0" smtClean="0">
                <a:latin typeface="仿宋" panose="02010609060101010101" charset="-122"/>
                <a:ea typeface="仿宋" panose="02010609060101010101" charset="-122"/>
                <a:cs typeface="楷体" panose="02010609060101010101" charset="-122"/>
                <a:sym typeface="+mn-ea"/>
              </a:rPr>
              <a:t>   九品</a:t>
            </a:r>
            <a:r>
              <a:rPr lang="zh-CN" altLang="en-US" sz="2100" b="1" dirty="0">
                <a:latin typeface="仿宋" panose="02010609060101010101" charset="-122"/>
                <a:ea typeface="仿宋" panose="02010609060101010101" charset="-122"/>
                <a:cs typeface="楷体" panose="02010609060101010101" charset="-122"/>
                <a:sym typeface="+mn-ea"/>
              </a:rPr>
              <a:t>中正制度</a:t>
            </a:r>
            <a:r>
              <a:rPr lang="en-US" altLang="zh-CN" sz="2100" b="1" dirty="0">
                <a:latin typeface="仿宋" panose="02010609060101010101" charset="-122"/>
                <a:ea typeface="仿宋" panose="02010609060101010101" charset="-122"/>
                <a:cs typeface="楷体" panose="02010609060101010101" charset="-122"/>
                <a:sym typeface="+mn-ea"/>
              </a:rPr>
              <a:t>……</a:t>
            </a:r>
            <a:r>
              <a:rPr lang="zh-CN" altLang="en-US" sz="2100" b="1" dirty="0">
                <a:latin typeface="仿宋" panose="02010609060101010101" charset="-122"/>
                <a:ea typeface="仿宋" panose="02010609060101010101" charset="-122"/>
                <a:cs typeface="楷体" panose="02010609060101010101" charset="-122"/>
                <a:sym typeface="+mn-ea"/>
              </a:rPr>
              <a:t>在其初创之时，犹能</a:t>
            </a:r>
            <a:r>
              <a:rPr lang="en-US" altLang="zh-CN" sz="2100" b="1" dirty="0">
                <a:latin typeface="仿宋" panose="02010609060101010101" charset="-122"/>
                <a:ea typeface="仿宋" panose="02010609060101010101" charset="-122"/>
                <a:cs typeface="楷体" panose="02010609060101010101" charset="-122"/>
                <a:sym typeface="+mn-ea"/>
              </a:rPr>
              <a:t>“</a:t>
            </a:r>
            <a:r>
              <a:rPr lang="zh-CN" altLang="en-US" sz="2100" b="1" dirty="0">
                <a:latin typeface="仿宋" panose="02010609060101010101" charset="-122"/>
                <a:ea typeface="仿宋" panose="02010609060101010101" charset="-122"/>
                <a:cs typeface="楷体" panose="02010609060101010101" charset="-122"/>
                <a:sym typeface="+mn-ea"/>
              </a:rPr>
              <a:t>盖</a:t>
            </a:r>
            <a:r>
              <a:rPr lang="zh-CN" altLang="en-US" sz="2100" b="1" dirty="0">
                <a:solidFill>
                  <a:srgbClr val="C00000"/>
                </a:solidFill>
                <a:latin typeface="仿宋" panose="02010609060101010101" charset="-122"/>
                <a:ea typeface="仿宋" panose="02010609060101010101" charset="-122"/>
                <a:cs typeface="楷体" panose="02010609060101010101" charset="-122"/>
                <a:sym typeface="+mn-ea"/>
              </a:rPr>
              <a:t>以论人才优劣</a:t>
            </a:r>
            <a:r>
              <a:rPr lang="zh-CN" altLang="en-US" sz="2100" b="1" dirty="0">
                <a:latin typeface="仿宋" panose="02010609060101010101" charset="-122"/>
                <a:ea typeface="仿宋" panose="02010609060101010101" charset="-122"/>
                <a:cs typeface="楷体" panose="02010609060101010101" charset="-122"/>
                <a:sym typeface="+mn-ea"/>
              </a:rPr>
              <a:t>，非为世族高卑</a:t>
            </a:r>
            <a:r>
              <a:rPr lang="en-US" altLang="zh-CN" sz="2100" b="1" dirty="0">
                <a:latin typeface="仿宋" panose="02010609060101010101" charset="-122"/>
                <a:ea typeface="仿宋" panose="02010609060101010101" charset="-122"/>
                <a:cs typeface="楷体" panose="02010609060101010101" charset="-122"/>
                <a:sym typeface="+mn-ea"/>
              </a:rPr>
              <a:t>”</a:t>
            </a:r>
            <a:r>
              <a:rPr lang="zh-CN" altLang="en-US" sz="2100" b="1" dirty="0">
                <a:latin typeface="仿宋" panose="02010609060101010101" charset="-122"/>
                <a:ea typeface="仿宋" panose="02010609060101010101" charset="-122"/>
                <a:cs typeface="楷体" panose="02010609060101010101" charset="-122"/>
                <a:sym typeface="+mn-ea"/>
              </a:rPr>
              <a:t>，选拔出有用人才，但后来逐渐被门阀世族所把控，以至于</a:t>
            </a:r>
            <a:r>
              <a:rPr lang="en-US" altLang="zh-CN" sz="2100" b="1" dirty="0">
                <a:latin typeface="仿宋" panose="02010609060101010101" charset="-122"/>
                <a:ea typeface="仿宋" panose="02010609060101010101" charset="-122"/>
                <a:cs typeface="楷体" panose="02010609060101010101" charset="-122"/>
                <a:sym typeface="+mn-ea"/>
              </a:rPr>
              <a:t>“</a:t>
            </a:r>
            <a:r>
              <a:rPr lang="zh-CN" altLang="en-US" sz="2100" b="1" dirty="0">
                <a:solidFill>
                  <a:srgbClr val="C00000"/>
                </a:solidFill>
                <a:latin typeface="仿宋" panose="02010609060101010101" charset="-122"/>
                <a:ea typeface="仿宋" panose="02010609060101010101" charset="-122"/>
                <a:cs typeface="楷体" panose="02010609060101010101" charset="-122"/>
                <a:sym typeface="+mn-ea"/>
              </a:rPr>
              <a:t>上品无寒门，下品无世族</a:t>
            </a:r>
            <a:r>
              <a:rPr lang="en-US" altLang="zh-CN" sz="2100" b="1" dirty="0">
                <a:latin typeface="仿宋" panose="02010609060101010101" charset="-122"/>
                <a:ea typeface="仿宋" panose="02010609060101010101" charset="-122"/>
                <a:cs typeface="楷体" panose="02010609060101010101" charset="-122"/>
                <a:sym typeface="+mn-ea"/>
              </a:rPr>
              <a:t>”</a:t>
            </a:r>
            <a:r>
              <a:rPr lang="zh-CN" altLang="en-US" sz="2100" b="1" dirty="0">
                <a:latin typeface="仿宋" panose="02010609060101010101" charset="-122"/>
                <a:ea typeface="仿宋" panose="02010609060101010101" charset="-122"/>
                <a:cs typeface="楷体" panose="02010609060101010101" charset="-122"/>
                <a:sym typeface="+mn-ea"/>
              </a:rPr>
              <a:t>。</a:t>
            </a:r>
            <a:endParaRPr lang="zh-CN" altLang="en-US" sz="2100" b="1" dirty="0">
              <a:latin typeface="仿宋" panose="02010609060101010101" charset="-122"/>
              <a:ea typeface="仿宋" panose="02010609060101010101" charset="-122"/>
              <a:cs typeface="楷体" panose="02010609060101010101" charset="-122"/>
              <a:sym typeface="+mn-ea"/>
            </a:endParaRPr>
          </a:p>
          <a:p>
            <a:pPr algn="r">
              <a:lnSpc>
                <a:spcPct val="130000"/>
              </a:lnSpc>
            </a:pPr>
            <a:r>
              <a:rPr lang="en-US" altLang="zh-CN" sz="1400" b="1" dirty="0">
                <a:latin typeface="江西拙楷" panose="02010600040101010101" pitchFamily="2" charset="-122"/>
                <a:ea typeface="江西拙楷" panose="02010600040101010101" pitchFamily="2" charset="-122"/>
                <a:cs typeface="楷体" panose="02010609060101010101" charset="-122"/>
                <a:sym typeface="+mn-ea"/>
              </a:rPr>
              <a:t>——</a:t>
            </a:r>
            <a:r>
              <a:rPr lang="zh-CN" altLang="en-US" sz="1400" b="1" dirty="0">
                <a:latin typeface="江西拙楷" panose="02010600040101010101" pitchFamily="2" charset="-122"/>
                <a:ea typeface="江西拙楷" panose="02010600040101010101" pitchFamily="2" charset="-122"/>
                <a:cs typeface="楷体" panose="02010609060101010101" charset="-122"/>
                <a:sym typeface="+mn-ea"/>
              </a:rPr>
              <a:t>《秦汉以来中国古代选官制度演进研究》</a:t>
            </a:r>
            <a:endParaRPr lang="zh-CN" altLang="en-US" sz="1400" b="1" dirty="0">
              <a:latin typeface="江西拙楷" panose="02010600040101010101" pitchFamily="2" charset="-122"/>
              <a:ea typeface="江西拙楷" panose="02010600040101010101" pitchFamily="2" charset="-122"/>
              <a:cs typeface="楷体" panose="02010609060101010101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4752" y="918200"/>
            <a:ext cx="3572256" cy="393129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83229" y="296810"/>
            <a:ext cx="1404881" cy="446882"/>
          </a:xfrm>
          <a:prstGeom prst="rect">
            <a:avLst/>
          </a:prstGeom>
          <a:noFill/>
        </p:spPr>
        <p:txBody>
          <a:bodyPr wrap="square" lIns="76800" tIns="38400" rIns="76800" bIns="38400" rtlCol="0">
            <a:spAutoFit/>
          </a:bodyPr>
          <a:lstStyle/>
          <a:p>
            <a:r>
              <a:rPr lang="zh-CN" altLang="en-US" sz="2400" dirty="0" smtClean="0">
                <a:latin typeface="方正楷体简体" pitchFamily="65" charset="-122"/>
                <a:ea typeface="方正楷体简体" pitchFamily="65" charset="-122"/>
              </a:rPr>
              <a:t>选官制度</a:t>
            </a:r>
            <a:endParaRPr lang="zh-CN" altLang="en-US" sz="2400" dirty="0">
              <a:latin typeface="方正楷体简体" pitchFamily="65" charset="-122"/>
              <a:ea typeface="方正楷体简体" pitchFamily="65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488733" y="261709"/>
            <a:ext cx="594496" cy="514399"/>
            <a:chOff x="3910425" y="991592"/>
            <a:chExt cx="1323150" cy="1331742"/>
          </a:xfrm>
        </p:grpSpPr>
        <p:pic>
          <p:nvPicPr>
            <p:cNvPr id="8" name="PA_图片 20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3"/>
            <a:stretch>
              <a:fillRect/>
            </a:stretch>
          </p:blipFill>
          <p:spPr>
            <a:xfrm>
              <a:off x="3910425" y="991592"/>
              <a:ext cx="1323150" cy="1331742"/>
            </a:xfrm>
            <a:prstGeom prst="rect">
              <a:avLst/>
            </a:prstGeom>
          </p:spPr>
        </p:pic>
        <p:grpSp>
          <p:nvGrpSpPr>
            <p:cNvPr id="9" name="组合 8"/>
            <p:cNvGrpSpPr/>
            <p:nvPr/>
          </p:nvGrpSpPr>
          <p:grpSpPr>
            <a:xfrm>
              <a:off x="3958270" y="1082465"/>
              <a:ext cx="1219363" cy="1155377"/>
              <a:chOff x="3741463" y="1064323"/>
              <a:chExt cx="1219363" cy="1155377"/>
            </a:xfrm>
          </p:grpSpPr>
          <p:sp>
            <p:nvSpPr>
              <p:cNvPr id="10" name="PA_椭圆 1"/>
              <p:cNvSpPr/>
              <p:nvPr>
                <p:custDataLst>
                  <p:tags r:id="rId4"/>
                </p:custDataLst>
              </p:nvPr>
            </p:nvSpPr>
            <p:spPr>
              <a:xfrm>
                <a:off x="3767023" y="1064323"/>
                <a:ext cx="1169195" cy="1153529"/>
              </a:xfrm>
              <a:prstGeom prst="diamond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900">
                  <a:solidFill>
                    <a:srgbClr val="573843"/>
                  </a:solidFill>
                </a:endParaRPr>
              </a:p>
            </p:txBody>
          </p:sp>
          <p:sp>
            <p:nvSpPr>
              <p:cNvPr id="11" name="矩形 10"/>
              <p:cNvSpPr/>
              <p:nvPr/>
            </p:nvSpPr>
            <p:spPr>
              <a:xfrm>
                <a:off x="3741463" y="1064323"/>
                <a:ext cx="1219363" cy="11553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2300" b="1" dirty="0">
                    <a:solidFill>
                      <a:srgbClr val="573843"/>
                    </a:solidFill>
                  </a:rPr>
                  <a:t>01</a:t>
                </a:r>
                <a:endParaRPr lang="zh-CN" altLang="en-US" sz="1300" b="1" dirty="0">
                  <a:solidFill>
                    <a:srgbClr val="573843"/>
                  </a:solidFill>
                </a:endParaRPr>
              </a:p>
            </p:txBody>
          </p:sp>
        </p:grpSp>
      </p:grpSp>
      <p:sp>
        <p:nvSpPr>
          <p:cNvPr id="12" name="文本框 22"/>
          <p:cNvSpPr txBox="1"/>
          <p:nvPr/>
        </p:nvSpPr>
        <p:spPr>
          <a:xfrm>
            <a:off x="1058094" y="934128"/>
            <a:ext cx="4000528" cy="429861"/>
          </a:xfrm>
          <a:prstGeom prst="rect">
            <a:avLst/>
          </a:prstGeom>
          <a:solidFill>
            <a:schemeClr val="accent2"/>
          </a:solidFill>
          <a:ln w="19050">
            <a:solidFill>
              <a:srgbClr val="C00000"/>
            </a:solidFill>
            <a:prstDash val="lgDash"/>
          </a:ln>
        </p:spPr>
        <p:txBody>
          <a:bodyPr wrap="square" lIns="68580" tIns="34290" rIns="68580" bIns="34290" rtlCol="0" anchor="t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100" b="1" dirty="0" smtClean="0">
                <a:latin typeface="仿宋" panose="02010609060101010101" charset="-122"/>
                <a:ea typeface="仿宋" panose="02010609060101010101" charset="-122"/>
                <a:cs typeface="楷体" panose="02010609060101010101" charset="-122"/>
                <a:sym typeface="+mn-ea"/>
              </a:rPr>
              <a:t>九品</a:t>
            </a:r>
            <a:r>
              <a:rPr lang="zh-CN" altLang="en-US" sz="2100" b="1" dirty="0">
                <a:latin typeface="仿宋" panose="02010609060101010101" charset="-122"/>
                <a:ea typeface="仿宋" panose="02010609060101010101" charset="-122"/>
                <a:cs typeface="楷体" panose="02010609060101010101" charset="-122"/>
                <a:sym typeface="+mn-ea"/>
              </a:rPr>
              <a:t>中正</a:t>
            </a:r>
            <a:r>
              <a:rPr lang="zh-CN" altLang="en-US" sz="2100" b="1" dirty="0" smtClean="0">
                <a:latin typeface="仿宋" panose="02010609060101010101" charset="-122"/>
                <a:ea typeface="仿宋" panose="02010609060101010101" charset="-122"/>
                <a:cs typeface="楷体" panose="02010609060101010101" charset="-122"/>
                <a:sym typeface="+mn-ea"/>
              </a:rPr>
              <a:t>制度</a:t>
            </a:r>
            <a:endParaRPr lang="zh-CN" altLang="en-US" sz="1400" b="1" dirty="0">
              <a:latin typeface="江西拙楷" panose="02010600040101010101" pitchFamily="2" charset="-122"/>
              <a:ea typeface="江西拙楷" panose="02010600040101010101" pitchFamily="2" charset="-122"/>
              <a:cs typeface="楷体" panose="02010609060101010101" charset="-122"/>
              <a:sym typeface="+mn-ea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5392431" y="9564"/>
            <a:ext cx="1643075" cy="624450"/>
            <a:chOff x="714348" y="4357702"/>
            <a:chExt cx="1643075" cy="624449"/>
          </a:xfrm>
        </p:grpSpPr>
        <p:pic>
          <p:nvPicPr>
            <p:cNvPr id="6" name="图片 5" descr="印章"/>
            <p:cNvPicPr>
              <a:picLocks noChangeAspect="1"/>
            </p:cNvPicPr>
            <p:nvPr/>
          </p:nvPicPr>
          <p:blipFill>
            <a:blip r:embed="rId5" cstate="screen">
              <a:lum bright="10000" contrast="-30000"/>
            </a:blip>
            <a:stretch>
              <a:fillRect/>
            </a:stretch>
          </p:blipFill>
          <p:spPr>
            <a:xfrm rot="5400000">
              <a:off x="1152223" y="3919826"/>
              <a:ext cx="624449" cy="1500200"/>
            </a:xfrm>
            <a:prstGeom prst="rect">
              <a:avLst/>
            </a:prstGeom>
          </p:spPr>
        </p:pic>
        <p:sp>
          <p:nvSpPr>
            <p:cNvPr id="13" name="矩形 12"/>
            <p:cNvSpPr/>
            <p:nvPr/>
          </p:nvSpPr>
          <p:spPr>
            <a:xfrm>
              <a:off x="714348" y="4421995"/>
              <a:ext cx="1643075" cy="460374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 lvl="0"/>
              <a:r>
                <a:rPr lang="zh-CN" altLang="en-US" sz="2400" b="1" dirty="0" smtClean="0">
                  <a:solidFill>
                    <a:prstClr val="black"/>
                  </a:solidFill>
                  <a:latin typeface="方正卡通简体" panose="03000509000000000000" pitchFamily="65" charset="-122"/>
                  <a:ea typeface="方正卡通简体" panose="03000509000000000000" pitchFamily="65" charset="-122"/>
                </a:rPr>
                <a:t>历史解释</a:t>
              </a:r>
              <a:endParaRPr lang="zh-CN" altLang="en-US" sz="2400" b="1" dirty="0" smtClean="0">
                <a:solidFill>
                  <a:prstClr val="black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12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文本框 4"/>
          <p:cNvSpPr txBox="1"/>
          <p:nvPr/>
        </p:nvSpPr>
        <p:spPr>
          <a:xfrm>
            <a:off x="286614" y="1072988"/>
            <a:ext cx="2047854" cy="707886"/>
          </a:xfrm>
          <a:prstGeom prst="rect">
            <a:avLst/>
          </a:prstGeom>
          <a:noFill/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仿宋" panose="02010609060101010101" charset="-122"/>
                <a:ea typeface="仿宋" panose="02010609060101010101" charset="-122"/>
                <a:sym typeface="+mn-ea"/>
              </a:rPr>
              <a:t>废九品中正制，始分科取士</a:t>
            </a:r>
            <a:endParaRPr lang="zh-CN" altLang="en-US" b="1" dirty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仿宋" panose="02010609060101010101" charset="-122"/>
              <a:ea typeface="仿宋" panose="02010609060101010101" charset="-122"/>
              <a:sym typeface="+mn-ea"/>
            </a:endParaRPr>
          </a:p>
        </p:txBody>
      </p:sp>
      <p:grpSp>
        <p:nvGrpSpPr>
          <p:cNvPr id="35" name="组合 34"/>
          <p:cNvGrpSpPr/>
          <p:nvPr/>
        </p:nvGrpSpPr>
        <p:grpSpPr>
          <a:xfrm>
            <a:off x="428596" y="1454308"/>
            <a:ext cx="8072494" cy="2928958"/>
            <a:chOff x="2294" y="2867"/>
            <a:chExt cx="14844" cy="5714"/>
          </a:xfrm>
        </p:grpSpPr>
        <p:grpSp>
          <p:nvGrpSpPr>
            <p:cNvPr id="36" name="组合 5"/>
            <p:cNvGrpSpPr/>
            <p:nvPr/>
          </p:nvGrpSpPr>
          <p:grpSpPr>
            <a:xfrm>
              <a:off x="2294" y="2866"/>
              <a:ext cx="14844" cy="5711"/>
              <a:chOff x="1258398" y="1716185"/>
              <a:chExt cx="5878709" cy="2262909"/>
            </a:xfrm>
          </p:grpSpPr>
          <p:sp>
            <p:nvSpPr>
              <p:cNvPr id="42" name="椭圆 3"/>
              <p:cNvSpPr/>
              <p:nvPr/>
            </p:nvSpPr>
            <p:spPr>
              <a:xfrm rot="1540905">
                <a:off x="1258398" y="2082005"/>
                <a:ext cx="1678759" cy="1243526"/>
              </a:xfrm>
              <a:custGeom>
                <a:avLst/>
                <a:gdLst/>
                <a:ahLst/>
                <a:cxnLst/>
                <a:rect l="l" t="t" r="r" b="b"/>
                <a:pathLst>
                  <a:path w="1944216" h="1440160">
                    <a:moveTo>
                      <a:pt x="720080" y="0"/>
                    </a:moveTo>
                    <a:cubicBezTo>
                      <a:pt x="1001925" y="0"/>
                      <a:pt x="1245950" y="161925"/>
                      <a:pt x="1361521" y="399165"/>
                    </a:cubicBezTo>
                    <a:lnTo>
                      <a:pt x="1757168" y="399165"/>
                    </a:lnTo>
                    <a:lnTo>
                      <a:pt x="1944216" y="759205"/>
                    </a:lnTo>
                    <a:lnTo>
                      <a:pt x="1757168" y="1119245"/>
                    </a:lnTo>
                    <a:lnTo>
                      <a:pt x="1319048" y="1119245"/>
                    </a:lnTo>
                    <a:cubicBezTo>
                      <a:pt x="1190239" y="1312807"/>
                      <a:pt x="970032" y="1440160"/>
                      <a:pt x="720080" y="1440160"/>
                    </a:cubicBezTo>
                    <a:cubicBezTo>
                      <a:pt x="322391" y="1440160"/>
                      <a:pt x="0" y="1117769"/>
                      <a:pt x="0" y="720080"/>
                    </a:cubicBezTo>
                    <a:cubicBezTo>
                      <a:pt x="0" y="322391"/>
                      <a:pt x="322391" y="0"/>
                      <a:pt x="720080" y="0"/>
                    </a:cubicBezTo>
                    <a:close/>
                  </a:path>
                </a:pathLst>
              </a:cu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19050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254000" dist="1270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000" b="1">
                  <a:latin typeface="仿宋" panose="02010609060101010101" charset="-122"/>
                  <a:ea typeface="仿宋" panose="02010609060101010101" charset="-122"/>
                </a:endParaRPr>
              </a:p>
            </p:txBody>
          </p:sp>
          <p:sp>
            <p:nvSpPr>
              <p:cNvPr id="43" name="椭圆 3"/>
              <p:cNvSpPr/>
              <p:nvPr/>
            </p:nvSpPr>
            <p:spPr>
              <a:xfrm rot="19123987">
                <a:off x="2425816" y="2549492"/>
                <a:ext cx="1678759" cy="1243526"/>
              </a:xfrm>
              <a:custGeom>
                <a:avLst/>
                <a:gdLst/>
                <a:ahLst/>
                <a:cxnLst/>
                <a:rect l="l" t="t" r="r" b="b"/>
                <a:pathLst>
                  <a:path w="1944216" h="1440160">
                    <a:moveTo>
                      <a:pt x="720080" y="0"/>
                    </a:moveTo>
                    <a:cubicBezTo>
                      <a:pt x="1001925" y="0"/>
                      <a:pt x="1245950" y="161925"/>
                      <a:pt x="1361521" y="399165"/>
                    </a:cubicBezTo>
                    <a:lnTo>
                      <a:pt x="1757168" y="399165"/>
                    </a:lnTo>
                    <a:lnTo>
                      <a:pt x="1944216" y="759205"/>
                    </a:lnTo>
                    <a:lnTo>
                      <a:pt x="1757168" y="1119245"/>
                    </a:lnTo>
                    <a:lnTo>
                      <a:pt x="1319048" y="1119245"/>
                    </a:lnTo>
                    <a:cubicBezTo>
                      <a:pt x="1190239" y="1312807"/>
                      <a:pt x="970032" y="1440160"/>
                      <a:pt x="720080" y="1440160"/>
                    </a:cubicBezTo>
                    <a:cubicBezTo>
                      <a:pt x="322391" y="1440160"/>
                      <a:pt x="0" y="1117769"/>
                      <a:pt x="0" y="720080"/>
                    </a:cubicBezTo>
                    <a:cubicBezTo>
                      <a:pt x="0" y="322391"/>
                      <a:pt x="322391" y="0"/>
                      <a:pt x="720080" y="0"/>
                    </a:cubicBezTo>
                    <a:close/>
                  </a:path>
                </a:pathLst>
              </a:cu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9600000" scaled="0"/>
                <a:tileRect/>
              </a:gradFill>
              <a:ln w="19050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254000" dist="1270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000" b="1">
                  <a:latin typeface="仿宋" panose="02010609060101010101" charset="-122"/>
                  <a:ea typeface="仿宋" panose="02010609060101010101" charset="-122"/>
                </a:endParaRPr>
              </a:p>
            </p:txBody>
          </p:sp>
          <p:sp>
            <p:nvSpPr>
              <p:cNvPr id="44" name="椭圆 3"/>
              <p:cNvSpPr/>
              <p:nvPr/>
            </p:nvSpPr>
            <p:spPr>
              <a:xfrm rot="1540905">
                <a:off x="3558927" y="2082005"/>
                <a:ext cx="1678759" cy="1243526"/>
              </a:xfrm>
              <a:custGeom>
                <a:avLst/>
                <a:gdLst/>
                <a:ahLst/>
                <a:cxnLst/>
                <a:rect l="l" t="t" r="r" b="b"/>
                <a:pathLst>
                  <a:path w="1944216" h="1440160">
                    <a:moveTo>
                      <a:pt x="720080" y="0"/>
                    </a:moveTo>
                    <a:cubicBezTo>
                      <a:pt x="1001925" y="0"/>
                      <a:pt x="1245950" y="161925"/>
                      <a:pt x="1361521" y="399165"/>
                    </a:cubicBezTo>
                    <a:lnTo>
                      <a:pt x="1757168" y="399165"/>
                    </a:lnTo>
                    <a:lnTo>
                      <a:pt x="1944216" y="759205"/>
                    </a:lnTo>
                    <a:lnTo>
                      <a:pt x="1757168" y="1119245"/>
                    </a:lnTo>
                    <a:lnTo>
                      <a:pt x="1319048" y="1119245"/>
                    </a:lnTo>
                    <a:cubicBezTo>
                      <a:pt x="1190239" y="1312807"/>
                      <a:pt x="970032" y="1440160"/>
                      <a:pt x="720080" y="1440160"/>
                    </a:cubicBezTo>
                    <a:cubicBezTo>
                      <a:pt x="322391" y="1440160"/>
                      <a:pt x="0" y="1117769"/>
                      <a:pt x="0" y="720080"/>
                    </a:cubicBezTo>
                    <a:cubicBezTo>
                      <a:pt x="0" y="322391"/>
                      <a:pt x="322391" y="0"/>
                      <a:pt x="720080" y="0"/>
                    </a:cubicBezTo>
                    <a:close/>
                  </a:path>
                </a:pathLst>
              </a:cu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19050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254000" dist="1270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000" b="1">
                  <a:latin typeface="仿宋" panose="02010609060101010101" charset="-122"/>
                  <a:ea typeface="仿宋" panose="02010609060101010101" charset="-122"/>
                </a:endParaRPr>
              </a:p>
            </p:txBody>
          </p:sp>
          <p:sp>
            <p:nvSpPr>
              <p:cNvPr id="45" name="椭圆 3"/>
              <p:cNvSpPr/>
              <p:nvPr/>
            </p:nvSpPr>
            <p:spPr>
              <a:xfrm rot="19123987">
                <a:off x="4693194" y="2549492"/>
                <a:ext cx="1678759" cy="1243526"/>
              </a:xfrm>
              <a:custGeom>
                <a:avLst/>
                <a:gdLst/>
                <a:ahLst/>
                <a:cxnLst/>
                <a:rect l="l" t="t" r="r" b="b"/>
                <a:pathLst>
                  <a:path w="1944216" h="1440160">
                    <a:moveTo>
                      <a:pt x="720080" y="0"/>
                    </a:moveTo>
                    <a:cubicBezTo>
                      <a:pt x="1001925" y="0"/>
                      <a:pt x="1245950" y="161925"/>
                      <a:pt x="1361521" y="399165"/>
                    </a:cubicBezTo>
                    <a:lnTo>
                      <a:pt x="1757168" y="399165"/>
                    </a:lnTo>
                    <a:lnTo>
                      <a:pt x="1944216" y="759205"/>
                    </a:lnTo>
                    <a:lnTo>
                      <a:pt x="1757168" y="1119245"/>
                    </a:lnTo>
                    <a:lnTo>
                      <a:pt x="1319048" y="1119245"/>
                    </a:lnTo>
                    <a:cubicBezTo>
                      <a:pt x="1190239" y="1312807"/>
                      <a:pt x="970032" y="1440160"/>
                      <a:pt x="720080" y="1440160"/>
                    </a:cubicBezTo>
                    <a:cubicBezTo>
                      <a:pt x="322391" y="1440160"/>
                      <a:pt x="0" y="1117769"/>
                      <a:pt x="0" y="720080"/>
                    </a:cubicBezTo>
                    <a:cubicBezTo>
                      <a:pt x="0" y="322391"/>
                      <a:pt x="322391" y="0"/>
                      <a:pt x="720080" y="0"/>
                    </a:cubicBezTo>
                    <a:close/>
                  </a:path>
                </a:pathLst>
              </a:cu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9600000" scaled="0"/>
                <a:tileRect/>
              </a:gradFill>
              <a:ln w="19050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254000" dist="1270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000" b="1">
                  <a:latin typeface="仿宋" panose="02010609060101010101" charset="-122"/>
                  <a:ea typeface="仿宋" panose="02010609060101010101" charset="-122"/>
                </a:endParaRPr>
              </a:p>
            </p:txBody>
          </p:sp>
          <p:sp>
            <p:nvSpPr>
              <p:cNvPr id="46" name="椭圆 45"/>
              <p:cNvSpPr/>
              <p:nvPr/>
            </p:nvSpPr>
            <p:spPr>
              <a:xfrm>
                <a:off x="5858616" y="1971717"/>
                <a:ext cx="1278491" cy="1278491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19050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254000" dist="1270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000" b="1">
                  <a:latin typeface="仿宋" panose="02010609060101010101" charset="-122"/>
                  <a:ea typeface="仿宋" panose="02010609060101010101" charset="-122"/>
                </a:endParaRPr>
              </a:p>
            </p:txBody>
          </p:sp>
          <p:sp>
            <p:nvSpPr>
              <p:cNvPr id="47" name="椭圆 46"/>
              <p:cNvSpPr/>
              <p:nvPr/>
            </p:nvSpPr>
            <p:spPr>
              <a:xfrm>
                <a:off x="1401507" y="2116301"/>
                <a:ext cx="998316" cy="998317"/>
              </a:xfrm>
              <a:prstGeom prst="ellipse">
                <a:avLst/>
              </a:prstGeom>
              <a:solidFill>
                <a:srgbClr val="A23C82"/>
              </a:solidFill>
              <a:ln>
                <a:noFill/>
              </a:ln>
              <a:effectLst>
                <a:innerShdw blurRad="63500" dist="50800" dir="18900000">
                  <a:prstClr val="black">
                    <a:alpha val="34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000" b="1">
                  <a:latin typeface="仿宋" panose="02010609060101010101" charset="-122"/>
                  <a:ea typeface="仿宋" panose="02010609060101010101" charset="-122"/>
                </a:endParaRPr>
              </a:p>
            </p:txBody>
          </p:sp>
          <p:sp>
            <p:nvSpPr>
              <p:cNvPr id="48" name="椭圆 47"/>
              <p:cNvSpPr/>
              <p:nvPr/>
            </p:nvSpPr>
            <p:spPr>
              <a:xfrm>
                <a:off x="2603195" y="2817450"/>
                <a:ext cx="998316" cy="998317"/>
              </a:xfrm>
              <a:prstGeom prst="ellipse">
                <a:avLst/>
              </a:prstGeom>
              <a:solidFill>
                <a:srgbClr val="E72918"/>
              </a:solidFill>
              <a:ln>
                <a:noFill/>
              </a:ln>
              <a:effectLst>
                <a:innerShdw blurRad="63500" dist="50800" dir="18900000">
                  <a:prstClr val="black">
                    <a:alpha val="34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000" b="1">
                  <a:latin typeface="仿宋" panose="02010609060101010101" charset="-122"/>
                  <a:ea typeface="仿宋" panose="02010609060101010101" charset="-122"/>
                </a:endParaRPr>
              </a:p>
            </p:txBody>
          </p:sp>
          <p:sp>
            <p:nvSpPr>
              <p:cNvPr id="49" name="椭圆 48"/>
              <p:cNvSpPr/>
              <p:nvPr/>
            </p:nvSpPr>
            <p:spPr>
              <a:xfrm>
                <a:off x="3703152" y="2116301"/>
                <a:ext cx="998316" cy="998317"/>
              </a:xfrm>
              <a:prstGeom prst="ellipse">
                <a:avLst/>
              </a:prstGeom>
              <a:solidFill>
                <a:srgbClr val="F39E02"/>
              </a:solidFill>
              <a:ln>
                <a:noFill/>
              </a:ln>
              <a:effectLst>
                <a:innerShdw blurRad="63500" dist="50800" dir="18900000">
                  <a:prstClr val="black">
                    <a:alpha val="34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000" b="1">
                  <a:latin typeface="仿宋" panose="02010609060101010101" charset="-122"/>
                  <a:ea typeface="仿宋" panose="02010609060101010101" charset="-122"/>
                </a:endParaRPr>
              </a:p>
            </p:txBody>
          </p:sp>
          <p:sp>
            <p:nvSpPr>
              <p:cNvPr id="50" name="椭圆 49"/>
              <p:cNvSpPr/>
              <p:nvPr/>
            </p:nvSpPr>
            <p:spPr>
              <a:xfrm>
                <a:off x="4873278" y="2817450"/>
                <a:ext cx="998316" cy="998317"/>
              </a:xfrm>
              <a:prstGeom prst="ellipse">
                <a:avLst/>
              </a:prstGeom>
              <a:solidFill>
                <a:srgbClr val="009E9F"/>
              </a:solidFill>
              <a:ln>
                <a:noFill/>
              </a:ln>
              <a:effectLst>
                <a:innerShdw blurRad="63500" dist="50800" dir="18900000">
                  <a:prstClr val="black">
                    <a:alpha val="34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000" b="1">
                  <a:latin typeface="仿宋" panose="02010609060101010101" charset="-122"/>
                  <a:ea typeface="仿宋" panose="02010609060101010101" charset="-122"/>
                </a:endParaRPr>
              </a:p>
            </p:txBody>
          </p:sp>
          <p:sp>
            <p:nvSpPr>
              <p:cNvPr id="51" name="椭圆 50"/>
              <p:cNvSpPr/>
              <p:nvPr/>
            </p:nvSpPr>
            <p:spPr>
              <a:xfrm>
                <a:off x="5998702" y="2116301"/>
                <a:ext cx="998316" cy="998317"/>
              </a:xfrm>
              <a:prstGeom prst="ellipse">
                <a:avLst/>
              </a:prstGeom>
              <a:solidFill>
                <a:srgbClr val="A23C82"/>
              </a:solidFill>
              <a:ln>
                <a:noFill/>
              </a:ln>
              <a:effectLst>
                <a:innerShdw blurRad="63500" dist="50800" dir="18900000">
                  <a:prstClr val="black">
                    <a:alpha val="34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sz="2000" b="1">
                  <a:latin typeface="仿宋" panose="02010609060101010101" charset="-122"/>
                  <a:ea typeface="仿宋" panose="02010609060101010101" charset="-122"/>
                </a:endParaRPr>
              </a:p>
            </p:txBody>
          </p:sp>
          <p:sp>
            <p:nvSpPr>
              <p:cNvPr id="52" name="TextBox 14"/>
              <p:cNvSpPr txBox="1">
                <a:spLocks noChangeArrowheads="1"/>
              </p:cNvSpPr>
              <p:nvPr/>
            </p:nvSpPr>
            <p:spPr bwMode="auto">
              <a:xfrm>
                <a:off x="1433052" y="1716185"/>
                <a:ext cx="790894" cy="309287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>
                <a:spAutoFit/>
              </a:bodyPr>
              <a:lstStyle/>
              <a:p>
                <a:pPr algn="ctr"/>
                <a:endParaRPr lang="zh-CN" altLang="en-US" sz="2000" b="1" dirty="0">
                  <a:latin typeface="仿宋" panose="02010609060101010101" charset="-122"/>
                  <a:ea typeface="仿宋" panose="02010609060101010101" charset="-122"/>
                  <a:cs typeface="微软雅黑" panose="020B0503020204020204" charset="-122"/>
                </a:endParaRPr>
              </a:p>
            </p:txBody>
          </p:sp>
          <p:sp>
            <p:nvSpPr>
              <p:cNvPr id="53" name="弧形 52"/>
              <p:cNvSpPr/>
              <p:nvPr/>
            </p:nvSpPr>
            <p:spPr>
              <a:xfrm>
                <a:off x="1509437" y="1956619"/>
                <a:ext cx="1592263" cy="1590675"/>
              </a:xfrm>
              <a:prstGeom prst="arc">
                <a:avLst>
                  <a:gd name="adj1" fmla="val 15989364"/>
                  <a:gd name="adj2" fmla="val 21071665"/>
                </a:avLst>
              </a:prstGeom>
              <a:ln w="28575">
                <a:solidFill>
                  <a:srgbClr val="A23C82"/>
                </a:solidFill>
                <a:prstDash val="sysDot"/>
                <a:headEnd type="oval" w="lg" len="lg"/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000" b="1">
                  <a:latin typeface="仿宋" panose="02010609060101010101" charset="-122"/>
                  <a:ea typeface="仿宋" panose="02010609060101010101" charset="-122"/>
                </a:endParaRPr>
              </a:p>
            </p:txBody>
          </p:sp>
          <p:sp>
            <p:nvSpPr>
              <p:cNvPr id="54" name="弧形 53"/>
              <p:cNvSpPr/>
              <p:nvPr/>
            </p:nvSpPr>
            <p:spPr>
              <a:xfrm flipV="1">
                <a:off x="2714350" y="2386832"/>
                <a:ext cx="1592262" cy="1592262"/>
              </a:xfrm>
              <a:prstGeom prst="arc">
                <a:avLst>
                  <a:gd name="adj1" fmla="val 15989364"/>
                  <a:gd name="adj2" fmla="val 21071665"/>
                </a:avLst>
              </a:prstGeom>
              <a:ln w="28575">
                <a:solidFill>
                  <a:srgbClr val="E72918"/>
                </a:solidFill>
                <a:prstDash val="sysDot"/>
                <a:headEnd type="oval" w="lg" len="lg"/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000" b="1">
                  <a:latin typeface="仿宋" panose="02010609060101010101" charset="-122"/>
                  <a:ea typeface="仿宋" panose="02010609060101010101" charset="-122"/>
                </a:endParaRPr>
              </a:p>
            </p:txBody>
          </p:sp>
          <p:sp>
            <p:nvSpPr>
              <p:cNvPr id="55" name="弧形 54"/>
              <p:cNvSpPr/>
              <p:nvPr/>
            </p:nvSpPr>
            <p:spPr>
              <a:xfrm>
                <a:off x="3808137" y="1956619"/>
                <a:ext cx="1592263" cy="1590675"/>
              </a:xfrm>
              <a:prstGeom prst="arc">
                <a:avLst>
                  <a:gd name="adj1" fmla="val 15989364"/>
                  <a:gd name="adj2" fmla="val 21071665"/>
                </a:avLst>
              </a:prstGeom>
              <a:ln w="28575">
                <a:solidFill>
                  <a:srgbClr val="F39E02"/>
                </a:solidFill>
                <a:prstDash val="sysDot"/>
                <a:headEnd type="oval" w="lg" len="lg"/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000" b="1">
                  <a:latin typeface="仿宋" panose="02010609060101010101" charset="-122"/>
                  <a:ea typeface="仿宋" panose="02010609060101010101" charset="-122"/>
                </a:endParaRPr>
              </a:p>
            </p:txBody>
          </p:sp>
          <p:sp>
            <p:nvSpPr>
              <p:cNvPr id="56" name="弧形 55"/>
              <p:cNvSpPr/>
              <p:nvPr/>
            </p:nvSpPr>
            <p:spPr>
              <a:xfrm flipV="1">
                <a:off x="5011462" y="2386832"/>
                <a:ext cx="1592263" cy="1592262"/>
              </a:xfrm>
              <a:prstGeom prst="arc">
                <a:avLst>
                  <a:gd name="adj1" fmla="val 15989364"/>
                  <a:gd name="adj2" fmla="val 21071665"/>
                </a:avLst>
              </a:prstGeom>
              <a:ln w="28575">
                <a:solidFill>
                  <a:srgbClr val="009E9F"/>
                </a:solidFill>
                <a:prstDash val="sysDot"/>
                <a:headEnd type="oval" w="lg" len="lg"/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000" b="1">
                  <a:latin typeface="仿宋" panose="02010609060101010101" charset="-122"/>
                  <a:ea typeface="仿宋" panose="02010609060101010101" charset="-122"/>
                </a:endParaRPr>
              </a:p>
            </p:txBody>
          </p:sp>
        </p:grpSp>
        <p:pic>
          <p:nvPicPr>
            <p:cNvPr id="37" name="图片 3"/>
            <p:cNvPicPr>
              <a:picLocks noChangeAspect="1"/>
            </p:cNvPicPr>
            <p:nvPr/>
          </p:nvPicPr>
          <p:blipFill>
            <a:blip r:embed="rId1"/>
            <a:srcRect b="14441"/>
            <a:stretch>
              <a:fillRect/>
            </a:stretch>
          </p:blipFill>
          <p:spPr>
            <a:xfrm>
              <a:off x="5689" y="5581"/>
              <a:ext cx="2521" cy="2654"/>
            </a:xfrm>
            <a:prstGeom prst="ellipse">
              <a:avLst/>
            </a:prstGeom>
          </p:spPr>
        </p:pic>
        <p:pic>
          <p:nvPicPr>
            <p:cNvPr id="38" name="图片 37"/>
            <p:cNvPicPr>
              <a:picLocks noChangeAspect="1"/>
            </p:cNvPicPr>
            <p:nvPr/>
          </p:nvPicPr>
          <p:blipFill>
            <a:blip r:embed="rId2"/>
            <a:srcRect l="-1119" t="-917" r="6841" b="25953"/>
            <a:stretch>
              <a:fillRect/>
            </a:stretch>
          </p:blipFill>
          <p:spPr>
            <a:xfrm>
              <a:off x="2575" y="3825"/>
              <a:ext cx="2680" cy="2601"/>
            </a:xfrm>
            <a:prstGeom prst="ellipse">
              <a:avLst/>
            </a:prstGeom>
          </p:spPr>
        </p:pic>
        <p:pic>
          <p:nvPicPr>
            <p:cNvPr id="39" name="图片 38"/>
            <p:cNvPicPr>
              <a:picLocks noChangeAspect="1"/>
            </p:cNvPicPr>
            <p:nvPr/>
          </p:nvPicPr>
          <p:blipFill>
            <a:blip r:embed="rId3"/>
            <a:srcRect l="14876" t="1511" r="12214" b="59562"/>
            <a:stretch>
              <a:fillRect/>
            </a:stretch>
          </p:blipFill>
          <p:spPr>
            <a:xfrm>
              <a:off x="8436" y="3824"/>
              <a:ext cx="2622" cy="2602"/>
            </a:xfrm>
            <a:prstGeom prst="ellipse">
              <a:avLst/>
            </a:prstGeom>
          </p:spPr>
        </p:pic>
        <p:pic>
          <p:nvPicPr>
            <p:cNvPr id="40" name="图片 39"/>
            <p:cNvPicPr>
              <a:picLocks noChangeAspect="1"/>
            </p:cNvPicPr>
            <p:nvPr/>
          </p:nvPicPr>
          <p:blipFill>
            <a:blip r:embed="rId4"/>
            <a:srcRect l="5721" t="4920" r="8035" b="21847"/>
            <a:stretch>
              <a:fillRect/>
            </a:stretch>
          </p:blipFill>
          <p:spPr>
            <a:xfrm>
              <a:off x="11341" y="5499"/>
              <a:ext cx="2681" cy="2820"/>
            </a:xfrm>
            <a:prstGeom prst="ellipse">
              <a:avLst/>
            </a:prstGeom>
          </p:spPr>
        </p:pic>
        <p:pic>
          <p:nvPicPr>
            <p:cNvPr id="41" name="图片 40"/>
            <p:cNvPicPr>
              <a:picLocks noChangeAspect="1"/>
            </p:cNvPicPr>
            <p:nvPr/>
          </p:nvPicPr>
          <p:blipFill>
            <a:blip r:embed="rId5"/>
            <a:srcRect l="3060" t="21877"/>
            <a:stretch>
              <a:fillRect/>
            </a:stretch>
          </p:blipFill>
          <p:spPr>
            <a:xfrm>
              <a:off x="14278" y="3877"/>
              <a:ext cx="2521" cy="2531"/>
            </a:xfrm>
            <a:prstGeom prst="ellipse">
              <a:avLst/>
            </a:prstGeom>
          </p:spPr>
        </p:pic>
      </p:grpSp>
      <p:sp>
        <p:nvSpPr>
          <p:cNvPr id="57" name="TextBox 14"/>
          <p:cNvSpPr txBox="1">
            <a:spLocks noChangeArrowheads="1"/>
          </p:cNvSpPr>
          <p:nvPr/>
        </p:nvSpPr>
        <p:spPr bwMode="auto">
          <a:xfrm>
            <a:off x="3286116" y="1072988"/>
            <a:ext cx="2624817" cy="7078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l"/>
            <a:r>
              <a:rPr lang="zh-CN" altLang="en-US" sz="20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仿宋" panose="02010609060101010101" charset="-122"/>
                <a:ea typeface="仿宋" panose="02010609060101010101" charset="-122"/>
              </a:rPr>
              <a:t>增加了考试科目，以进士和明经两科为主</a:t>
            </a:r>
            <a:endParaRPr lang="zh-CN" altLang="en-US" sz="2000" b="1" dirty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仿宋" panose="02010609060101010101" charset="-122"/>
              <a:ea typeface="仿宋" panose="02010609060101010101" charset="-122"/>
            </a:endParaRPr>
          </a:p>
        </p:txBody>
      </p:sp>
      <p:sp>
        <p:nvSpPr>
          <p:cNvPr id="58" name="TextBox 14"/>
          <p:cNvSpPr txBox="1">
            <a:spLocks noChangeArrowheads="1"/>
          </p:cNvSpPr>
          <p:nvPr/>
        </p:nvSpPr>
        <p:spPr bwMode="auto">
          <a:xfrm>
            <a:off x="6357950" y="1076480"/>
            <a:ext cx="2786051" cy="7078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仿宋" panose="02010609060101010101" charset="-122"/>
                <a:ea typeface="仿宋" panose="02010609060101010101" charset="-122"/>
                <a:sym typeface="+mn-ea"/>
              </a:rPr>
              <a:t>任用高官主持考试，提高科举考试地位</a:t>
            </a:r>
            <a:endParaRPr lang="zh-CN" altLang="en-US" b="1" dirty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仿宋" panose="02010609060101010101" charset="-122"/>
              <a:ea typeface="仿宋" panose="02010609060101010101" charset="-122"/>
              <a:sym typeface="+mn-ea"/>
            </a:endParaRPr>
          </a:p>
        </p:txBody>
      </p:sp>
      <p:sp>
        <p:nvSpPr>
          <p:cNvPr id="59" name="TextBox 14"/>
          <p:cNvSpPr txBox="1">
            <a:spLocks noChangeArrowheads="1"/>
          </p:cNvSpPr>
          <p:nvPr/>
        </p:nvSpPr>
        <p:spPr bwMode="auto">
          <a:xfrm>
            <a:off x="1415349" y="4365438"/>
            <a:ext cx="3351555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仿宋" panose="02010609060101010101" charset="-122"/>
                <a:ea typeface="仿宋" panose="02010609060101010101" charset="-122"/>
                <a:sym typeface="+mn-ea"/>
              </a:rPr>
              <a:t>始</a:t>
            </a:r>
            <a:r>
              <a:rPr lang="zh-CN" altLang="en-US" b="1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仿宋" panose="02010609060101010101" charset="-122"/>
                <a:ea typeface="仿宋" panose="02010609060101010101" charset="-122"/>
                <a:sym typeface="+mn-ea"/>
              </a:rPr>
              <a:t>置进士</a:t>
            </a:r>
            <a:r>
              <a:rPr lang="zh-CN" altLang="en-US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仿宋" panose="02010609060101010101" charset="-122"/>
                <a:ea typeface="仿宋" panose="02010609060101010101" charset="-122"/>
                <a:sym typeface="+mn-ea"/>
              </a:rPr>
              <a:t>科，科举制形成</a:t>
            </a:r>
            <a:endParaRPr lang="zh-CN" altLang="en-US" b="1" dirty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仿宋" panose="02010609060101010101" charset="-122"/>
              <a:ea typeface="仿宋" panose="02010609060101010101" charset="-122"/>
              <a:sym typeface="+mn-ea"/>
            </a:endParaRPr>
          </a:p>
        </p:txBody>
      </p:sp>
      <p:sp>
        <p:nvSpPr>
          <p:cNvPr id="60" name="TextBox 14"/>
          <p:cNvSpPr txBox="1">
            <a:spLocks noChangeArrowheads="1"/>
          </p:cNvSpPr>
          <p:nvPr/>
        </p:nvSpPr>
        <p:spPr bwMode="auto">
          <a:xfrm>
            <a:off x="5160623" y="4416876"/>
            <a:ext cx="2105372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仿宋" panose="02010609060101010101" charset="-122"/>
                <a:ea typeface="仿宋" panose="02010609060101010101" charset="-122"/>
              </a:rPr>
              <a:t>创立殿试和武举</a:t>
            </a:r>
            <a:endParaRPr lang="zh-CN" altLang="en-US" b="1" dirty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仿宋" panose="02010609060101010101" charset="-122"/>
              <a:ea typeface="仿宋" panose="02010609060101010101" charset="-122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1083229" y="260234"/>
            <a:ext cx="1404881" cy="446882"/>
          </a:xfrm>
          <a:prstGeom prst="rect">
            <a:avLst/>
          </a:prstGeom>
          <a:noFill/>
        </p:spPr>
        <p:txBody>
          <a:bodyPr wrap="square" lIns="76800" tIns="38400" rIns="76800" bIns="38400" rtlCol="0">
            <a:spAutoFit/>
          </a:bodyPr>
          <a:lstStyle/>
          <a:p>
            <a:r>
              <a:rPr lang="zh-CN" altLang="en-US" sz="2400" dirty="0" smtClean="0">
                <a:latin typeface="方正楷体简体" pitchFamily="65" charset="-122"/>
                <a:ea typeface="方正楷体简体" pitchFamily="65" charset="-122"/>
              </a:rPr>
              <a:t>选官制度</a:t>
            </a:r>
            <a:endParaRPr lang="zh-CN" altLang="en-US" sz="2400" dirty="0">
              <a:latin typeface="方正楷体简体" pitchFamily="65" charset="-122"/>
              <a:ea typeface="方正楷体简体" pitchFamily="65" charset="-122"/>
            </a:endParaRPr>
          </a:p>
        </p:txBody>
      </p:sp>
      <p:grpSp>
        <p:nvGrpSpPr>
          <p:cNvPr id="62" name="组合 61"/>
          <p:cNvGrpSpPr/>
          <p:nvPr/>
        </p:nvGrpSpPr>
        <p:grpSpPr>
          <a:xfrm>
            <a:off x="488733" y="225133"/>
            <a:ext cx="594496" cy="514399"/>
            <a:chOff x="3910425" y="991592"/>
            <a:chExt cx="1323150" cy="1331742"/>
          </a:xfrm>
        </p:grpSpPr>
        <p:pic>
          <p:nvPicPr>
            <p:cNvPr id="63" name="PA_图片 20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7"/>
            <a:stretch>
              <a:fillRect/>
            </a:stretch>
          </p:blipFill>
          <p:spPr>
            <a:xfrm>
              <a:off x="3910425" y="991592"/>
              <a:ext cx="1323150" cy="1331742"/>
            </a:xfrm>
            <a:prstGeom prst="rect">
              <a:avLst/>
            </a:prstGeom>
          </p:spPr>
        </p:pic>
        <p:grpSp>
          <p:nvGrpSpPr>
            <p:cNvPr id="64" name="组合 63"/>
            <p:cNvGrpSpPr/>
            <p:nvPr/>
          </p:nvGrpSpPr>
          <p:grpSpPr>
            <a:xfrm>
              <a:off x="3958270" y="1082465"/>
              <a:ext cx="1219363" cy="1155377"/>
              <a:chOff x="3741463" y="1064323"/>
              <a:chExt cx="1219363" cy="1155377"/>
            </a:xfrm>
          </p:grpSpPr>
          <p:sp>
            <p:nvSpPr>
              <p:cNvPr id="65" name="PA_椭圆 1"/>
              <p:cNvSpPr/>
              <p:nvPr>
                <p:custDataLst>
                  <p:tags r:id="rId8"/>
                </p:custDataLst>
              </p:nvPr>
            </p:nvSpPr>
            <p:spPr>
              <a:xfrm>
                <a:off x="3767023" y="1064323"/>
                <a:ext cx="1169195" cy="1153529"/>
              </a:xfrm>
              <a:prstGeom prst="diamond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900">
                  <a:solidFill>
                    <a:srgbClr val="573843"/>
                  </a:solidFill>
                </a:endParaRPr>
              </a:p>
            </p:txBody>
          </p:sp>
          <p:sp>
            <p:nvSpPr>
              <p:cNvPr id="66" name="矩形 65"/>
              <p:cNvSpPr/>
              <p:nvPr/>
            </p:nvSpPr>
            <p:spPr>
              <a:xfrm>
                <a:off x="3741463" y="1064323"/>
                <a:ext cx="1219363" cy="11553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2300" b="1" dirty="0">
                    <a:solidFill>
                      <a:srgbClr val="573843"/>
                    </a:solidFill>
                  </a:rPr>
                  <a:t>01</a:t>
                </a:r>
                <a:endParaRPr lang="zh-CN" altLang="en-US" sz="1300" b="1" dirty="0">
                  <a:solidFill>
                    <a:srgbClr val="573843"/>
                  </a:solidFill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57" grpId="0"/>
      <p:bldP spid="58" grpId="0"/>
      <p:bldP spid="59" grpId="0"/>
      <p:bldP spid="6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7"/>
          <p:cNvSpPr txBox="1"/>
          <p:nvPr/>
        </p:nvSpPr>
        <p:spPr>
          <a:xfrm>
            <a:off x="654587" y="1741486"/>
            <a:ext cx="8191500" cy="622300"/>
          </a:xfrm>
          <a:prstGeom prst="rect">
            <a:avLst/>
          </a:prstGeom>
          <a:solidFill>
            <a:schemeClr val="bg1"/>
          </a:solidFill>
          <a:ln w="19050">
            <a:solidFill>
              <a:srgbClr val="C00000"/>
            </a:solidFill>
            <a:prstDash val="lgDash"/>
          </a:ln>
        </p:spPr>
        <p:txBody>
          <a:bodyPr wrap="square" lIns="68580" tIns="34290" rIns="68580" bIns="34290" rtlCol="0">
            <a:spAutoFit/>
          </a:bodyPr>
          <a:lstStyle/>
          <a:p>
            <a:pPr algn="l"/>
            <a:r>
              <a:rPr lang="zh-CN" altLang="en-US" sz="1800" dirty="0" smtClean="0">
                <a:solidFill>
                  <a:srgbClr val="C00000"/>
                </a:solidFill>
                <a:latin typeface="江西拙楷" panose="02010600040101010101" pitchFamily="2" charset="-122"/>
                <a:ea typeface="江西拙楷" panose="02010600040101010101" pitchFamily="2" charset="-122"/>
                <a:cs typeface="微软雅黑 Light" panose="020B0502040204020203" charset="-122"/>
                <a:sym typeface="+mn-ea"/>
              </a:rPr>
              <a:t>材料二：</a:t>
            </a:r>
            <a:r>
              <a:rPr lang="zh-CN" altLang="en-US" sz="1800" b="1" dirty="0" smtClean="0">
                <a:latin typeface="仿宋" panose="02010609060101010101" charset="-122"/>
                <a:ea typeface="仿宋" panose="02010609060101010101" charset="-122"/>
                <a:cs typeface="微软雅黑" panose="020B0503020204020204" charset="-122"/>
                <a:sym typeface="+mn-ea"/>
              </a:rPr>
              <a:t>（科举</a:t>
            </a:r>
            <a:r>
              <a:rPr lang="zh-CN" altLang="en-US" sz="1800" b="1" dirty="0">
                <a:latin typeface="仿宋" panose="02010609060101010101" charset="-122"/>
                <a:ea typeface="仿宋" panose="02010609060101010101" charset="-122"/>
                <a:cs typeface="微软雅黑" panose="020B0503020204020204" charset="-122"/>
                <a:sym typeface="+mn-ea"/>
              </a:rPr>
              <a:t>制度）“为所有西方国家以考试录用人员的文官考试制度提供了一个</a:t>
            </a:r>
            <a:r>
              <a:rPr lang="zh-CN" altLang="en-US" sz="1800" b="1" dirty="0" smtClean="0">
                <a:latin typeface="仿宋" panose="02010609060101010101" charset="-122"/>
                <a:ea typeface="仿宋" panose="02010609060101010101" charset="-122"/>
                <a:cs typeface="微软雅黑" panose="020B0503020204020204" charset="-122"/>
                <a:sym typeface="+mn-ea"/>
              </a:rPr>
              <a:t>遥远的榜样</a:t>
            </a:r>
            <a:r>
              <a:rPr lang="zh-CN" altLang="en-US" sz="1200" dirty="0">
                <a:latin typeface="江西拙楷" panose="02010600040101010101" pitchFamily="2" charset="-122"/>
                <a:ea typeface="江西拙楷" panose="02010600040101010101" pitchFamily="2" charset="-122"/>
                <a:cs typeface="微软雅黑 Light" panose="020B0502040204020203" charset="-122"/>
                <a:sym typeface="+mn-ea"/>
              </a:rPr>
              <a:t>。                                            </a:t>
            </a:r>
            <a:r>
              <a:rPr lang="zh-CN" altLang="en-US" sz="1200" dirty="0" smtClean="0">
                <a:latin typeface="江西拙楷" panose="02010600040101010101" pitchFamily="2" charset="-122"/>
                <a:ea typeface="江西拙楷" panose="02010600040101010101" pitchFamily="2" charset="-122"/>
                <a:cs typeface="微软雅黑 Light" panose="020B0502040204020203" charset="-122"/>
                <a:sym typeface="+mn-ea"/>
              </a:rPr>
              <a:t>  </a:t>
            </a:r>
            <a:r>
              <a:rPr lang="zh-CN" altLang="en-US" sz="1600" b="1" dirty="0">
                <a:latin typeface="仿宋" panose="02010609060101010101" charset="-122"/>
                <a:ea typeface="仿宋" panose="02010609060101010101" charset="-122"/>
                <a:cs typeface="微软雅黑" panose="020B0503020204020204" charset="-122"/>
                <a:sym typeface="+mn-ea"/>
              </a:rPr>
              <a:t>——崔瑞德</a:t>
            </a:r>
            <a:r>
              <a:rPr lang="zh-CN" altLang="zh-CN" sz="1600" b="1" dirty="0">
                <a:latin typeface="仿宋" panose="02010609060101010101" charset="-122"/>
                <a:ea typeface="仿宋" panose="02010609060101010101" charset="-122"/>
                <a:cs typeface="微软雅黑" panose="020B0503020204020204" charset="-122"/>
                <a:sym typeface="+mn-ea"/>
              </a:rPr>
              <a:t>《</a:t>
            </a:r>
            <a:r>
              <a:rPr lang="zh-CN" altLang="en-US" sz="1600" b="1" dirty="0">
                <a:latin typeface="仿宋" panose="02010609060101010101" charset="-122"/>
                <a:ea typeface="仿宋" panose="02010609060101010101" charset="-122"/>
                <a:cs typeface="微软雅黑" panose="020B0503020204020204" charset="-122"/>
                <a:sym typeface="+mn-ea"/>
              </a:rPr>
              <a:t>剑桥中国隋唐史</a:t>
            </a:r>
            <a:r>
              <a:rPr lang="zh-CN" altLang="zh-CN" sz="1600" b="1" dirty="0">
                <a:latin typeface="仿宋" panose="02010609060101010101" charset="-122"/>
                <a:ea typeface="仿宋" panose="02010609060101010101" charset="-122"/>
                <a:cs typeface="微软雅黑" panose="020B0503020204020204" charset="-122"/>
                <a:sym typeface="+mn-ea"/>
              </a:rPr>
              <a:t>》</a:t>
            </a:r>
            <a:endParaRPr lang="zh-CN" altLang="en-US" sz="1600" b="1" dirty="0">
              <a:latin typeface="仿宋" panose="02010609060101010101" charset="-122"/>
              <a:ea typeface="仿宋" panose="02010609060101010101" charset="-122"/>
              <a:cs typeface="微软雅黑" panose="020B0503020204020204" charset="-122"/>
            </a:endParaRPr>
          </a:p>
        </p:txBody>
      </p:sp>
      <p:sp>
        <p:nvSpPr>
          <p:cNvPr id="7" name="文本框 3">
            <a:hlinkClick r:id="" action="ppaction://noaction"/>
          </p:cNvPr>
          <p:cNvSpPr txBox="1"/>
          <p:nvPr/>
        </p:nvSpPr>
        <p:spPr>
          <a:xfrm>
            <a:off x="70082" y="928676"/>
            <a:ext cx="384279" cy="3023905"/>
          </a:xfrm>
          <a:prstGeom prst="rect">
            <a:avLst/>
          </a:prstGeom>
          <a:solidFill>
            <a:schemeClr val="accent3"/>
          </a:solidFill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zh-CN" altLang="en-US" sz="2400" b="1" dirty="0" smtClean="0">
                <a:latin typeface="方正卡通简体" panose="03000509000000000000" pitchFamily="65" charset="-122"/>
                <a:ea typeface="方正卡通简体" panose="03000509000000000000" pitchFamily="65" charset="-122"/>
                <a:cs typeface="宋体" panose="02010600030101010101" pitchFamily="2" charset="-122"/>
                <a:sym typeface="+mn-ea"/>
              </a:rPr>
              <a:t>   </a:t>
            </a:r>
            <a:endParaRPr lang="en-US" altLang="zh-CN" sz="2400" b="1" dirty="0" smtClean="0">
              <a:latin typeface="方正卡通简体" panose="03000509000000000000" pitchFamily="65" charset="-122"/>
              <a:ea typeface="方正卡通简体" panose="03000509000000000000" pitchFamily="65" charset="-122"/>
              <a:cs typeface="宋体" panose="02010600030101010101" pitchFamily="2" charset="-122"/>
              <a:sym typeface="+mn-ea"/>
            </a:endParaRPr>
          </a:p>
          <a:p>
            <a:pPr algn="ctr"/>
            <a:endParaRPr lang="en-US" altLang="zh-CN" sz="2400" b="1" dirty="0" smtClean="0">
              <a:latin typeface="方正卡通简体" panose="03000509000000000000" pitchFamily="65" charset="-122"/>
              <a:ea typeface="方正卡通简体" panose="03000509000000000000" pitchFamily="65" charset="-122"/>
              <a:cs typeface="宋体" panose="02010600030101010101" pitchFamily="2" charset="-122"/>
              <a:sym typeface="+mn-ea"/>
            </a:endParaRPr>
          </a:p>
          <a:p>
            <a:pPr algn="ctr"/>
            <a:r>
              <a:rPr lang="zh-CN" altLang="en-US" sz="2400" b="1" dirty="0" smtClean="0">
                <a:solidFill>
                  <a:schemeClr val="bg1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  <a:cs typeface="宋体" panose="02010600030101010101" pitchFamily="2" charset="-122"/>
                <a:sym typeface="+mn-ea"/>
              </a:rPr>
              <a:t>学思之窗</a:t>
            </a:r>
            <a:endParaRPr lang="en-US" altLang="zh-CN" sz="2400" b="1" dirty="0" smtClean="0">
              <a:solidFill>
                <a:schemeClr val="bg1"/>
              </a:solidFill>
              <a:latin typeface="方正卡通简体" panose="03000509000000000000" pitchFamily="65" charset="-122"/>
              <a:ea typeface="方正卡通简体" panose="03000509000000000000" pitchFamily="65" charset="-122"/>
              <a:cs typeface="宋体" panose="02010600030101010101" pitchFamily="2" charset="-122"/>
              <a:sym typeface="+mn-ea"/>
            </a:endParaRPr>
          </a:p>
          <a:p>
            <a:pPr algn="ctr"/>
            <a:endParaRPr lang="en-US" altLang="zh-CN" sz="2400" b="1" dirty="0" smtClean="0">
              <a:latin typeface="方正卡通简体" panose="03000509000000000000" pitchFamily="65" charset="-122"/>
              <a:ea typeface="方正卡通简体" panose="03000509000000000000" pitchFamily="65" charset="-122"/>
              <a:cs typeface="宋体" panose="02010600030101010101" pitchFamily="2" charset="-122"/>
              <a:sym typeface="+mn-ea"/>
            </a:endParaRPr>
          </a:p>
          <a:p>
            <a:pPr algn="ctr"/>
            <a:endParaRPr lang="zh-CN" altLang="en-US" sz="2400" b="1" dirty="0">
              <a:latin typeface="方正卡通简体" panose="03000509000000000000" pitchFamily="65" charset="-122"/>
              <a:ea typeface="方正卡通简体" panose="03000509000000000000" pitchFamily="65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8" name="文本框 5"/>
          <p:cNvSpPr txBox="1"/>
          <p:nvPr/>
        </p:nvSpPr>
        <p:spPr>
          <a:xfrm>
            <a:off x="654874" y="726884"/>
            <a:ext cx="8191500" cy="899160"/>
          </a:xfrm>
          <a:prstGeom prst="rect">
            <a:avLst/>
          </a:prstGeom>
          <a:solidFill>
            <a:schemeClr val="bg1"/>
          </a:solidFill>
          <a:ln w="19050">
            <a:solidFill>
              <a:srgbClr val="C00000"/>
            </a:solidFill>
            <a:prstDash val="lgDash"/>
          </a:ln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1800" dirty="0">
                <a:solidFill>
                  <a:srgbClr val="C00000"/>
                </a:solidFill>
                <a:latin typeface="江西拙楷" panose="02010600040101010101" pitchFamily="2" charset="-122"/>
                <a:ea typeface="江西拙楷" panose="02010600040101010101" pitchFamily="2" charset="-122"/>
                <a:cs typeface="微软雅黑 Light" panose="020B0502040204020203" charset="-122"/>
              </a:rPr>
              <a:t>材料一</a:t>
            </a:r>
            <a:r>
              <a:rPr lang="zh-CN" altLang="en-US" sz="1800" dirty="0" smtClean="0">
                <a:solidFill>
                  <a:srgbClr val="C00000"/>
                </a:solidFill>
                <a:latin typeface="江西拙楷" panose="02010600040101010101" pitchFamily="2" charset="-122"/>
                <a:ea typeface="江西拙楷" panose="02010600040101010101" pitchFamily="2" charset="-122"/>
                <a:cs typeface="微软雅黑 Light" panose="020B0502040204020203" charset="-122"/>
              </a:rPr>
              <a:t>：</a:t>
            </a:r>
            <a:r>
              <a:rPr lang="zh-CN" altLang="en-US" sz="1800" b="1" dirty="0" smtClean="0">
                <a:latin typeface="仿宋" panose="02010609060101010101" charset="-122"/>
                <a:ea typeface="仿宋" panose="02010609060101010101" charset="-122"/>
                <a:cs typeface="微软雅黑 Light" panose="020B0502040204020203" charset="-122"/>
              </a:rPr>
              <a:t>科举</a:t>
            </a:r>
            <a:r>
              <a:rPr lang="zh-CN" altLang="en-US" sz="1800" b="1" dirty="0">
                <a:latin typeface="仿宋" panose="02010609060101010101" charset="-122"/>
                <a:ea typeface="仿宋" panose="02010609060101010101" charset="-122"/>
                <a:cs typeface="微软雅黑 Light" panose="020B0502040204020203" charset="-122"/>
              </a:rPr>
              <a:t>制度是封建时代所可能采取的最公平的人才选拔形式</a:t>
            </a:r>
            <a:r>
              <a:rPr lang="en-US" altLang="zh-CN" sz="1800" b="1" dirty="0">
                <a:latin typeface="仿宋" panose="02010609060101010101" charset="-122"/>
                <a:ea typeface="仿宋" panose="02010609060101010101" charset="-122"/>
                <a:cs typeface="微软雅黑 Light" panose="020B0502040204020203" charset="-122"/>
              </a:rPr>
              <a:t>……</a:t>
            </a:r>
            <a:r>
              <a:rPr lang="zh-CN" altLang="en-US" sz="1800" b="1" dirty="0">
                <a:latin typeface="仿宋" panose="02010609060101010101" charset="-122"/>
                <a:ea typeface="仿宋" panose="02010609060101010101" charset="-122"/>
                <a:cs typeface="微软雅黑 Light" panose="020B0502040204020203" charset="-122"/>
              </a:rPr>
              <a:t>特别是唐宋时期，科举制度正当发展成熟之初，显示出生气勃勃的进步性，形成了中国古代文化发展的一个黄金时代		</a:t>
            </a:r>
            <a:r>
              <a:rPr lang="zh-CN" altLang="en-US" sz="1600" b="1" dirty="0" smtClean="0">
                <a:latin typeface="仿宋" panose="02010609060101010101" charset="-122"/>
                <a:ea typeface="仿宋" panose="02010609060101010101" charset="-122"/>
                <a:cs typeface="微软雅黑 Light" panose="020B0502040204020203" charset="-122"/>
              </a:rPr>
              <a:t>                </a:t>
            </a:r>
            <a:r>
              <a:rPr lang="en-US" altLang="zh-CN" sz="1600" b="1" dirty="0" smtClean="0">
                <a:latin typeface="仿宋" panose="02010609060101010101" charset="-122"/>
                <a:ea typeface="仿宋" panose="02010609060101010101" charset="-122"/>
                <a:cs typeface="微软雅黑 Light" panose="020B0502040204020203" charset="-122"/>
              </a:rPr>
              <a:t>—</a:t>
            </a:r>
            <a:r>
              <a:rPr lang="zh-CN" altLang="en-US" sz="1600" b="1" dirty="0">
                <a:latin typeface="仿宋" panose="02010609060101010101" charset="-122"/>
                <a:ea typeface="仿宋" panose="02010609060101010101" charset="-122"/>
                <a:cs typeface="微软雅黑 Light" panose="020B0502040204020203" charset="-122"/>
              </a:rPr>
              <a:t>金铮</a:t>
            </a:r>
            <a:r>
              <a:rPr lang="en-US" altLang="zh-CN" sz="1600" b="1" dirty="0">
                <a:latin typeface="仿宋" panose="02010609060101010101" charset="-122"/>
                <a:ea typeface="仿宋" panose="02010609060101010101" charset="-122"/>
                <a:cs typeface="微软雅黑 Light" panose="020B0502040204020203" charset="-122"/>
              </a:rPr>
              <a:t>《</a:t>
            </a:r>
            <a:r>
              <a:rPr lang="zh-CN" altLang="en-US" sz="1600" b="1" dirty="0">
                <a:latin typeface="仿宋" panose="02010609060101010101" charset="-122"/>
                <a:ea typeface="仿宋" panose="02010609060101010101" charset="-122"/>
                <a:cs typeface="微软雅黑 Light" panose="020B0502040204020203" charset="-122"/>
              </a:rPr>
              <a:t>科举制度与中国文化</a:t>
            </a:r>
            <a:r>
              <a:rPr lang="en-US" altLang="zh-CN" sz="1600" b="1" dirty="0" smtClean="0">
                <a:latin typeface="仿宋" panose="02010609060101010101" charset="-122"/>
                <a:ea typeface="仿宋" panose="02010609060101010101" charset="-122"/>
                <a:cs typeface="微软雅黑 Light" panose="020B0502040204020203" charset="-122"/>
              </a:rPr>
              <a:t>》</a:t>
            </a:r>
            <a:endParaRPr lang="en-US" altLang="zh-CN" sz="1600" b="1" dirty="0">
              <a:latin typeface="仿宋" panose="02010609060101010101" charset="-122"/>
              <a:ea typeface="仿宋" panose="02010609060101010101" charset="-122"/>
              <a:cs typeface="微软雅黑 Light" panose="020B0502040204020203" charset="-122"/>
            </a:endParaRPr>
          </a:p>
        </p:txBody>
      </p:sp>
      <p:sp>
        <p:nvSpPr>
          <p:cNvPr id="15" name="文本框 7"/>
          <p:cNvSpPr txBox="1"/>
          <p:nvPr/>
        </p:nvSpPr>
        <p:spPr>
          <a:xfrm>
            <a:off x="654587" y="2497991"/>
            <a:ext cx="8191500" cy="622300"/>
          </a:xfrm>
          <a:prstGeom prst="rect">
            <a:avLst/>
          </a:prstGeom>
          <a:solidFill>
            <a:schemeClr val="bg1"/>
          </a:solidFill>
          <a:ln w="19050">
            <a:solidFill>
              <a:srgbClr val="C00000"/>
            </a:solidFill>
            <a:prstDash val="lgDash"/>
          </a:ln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1800" dirty="0" smtClean="0">
                <a:solidFill>
                  <a:srgbClr val="C00000"/>
                </a:solidFill>
                <a:latin typeface="江西拙楷" panose="02010600040101010101" pitchFamily="2" charset="-122"/>
                <a:ea typeface="江西拙楷" panose="02010600040101010101" pitchFamily="2" charset="-122"/>
                <a:cs typeface="微软雅黑 Light" panose="020B0502040204020203" charset="-122"/>
                <a:sym typeface="+mn-ea"/>
              </a:rPr>
              <a:t>材料三：</a:t>
            </a:r>
            <a:r>
              <a:rPr lang="zh-CN" altLang="en-US" sz="1800" b="1" dirty="0">
                <a:latin typeface="仿宋" panose="02010609060101010101" charset="-122"/>
                <a:ea typeface="仿宋" panose="02010609060101010101" charset="-122"/>
                <a:cs typeface="微软雅黑" panose="020B0503020204020204" charset="-122"/>
                <a:sym typeface="+mn-ea"/>
              </a:rPr>
              <a:t>愚以为八股之害等于焚书，而败坏人才，有甚于咸阳之郊所坑者但四百六十余</a:t>
            </a:r>
            <a:r>
              <a:rPr lang="zh-CN" altLang="en-US" sz="1800" b="1" dirty="0" smtClean="0">
                <a:latin typeface="仿宋" panose="02010609060101010101" charset="-122"/>
                <a:ea typeface="仿宋" panose="02010609060101010101" charset="-122"/>
                <a:cs typeface="微软雅黑" panose="020B0503020204020204" charset="-122"/>
                <a:sym typeface="+mn-ea"/>
              </a:rPr>
              <a:t>人也。                                           </a:t>
            </a:r>
            <a:r>
              <a:rPr lang="en-US" altLang="zh-CN" sz="1600" b="1" dirty="0" smtClean="0">
                <a:latin typeface="仿宋" panose="02010609060101010101" charset="-122"/>
                <a:ea typeface="仿宋" panose="02010609060101010101" charset="-122"/>
                <a:cs typeface="微软雅黑" panose="020B0503020204020204" charset="-122"/>
                <a:sym typeface="+mn-ea"/>
              </a:rPr>
              <a:t>—</a:t>
            </a:r>
            <a:r>
              <a:rPr lang="zh-CN" altLang="en-US" sz="1600" b="1" dirty="0" smtClean="0">
                <a:latin typeface="仿宋" panose="02010609060101010101" charset="-122"/>
                <a:ea typeface="仿宋" panose="02010609060101010101" charset="-122"/>
                <a:cs typeface="微软雅黑" panose="020B0503020204020204" charset="-122"/>
                <a:sym typeface="+mn-ea"/>
              </a:rPr>
              <a:t>顾炎武</a:t>
            </a:r>
            <a:r>
              <a:rPr lang="en-US" altLang="zh-CN" sz="1600" b="1" dirty="0" smtClean="0">
                <a:latin typeface="仿宋" panose="02010609060101010101" charset="-122"/>
                <a:ea typeface="仿宋" panose="02010609060101010101" charset="-122"/>
                <a:cs typeface="微软雅黑" panose="020B0503020204020204" charset="-122"/>
                <a:sym typeface="+mn-ea"/>
              </a:rPr>
              <a:t>《</a:t>
            </a:r>
            <a:r>
              <a:rPr lang="zh-CN" altLang="en-US" sz="1600" b="1" dirty="0" smtClean="0">
                <a:latin typeface="仿宋" panose="02010609060101010101" charset="-122"/>
                <a:ea typeface="仿宋" panose="02010609060101010101" charset="-122"/>
                <a:cs typeface="微软雅黑" panose="020B0503020204020204" charset="-122"/>
                <a:sym typeface="+mn-ea"/>
              </a:rPr>
              <a:t>日知录</a:t>
            </a:r>
            <a:r>
              <a:rPr lang="en-US" altLang="zh-CN" sz="1600" b="1" dirty="0" smtClean="0">
                <a:latin typeface="仿宋" panose="02010609060101010101" charset="-122"/>
                <a:ea typeface="仿宋" panose="02010609060101010101" charset="-122"/>
                <a:cs typeface="微软雅黑" panose="020B0503020204020204" charset="-122"/>
                <a:sym typeface="+mn-ea"/>
              </a:rPr>
              <a:t>》</a:t>
            </a:r>
            <a:endParaRPr lang="en-US" altLang="zh-CN" sz="1600" b="1" dirty="0">
              <a:latin typeface="仿宋" panose="02010609060101010101" charset="-122"/>
              <a:ea typeface="仿宋" panose="02010609060101010101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83229" y="248042"/>
            <a:ext cx="1404881" cy="446882"/>
          </a:xfrm>
          <a:prstGeom prst="rect">
            <a:avLst/>
          </a:prstGeom>
          <a:noFill/>
        </p:spPr>
        <p:txBody>
          <a:bodyPr wrap="square" lIns="76800" tIns="38400" rIns="76800" bIns="38400" rtlCol="0">
            <a:spAutoFit/>
          </a:bodyPr>
          <a:lstStyle/>
          <a:p>
            <a:r>
              <a:rPr lang="zh-CN" altLang="en-US" sz="2400" dirty="0" smtClean="0">
                <a:latin typeface="方正楷体简体" pitchFamily="65" charset="-122"/>
                <a:ea typeface="方正楷体简体" pitchFamily="65" charset="-122"/>
              </a:rPr>
              <a:t>选官制度</a:t>
            </a:r>
            <a:endParaRPr lang="zh-CN" altLang="en-US" sz="2400" dirty="0">
              <a:latin typeface="方正楷体简体" pitchFamily="65" charset="-122"/>
              <a:ea typeface="方正楷体简体" pitchFamily="65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488733" y="212941"/>
            <a:ext cx="594496" cy="514399"/>
            <a:chOff x="3910425" y="991592"/>
            <a:chExt cx="1323150" cy="1331742"/>
          </a:xfrm>
        </p:grpSpPr>
        <p:pic>
          <p:nvPicPr>
            <p:cNvPr id="14" name="PA_图片 20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2"/>
            <a:stretch>
              <a:fillRect/>
            </a:stretch>
          </p:blipFill>
          <p:spPr>
            <a:xfrm>
              <a:off x="3910425" y="991592"/>
              <a:ext cx="1323150" cy="1331742"/>
            </a:xfrm>
            <a:prstGeom prst="rect">
              <a:avLst/>
            </a:prstGeom>
          </p:spPr>
        </p:pic>
        <p:grpSp>
          <p:nvGrpSpPr>
            <p:cNvPr id="16" name="组合 15"/>
            <p:cNvGrpSpPr/>
            <p:nvPr/>
          </p:nvGrpSpPr>
          <p:grpSpPr>
            <a:xfrm>
              <a:off x="3958270" y="1082465"/>
              <a:ext cx="1219363" cy="1155377"/>
              <a:chOff x="3741463" y="1064323"/>
              <a:chExt cx="1219363" cy="1155377"/>
            </a:xfrm>
          </p:grpSpPr>
          <p:sp>
            <p:nvSpPr>
              <p:cNvPr id="17" name="PA_椭圆 1"/>
              <p:cNvSpPr/>
              <p:nvPr>
                <p:custDataLst>
                  <p:tags r:id="rId3"/>
                </p:custDataLst>
              </p:nvPr>
            </p:nvSpPr>
            <p:spPr>
              <a:xfrm>
                <a:off x="3767023" y="1064323"/>
                <a:ext cx="1169195" cy="1153529"/>
              </a:xfrm>
              <a:prstGeom prst="diamond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900">
                  <a:solidFill>
                    <a:srgbClr val="573843"/>
                  </a:solidFill>
                </a:endParaRPr>
              </a:p>
            </p:txBody>
          </p:sp>
          <p:sp>
            <p:nvSpPr>
              <p:cNvPr id="18" name="矩形 17"/>
              <p:cNvSpPr/>
              <p:nvPr/>
            </p:nvSpPr>
            <p:spPr>
              <a:xfrm>
                <a:off x="3741463" y="1064323"/>
                <a:ext cx="1219363" cy="11553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2300" b="1" dirty="0">
                    <a:solidFill>
                      <a:srgbClr val="573843"/>
                    </a:solidFill>
                  </a:rPr>
                  <a:t>01</a:t>
                </a:r>
                <a:endParaRPr lang="zh-CN" altLang="en-US" sz="1300" b="1" dirty="0">
                  <a:solidFill>
                    <a:srgbClr val="573843"/>
                  </a:solidFill>
                </a:endParaRPr>
              </a:p>
            </p:txBody>
          </p:sp>
        </p:grpSp>
      </p:grpSp>
      <p:grpSp>
        <p:nvGrpSpPr>
          <p:cNvPr id="38" name="组合 37"/>
          <p:cNvGrpSpPr/>
          <p:nvPr/>
        </p:nvGrpSpPr>
        <p:grpSpPr>
          <a:xfrm>
            <a:off x="5392431" y="9564"/>
            <a:ext cx="1643075" cy="624450"/>
            <a:chOff x="714348" y="4357702"/>
            <a:chExt cx="1643075" cy="624449"/>
          </a:xfrm>
        </p:grpSpPr>
        <p:pic>
          <p:nvPicPr>
            <p:cNvPr id="39" name="图片 38" descr="印章"/>
            <p:cNvPicPr>
              <a:picLocks noChangeAspect="1"/>
            </p:cNvPicPr>
            <p:nvPr/>
          </p:nvPicPr>
          <p:blipFill>
            <a:blip r:embed="rId4" cstate="screen">
              <a:lum bright="10000" contrast="-30000"/>
            </a:blip>
            <a:stretch>
              <a:fillRect/>
            </a:stretch>
          </p:blipFill>
          <p:spPr>
            <a:xfrm rot="5400000">
              <a:off x="1152223" y="3919826"/>
              <a:ext cx="624449" cy="1500200"/>
            </a:xfrm>
            <a:prstGeom prst="rect">
              <a:avLst/>
            </a:prstGeom>
          </p:spPr>
        </p:pic>
        <p:sp>
          <p:nvSpPr>
            <p:cNvPr id="40" name="矩形 39"/>
            <p:cNvSpPr/>
            <p:nvPr/>
          </p:nvSpPr>
          <p:spPr>
            <a:xfrm>
              <a:off x="714348" y="4421995"/>
              <a:ext cx="1643075" cy="4603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zh-CN" altLang="en-US" sz="2400" b="1" dirty="0" smtClean="0">
                  <a:solidFill>
                    <a:prstClr val="black"/>
                  </a:solidFill>
                  <a:latin typeface="方正卡通简体" panose="03000509000000000000" pitchFamily="65" charset="-122"/>
                  <a:ea typeface="方正卡通简体" panose="03000509000000000000" pitchFamily="65" charset="-122"/>
                </a:rPr>
                <a:t>史料实证</a:t>
              </a:r>
              <a:endParaRPr lang="zh-CN" altLang="en-US" sz="2400" b="1" dirty="0" smtClean="0">
                <a:solidFill>
                  <a:prstClr val="black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endParaRPr>
            </a:p>
          </p:txBody>
        </p:sp>
      </p:grpSp>
      <p:sp>
        <p:nvSpPr>
          <p:cNvPr id="3" name="圆角矩形 2"/>
          <p:cNvSpPr/>
          <p:nvPr/>
        </p:nvSpPr>
        <p:spPr>
          <a:xfrm>
            <a:off x="655955" y="3255010"/>
            <a:ext cx="8190865" cy="44323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defTabSz="914400"/>
            <a:r>
              <a:rPr lang="zh-CN" altLang="en-US" b="1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结合材料及所学谈谈你对科举制的看法</a:t>
            </a:r>
            <a:endParaRPr lang="zh-CN" altLang="en-US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56145" y="3120366"/>
            <a:ext cx="8191500" cy="1318937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r>
              <a:rPr lang="en-US" altLang="zh-CN" sz="1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幼圆" panose="02010509060101010101" charset="-122"/>
                <a:ea typeface="幼圆" panose="02010509060101010101" charset="-122"/>
                <a:sym typeface="+mn-ea"/>
              </a:rPr>
              <a:t>1</a:t>
            </a:r>
            <a:r>
              <a:rPr lang="zh-CN" altLang="en-US" sz="1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幼圆" panose="02010509060101010101" charset="-122"/>
                <a:ea typeface="幼圆" panose="02010509060101010101" charset="-122"/>
                <a:sym typeface="+mn-ea"/>
              </a:rPr>
              <a:t>、</a:t>
            </a:r>
            <a:r>
              <a:rPr lang="zh-CN" altLang="en-US" sz="1800" b="1" dirty="0" smtClean="0">
                <a:latin typeface="幼圆" panose="02010509060101010101" charset="-122"/>
                <a:ea typeface="幼圆" panose="02010509060101010101" charset="-122"/>
                <a:sym typeface="+mn-ea"/>
              </a:rPr>
              <a:t>打破</a:t>
            </a:r>
            <a:r>
              <a:rPr lang="zh-CN" altLang="en-US" sz="1800" b="1" dirty="0">
                <a:latin typeface="幼圆" panose="02010509060101010101" charset="-122"/>
                <a:ea typeface="幼圆" panose="02010509060101010101" charset="-122"/>
                <a:sym typeface="+mn-ea"/>
              </a:rPr>
              <a:t>了世族垄断政权局面，使出身低微具有真才实学的庶族得以参政，扩大了统治基础</a:t>
            </a:r>
            <a:r>
              <a:rPr lang="en-US" altLang="zh-CN" sz="1800" b="1" dirty="0">
                <a:latin typeface="幼圆" panose="02010509060101010101" charset="-122"/>
                <a:ea typeface="幼圆" panose="02010509060101010101" charset="-122"/>
                <a:sym typeface="+mn-ea"/>
              </a:rPr>
              <a:t>,</a:t>
            </a:r>
            <a:r>
              <a:rPr lang="zh-CN" altLang="zh-CN" sz="1800" b="1" dirty="0">
                <a:latin typeface="幼圆" panose="02010509060101010101" charset="-122"/>
                <a:ea typeface="幼圆" panose="02010509060101010101" charset="-122"/>
                <a:sym typeface="+mn-ea"/>
              </a:rPr>
              <a:t>促进了阶级的流动</a:t>
            </a:r>
            <a:r>
              <a:rPr lang="zh-CN" altLang="en-US" sz="1800" b="1" dirty="0">
                <a:latin typeface="幼圆" panose="02010509060101010101" charset="-122"/>
                <a:ea typeface="幼圆" panose="02010509060101010101" charset="-122"/>
                <a:sym typeface="+mn-ea"/>
              </a:rPr>
              <a:t>；</a:t>
            </a:r>
            <a:r>
              <a:rPr lang="en-US" altLang="zh-CN" sz="1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幼圆" panose="02010509060101010101" charset="-122"/>
                <a:ea typeface="幼圆" panose="02010509060101010101" charset="-122"/>
                <a:sym typeface="+mn-ea"/>
              </a:rPr>
              <a:t>2</a:t>
            </a:r>
            <a:r>
              <a:rPr lang="zh-CN" altLang="en-US" sz="1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幼圆" panose="02010509060101010101" charset="-122"/>
                <a:ea typeface="幼圆" panose="02010509060101010101" charset="-122"/>
                <a:sym typeface="+mn-ea"/>
              </a:rPr>
              <a:t>、</a:t>
            </a:r>
            <a:r>
              <a:rPr lang="zh-CN" altLang="en-US" sz="1800" b="1" dirty="0">
                <a:latin typeface="幼圆" panose="02010509060101010101" charset="-122"/>
                <a:ea typeface="幼圆" panose="02010509060101010101" charset="-122"/>
                <a:sym typeface="+mn-ea"/>
              </a:rPr>
              <a:t>把选官权力集中到中央，加强了</a:t>
            </a:r>
            <a:r>
              <a:rPr lang="zh-CN" altLang="en-US" sz="1800" b="1" dirty="0" smtClean="0">
                <a:latin typeface="幼圆" panose="02010509060101010101" charset="-122"/>
                <a:ea typeface="幼圆" panose="02010509060101010101" charset="-122"/>
                <a:sym typeface="+mn-ea"/>
              </a:rPr>
              <a:t>中央集权；</a:t>
            </a:r>
            <a:r>
              <a:rPr lang="en-US" altLang="zh-CN" sz="1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幼圆" panose="02010509060101010101" charset="-122"/>
                <a:ea typeface="幼圆" panose="02010509060101010101" charset="-122"/>
                <a:sym typeface="+mn-ea"/>
              </a:rPr>
              <a:t>3</a:t>
            </a:r>
            <a:r>
              <a:rPr lang="zh-CN" altLang="en-US" sz="1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幼圆" panose="02010509060101010101" charset="-122"/>
                <a:ea typeface="幼圆" panose="02010509060101010101" charset="-122"/>
                <a:sym typeface="+mn-ea"/>
              </a:rPr>
              <a:t>、</a:t>
            </a:r>
            <a:r>
              <a:rPr lang="zh-CN" altLang="en-US" sz="1800" b="1" dirty="0" smtClean="0">
                <a:latin typeface="幼圆" panose="02010509060101010101" charset="-122"/>
                <a:ea typeface="幼圆" panose="02010509060101010101" charset="-122"/>
                <a:sym typeface="+mn-ea"/>
              </a:rPr>
              <a:t>提高</a:t>
            </a:r>
            <a:r>
              <a:rPr lang="zh-CN" altLang="en-US" sz="1800" b="1" dirty="0">
                <a:latin typeface="幼圆" panose="02010509060101010101" charset="-122"/>
                <a:ea typeface="幼圆" panose="02010509060101010101" charset="-122"/>
                <a:sym typeface="+mn-ea"/>
              </a:rPr>
              <a:t>了官吏文化素养，促进了文化教育繁荣；</a:t>
            </a:r>
            <a:r>
              <a:rPr lang="en-US" altLang="zh-CN" sz="1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幼圆" panose="02010509060101010101" charset="-122"/>
                <a:ea typeface="幼圆" panose="02010509060101010101" charset="-122"/>
                <a:sym typeface="+mn-ea"/>
              </a:rPr>
              <a:t>4</a:t>
            </a:r>
            <a:r>
              <a:rPr lang="zh-CN" altLang="en-US" sz="1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幼圆" panose="02010509060101010101" charset="-122"/>
                <a:ea typeface="幼圆" panose="02010509060101010101" charset="-122"/>
                <a:sym typeface="+mn-ea"/>
              </a:rPr>
              <a:t>、</a:t>
            </a:r>
            <a:r>
              <a:rPr lang="zh-CN" altLang="en-US" sz="1800" b="1" dirty="0">
                <a:latin typeface="幼圆" panose="02010509060101010101" charset="-122"/>
                <a:ea typeface="幼圆" panose="02010509060101010101" charset="-122"/>
                <a:sym typeface="+mn-ea"/>
              </a:rPr>
              <a:t>在制度上给所有考生提供了公平竞争的</a:t>
            </a:r>
            <a:r>
              <a:rPr lang="zh-CN" altLang="en-US" sz="1800" b="1" dirty="0" smtClean="0">
                <a:latin typeface="幼圆" panose="02010509060101010101" charset="-122"/>
                <a:ea typeface="幼圆" panose="02010509060101010101" charset="-122"/>
                <a:sym typeface="+mn-ea"/>
              </a:rPr>
              <a:t>机会；</a:t>
            </a:r>
            <a:r>
              <a:rPr lang="en-US" altLang="zh-CN" sz="1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幼圆" panose="02010509060101010101" charset="-122"/>
                <a:ea typeface="幼圆" panose="02010509060101010101" charset="-122"/>
                <a:sym typeface="+mn-ea"/>
              </a:rPr>
              <a:t>5</a:t>
            </a:r>
            <a:r>
              <a:rPr lang="zh-CN" altLang="en-US" sz="1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幼圆" panose="02010509060101010101" charset="-122"/>
                <a:ea typeface="幼圆" panose="02010509060101010101" charset="-122"/>
                <a:sym typeface="+mn-ea"/>
              </a:rPr>
              <a:t>、</a:t>
            </a:r>
            <a:r>
              <a:rPr lang="zh-CN" altLang="en-US" sz="1800" b="1" dirty="0" smtClean="0">
                <a:latin typeface="幼圆" panose="02010509060101010101" charset="-122"/>
                <a:ea typeface="幼圆" panose="02010509060101010101" charset="-122"/>
                <a:sym typeface="+mn-ea"/>
              </a:rPr>
              <a:t>为西方</a:t>
            </a:r>
            <a:r>
              <a:rPr lang="zh-CN" altLang="en-US" sz="1800" b="1" dirty="0">
                <a:latin typeface="幼圆" panose="02010509060101010101" charset="-122"/>
                <a:ea typeface="幼圆" panose="02010509060101010101" charset="-122"/>
                <a:sym typeface="+mn-ea"/>
              </a:rPr>
              <a:t>国家考试制度的建立提供了</a:t>
            </a:r>
            <a:r>
              <a:rPr lang="zh-CN" altLang="en-US" sz="1800" b="1" dirty="0" smtClean="0">
                <a:latin typeface="幼圆" panose="02010509060101010101" charset="-122"/>
                <a:ea typeface="幼圆" panose="02010509060101010101" charset="-122"/>
                <a:sym typeface="+mn-ea"/>
              </a:rPr>
              <a:t>借鉴。</a:t>
            </a:r>
            <a:endParaRPr lang="zh-CN" altLang="en-US" sz="1800" b="1" dirty="0">
              <a:latin typeface="幼圆" panose="02010509060101010101" charset="-122"/>
              <a:ea typeface="幼圆" panose="02010509060101010101" charset="-122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639001" y="4464682"/>
            <a:ext cx="8226424" cy="39878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消极：封建社会后期发展成八股取士，严重禁锢了人们的思想。</a:t>
            </a:r>
            <a:endParaRPr lang="zh-CN" altLang="en-US" b="1" dirty="0" smtClean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4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1" y="841424"/>
          <a:ext cx="9143999" cy="23317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797599"/>
                <a:gridCol w="1797599"/>
                <a:gridCol w="3032222"/>
                <a:gridCol w="874847"/>
                <a:gridCol w="1641732"/>
              </a:tblGrid>
              <a:tr h="38862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100" dirty="0"/>
                        <a:t>朝代</a:t>
                      </a:r>
                      <a:endParaRPr lang="zh-CN" altLang="en-US" sz="2100" dirty="0"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100" dirty="0"/>
                        <a:t>选官制</a:t>
                      </a:r>
                      <a:endParaRPr lang="zh-CN" altLang="en-US" sz="2100" dirty="0"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100" dirty="0"/>
                        <a:t>方式</a:t>
                      </a:r>
                      <a:endParaRPr lang="zh-CN" altLang="en-US" sz="2100" dirty="0"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100" dirty="0"/>
                        <a:t>标准</a:t>
                      </a:r>
                      <a:endParaRPr lang="zh-CN" altLang="en-US" sz="2100" dirty="0"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100" dirty="0"/>
                        <a:t>选官权</a:t>
                      </a:r>
                      <a:endParaRPr lang="zh-CN" altLang="en-US" sz="2100" dirty="0"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 marL="68580" marR="68580" marT="34290" marB="34290"/>
                </a:tc>
              </a:tr>
              <a:tr h="38862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100" dirty="0"/>
                        <a:t>西周</a:t>
                      </a:r>
                      <a:endParaRPr lang="zh-CN" altLang="en-US" sz="2100" dirty="0"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100" dirty="0"/>
                        <a:t>世卿世禄制</a:t>
                      </a:r>
                      <a:endParaRPr lang="zh-CN" altLang="en-US" sz="2100" dirty="0"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100" dirty="0"/>
                        <a:t>亲贵和一、世代相传</a:t>
                      </a:r>
                      <a:endParaRPr lang="zh-CN" altLang="en-US" sz="2100" dirty="0"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100" dirty="0"/>
                        <a:t>血缘</a:t>
                      </a:r>
                      <a:endParaRPr lang="zh-CN" altLang="en-US" sz="2100" dirty="0"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100" dirty="0"/>
                        <a:t>王室、贵族</a:t>
                      </a:r>
                      <a:endParaRPr lang="zh-CN" altLang="en-US" sz="2100" dirty="0"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 marL="68580" marR="68580" marT="34290" marB="34290"/>
                </a:tc>
              </a:tr>
              <a:tr h="38862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100" dirty="0"/>
                        <a:t>战国至秦</a:t>
                      </a:r>
                      <a:endParaRPr lang="zh-CN" altLang="en-US" sz="2100" dirty="0"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100" dirty="0"/>
                        <a:t>军功爵制</a:t>
                      </a:r>
                      <a:endParaRPr lang="zh-CN" altLang="en-US" sz="2100" dirty="0"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100" dirty="0"/>
                        <a:t>军功、养士、客卿</a:t>
                      </a:r>
                      <a:endParaRPr lang="zh-CN" altLang="en-US" sz="2100" dirty="0"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100" dirty="0"/>
                        <a:t>军功</a:t>
                      </a:r>
                      <a:endParaRPr lang="zh-CN" altLang="en-US" sz="2100" dirty="0"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100" dirty="0"/>
                        <a:t>国君、贵族</a:t>
                      </a:r>
                      <a:endParaRPr lang="zh-CN" altLang="en-US" sz="2100" dirty="0"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 marL="68580" marR="68580" marT="34290" marB="34290"/>
                </a:tc>
              </a:tr>
              <a:tr h="38862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100" dirty="0"/>
                        <a:t>两汉</a:t>
                      </a:r>
                      <a:endParaRPr lang="zh-CN" altLang="en-US" sz="2100" dirty="0"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100" dirty="0"/>
                        <a:t>察举征辟制</a:t>
                      </a:r>
                      <a:endParaRPr lang="zh-CN" altLang="en-US" sz="2100" dirty="0"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100" dirty="0"/>
                        <a:t>查访人才、举荐任官</a:t>
                      </a:r>
                      <a:endParaRPr lang="zh-CN" altLang="en-US" sz="2100" dirty="0"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100" dirty="0"/>
                        <a:t>品行</a:t>
                      </a:r>
                      <a:endParaRPr lang="zh-CN" altLang="en-US" sz="2100" dirty="0"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100" dirty="0"/>
                        <a:t>地方官</a:t>
                      </a:r>
                      <a:endParaRPr lang="zh-CN" altLang="en-US" sz="2100" dirty="0"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 marL="68580" marR="68580" marT="34290" marB="34290"/>
                </a:tc>
              </a:tr>
              <a:tr h="38862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100" dirty="0"/>
                        <a:t>魏晋南北朝</a:t>
                      </a:r>
                      <a:endParaRPr lang="zh-CN" altLang="en-US" sz="2100" dirty="0"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100" dirty="0"/>
                        <a:t>九品中正制</a:t>
                      </a:r>
                      <a:endParaRPr lang="zh-CN" altLang="en-US" sz="2100" dirty="0"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100" dirty="0"/>
                        <a:t>品第士人、按品授官</a:t>
                      </a:r>
                      <a:endParaRPr lang="zh-CN" altLang="en-US" sz="2100" dirty="0"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100" dirty="0"/>
                        <a:t>门第</a:t>
                      </a:r>
                      <a:endParaRPr lang="zh-CN" altLang="en-US" sz="2100" dirty="0"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100" dirty="0"/>
                        <a:t>中正官</a:t>
                      </a:r>
                      <a:endParaRPr lang="zh-CN" altLang="en-US" sz="2100" dirty="0"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 marL="68580" marR="68580" marT="34290" marB="34290"/>
                </a:tc>
              </a:tr>
              <a:tr h="38862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100" dirty="0"/>
                        <a:t>隋唐至清</a:t>
                      </a:r>
                      <a:endParaRPr lang="zh-CN" altLang="en-US" sz="2100" dirty="0"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100" dirty="0"/>
                        <a:t>科举制</a:t>
                      </a:r>
                      <a:endParaRPr lang="zh-CN" altLang="en-US" sz="2100" dirty="0"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100" dirty="0"/>
                        <a:t>分科考试、择优录取</a:t>
                      </a:r>
                      <a:endParaRPr lang="zh-CN" altLang="en-US" sz="2100" dirty="0"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100" dirty="0"/>
                        <a:t>才学</a:t>
                      </a:r>
                      <a:endParaRPr lang="zh-CN" altLang="en-US" sz="2100" dirty="0"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100" dirty="0"/>
                        <a:t>中央</a:t>
                      </a:r>
                      <a:endParaRPr lang="zh-CN" altLang="en-US" sz="2100" dirty="0"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 marL="68580" marR="68580" marT="34290" marB="34290"/>
                </a:tc>
              </a:tr>
            </a:tbl>
          </a:graphicData>
        </a:graphic>
      </p:graphicFrame>
      <p:sp>
        <p:nvSpPr>
          <p:cNvPr id="7" name="矩形 6"/>
          <p:cNvSpPr/>
          <p:nvPr/>
        </p:nvSpPr>
        <p:spPr>
          <a:xfrm>
            <a:off x="2656091" y="219291"/>
            <a:ext cx="3831818" cy="438581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2400" dirty="0">
                <a:latin typeface="华文中宋" panose="02010600040101010101" pitchFamily="2" charset="-122"/>
                <a:ea typeface="华文中宋" panose="02010600040101010101" pitchFamily="2" charset="-122"/>
              </a:rPr>
              <a:t>中国</a:t>
            </a:r>
            <a:r>
              <a:rPr lang="zh-CN" altLang="en-US" sz="24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古代</a:t>
            </a:r>
            <a:r>
              <a:rPr lang="zh-CN" altLang="en-US" sz="2400" dirty="0">
                <a:latin typeface="华文中宋" panose="02010600040101010101" pitchFamily="2" charset="-122"/>
                <a:ea typeface="华文中宋" panose="02010600040101010101" pitchFamily="2" charset="-122"/>
              </a:rPr>
              <a:t>选官制度演化简表</a:t>
            </a:r>
            <a:endParaRPr lang="zh-CN" altLang="en-US" sz="2400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0" y="3444873"/>
            <a:ext cx="9143999" cy="1407160"/>
          </a:xfrm>
          <a:prstGeom prst="rect">
            <a:avLst/>
          </a:prstGeom>
          <a:solidFill>
            <a:srgbClr val="FFFF00"/>
          </a:solidFill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选官制度的变化与创新体现在哪些方面？</a:t>
            </a:r>
            <a:endParaRPr lang="zh-CN" altLang="en-US" sz="24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just"/>
            <a:r>
              <a:rPr lang="en-US" altLang="zh-CN" sz="2100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 sz="21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、选官标准：由家世门第演变为学识才学，趋向科学和公平。</a:t>
            </a:r>
            <a:endParaRPr lang="zh-CN" altLang="en-US" sz="21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/>
            <a:r>
              <a:rPr lang="en-US" altLang="zh-CN" sz="21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sz="21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、选官方式：由世袭、推荐到考试，趋向公平、公开、公正。</a:t>
            </a:r>
            <a:endParaRPr lang="zh-CN" altLang="en-US" sz="21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/>
            <a:r>
              <a:rPr lang="en-US" altLang="zh-CN" sz="21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lang="zh-CN" altLang="en-US" sz="21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、选官权力：选官权从地方</a:t>
            </a:r>
            <a:r>
              <a:rPr lang="zh-CN" altLang="en-US" sz="21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收归中央，体现了中央集权的加强。</a:t>
            </a:r>
            <a:endParaRPr lang="zh-CN" altLang="en-US" sz="21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矩形: 圆角 8"/>
          <p:cNvSpPr/>
          <p:nvPr/>
        </p:nvSpPr>
        <p:spPr>
          <a:xfrm>
            <a:off x="0" y="2007284"/>
            <a:ext cx="9143999" cy="116586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-48895" y="3893185"/>
            <a:ext cx="9144000" cy="95885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权贵与平民在一定程度上的</a:t>
            </a:r>
            <a:r>
              <a:rPr lang="en-US" altLang="zh-CN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平衡</a:t>
            </a:r>
            <a:r>
              <a:rPr lang="en-US" altLang="zh-CN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</a:t>
            </a:r>
            <a:endParaRPr lang="en-US" altLang="zh-CN" sz="28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6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7" name="Picture 3" descr="C:\Users\Administrator\Desktop\微信图片_20200807141837.jpg"/>
          <p:cNvPicPr>
            <a:picLocks noChangeAspect="1" noChangeArrowheads="1"/>
          </p:cNvPicPr>
          <p:nvPr>
            <p:ph idx="1"/>
            <p:custDataLst>
              <p:tags r:id="rId1"/>
            </p:custDataLst>
          </p:nvPr>
        </p:nvPicPr>
        <p:blipFill>
          <a:blip r:embed="rId2"/>
          <a:srcRect l="59375" t="29687" b="66406"/>
          <a:stretch>
            <a:fillRect/>
          </a:stretch>
        </p:blipFill>
        <p:spPr bwMode="auto">
          <a:xfrm rot="829146">
            <a:off x="-16510" y="1092200"/>
            <a:ext cx="8452485" cy="3234690"/>
          </a:xfrm>
          <a:prstGeom prst="snip2DiagRect">
            <a:avLst>
              <a:gd name="adj1" fmla="val 0"/>
              <a:gd name="adj2" fmla="val 50000"/>
            </a:avLst>
          </a:prstGeom>
          <a:noFill/>
        </p:spPr>
      </p:pic>
      <p:pic>
        <p:nvPicPr>
          <p:cNvPr id="3074" name="Picture 2" descr="https://timgsa.baidu.com/timg?image&amp;quality=80&amp;size=b9999_10000&amp;sec=1602858896229&amp;di=013e70c0cc1d249c6dfacc83904b8630&amp;imgtype=0&amp;src=http%3A%2F%2Fdingyue.ws.126.net%2FAVfa2FXFEHF6D5cIi0P8PEzFc6MoMXAblelehP039WZo9153855290810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4" t="2566" r="1735" b="2348"/>
          <a:stretch>
            <a:fillRect/>
          </a:stretch>
        </p:blipFill>
        <p:spPr bwMode="auto">
          <a:xfrm rot="846841">
            <a:off x="1744345" y="1214120"/>
            <a:ext cx="5864225" cy="319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Placeholder 33"/>
          <p:cNvSpPr txBox="1"/>
          <p:nvPr/>
        </p:nvSpPr>
        <p:spPr>
          <a:xfrm>
            <a:off x="1285853" y="1357304"/>
            <a:ext cx="3571899" cy="1032557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None/>
            </a:pPr>
            <a:r>
              <a:rPr lang="en-US" altLang="zh-CN" sz="8000" dirty="0" smtClean="0">
                <a:solidFill>
                  <a:prstClr val="black"/>
                </a:solidFill>
                <a:latin typeface="Impact" panose="020B0806030902050204" pitchFamily="34" charset="0"/>
                <a:ea typeface="江西拙楷" panose="02010600040101010101" pitchFamily="2" charset="-122"/>
              </a:rPr>
              <a:t>02·</a:t>
            </a:r>
            <a:endParaRPr lang="zh-CN" altLang="en-US" sz="3600" b="1" spc="78" dirty="0">
              <a:solidFill>
                <a:schemeClr val="accent6">
                  <a:lumMod val="75000"/>
                </a:schemeClr>
              </a:solidFill>
              <a:latin typeface="江西拙楷" panose="02010600040101010101" pitchFamily="2" charset="-122"/>
              <a:ea typeface="江西拙楷" panose="02010600040101010101" pitchFamily="2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000364" y="1428742"/>
            <a:ext cx="2481705" cy="769441"/>
          </a:xfrm>
          <a:prstGeom prst="rect">
            <a:avLst/>
          </a:prstGeom>
        </p:spPr>
        <p:txBody>
          <a:bodyPr wrap="none">
            <a:spAutoFit/>
          </a:bodyPr>
          <a:p>
            <a:r>
              <a:rPr lang="zh-CN" altLang="en-US" sz="4400" b="1" spc="78" dirty="0" smtClean="0">
                <a:ln>
                  <a:solidFill>
                    <a:schemeClr val="bg1"/>
                  </a:solidFill>
                </a:ln>
                <a:latin typeface="江西拙楷" panose="02010600040101010101" pitchFamily="2" charset="-122"/>
                <a:ea typeface="江西拙楷" panose="02010600040101010101" pitchFamily="2" charset="-122"/>
              </a:rPr>
              <a:t>中央官制</a:t>
            </a:r>
            <a:endParaRPr lang="zh-CN" altLang="en-US" sz="4400" b="1" spc="78" dirty="0" smtClean="0">
              <a:ln>
                <a:solidFill>
                  <a:schemeClr val="bg1"/>
                </a:solidFill>
              </a:ln>
              <a:latin typeface="江西拙楷" panose="02010600040101010101" pitchFamily="2" charset="-122"/>
              <a:ea typeface="江西拙楷" panose="0201060004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482590" y="1601470"/>
            <a:ext cx="33248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——</a:t>
            </a:r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中枢机制日臻完备</a:t>
            </a:r>
            <a:endParaRPr lang="zh-CN" altLang="en-US" sz="24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PA" val="v3.2.0"/>
</p:tagLst>
</file>

<file path=ppt/tags/tag10.xml><?xml version="1.0" encoding="utf-8"?>
<p:tagLst xmlns:p="http://schemas.openxmlformats.org/presentationml/2006/main">
  <p:tag name="KSO_WM_UNIT_PLACING_PICTURE_USER_VIEWPORT" val="{&quot;height&quot;:5139,&quot;width&quot;:3854}"/>
</p:tagLst>
</file>

<file path=ppt/tags/tag11.xml><?xml version="1.0" encoding="utf-8"?>
<p:tagLst xmlns:p="http://schemas.openxmlformats.org/presentationml/2006/main">
  <p:tag name="PA" val="v3.2.0"/>
</p:tagLst>
</file>

<file path=ppt/tags/tag12.xml><?xml version="1.0" encoding="utf-8"?>
<p:tagLst xmlns:p="http://schemas.openxmlformats.org/presentationml/2006/main">
  <p:tag name="PA" val="v3.2.0"/>
</p:tagLst>
</file>

<file path=ppt/tags/tag13.xml><?xml version="1.0" encoding="utf-8"?>
<p:tagLst xmlns:p="http://schemas.openxmlformats.org/presentationml/2006/main">
  <p:tag name="PA" val="v3.2.0"/>
</p:tagLst>
</file>

<file path=ppt/tags/tag14.xml><?xml version="1.0" encoding="utf-8"?>
<p:tagLst xmlns:p="http://schemas.openxmlformats.org/presentationml/2006/main">
  <p:tag name="PA" val="v3.2.0"/>
</p:tagLst>
</file>

<file path=ppt/tags/tag15.xml><?xml version="1.0" encoding="utf-8"?>
<p:tagLst xmlns:p="http://schemas.openxmlformats.org/presentationml/2006/main">
  <p:tag name="PA" val="v3.2.0"/>
</p:tagLst>
</file>

<file path=ppt/tags/tag16.xml><?xml version="1.0" encoding="utf-8"?>
<p:tagLst xmlns:p="http://schemas.openxmlformats.org/presentationml/2006/main">
  <p:tag name="PA" val="v3.2.0"/>
</p:tagLst>
</file>

<file path=ppt/tags/tag17.xml><?xml version="1.0" encoding="utf-8"?>
<p:tagLst xmlns:p="http://schemas.openxmlformats.org/presentationml/2006/main">
  <p:tag name="PA" val="v3.2.0"/>
</p:tagLst>
</file>

<file path=ppt/tags/tag18.xml><?xml version="1.0" encoding="utf-8"?>
<p:tagLst xmlns:p="http://schemas.openxmlformats.org/presentationml/2006/main">
  <p:tag name="PA" val="v3.2.0"/>
</p:tagLst>
</file>

<file path=ppt/tags/tag19.xml><?xml version="1.0" encoding="utf-8"?>
<p:tagLst xmlns:p="http://schemas.openxmlformats.org/presentationml/2006/main">
  <p:tag name="PA" val="v3.2.0"/>
</p:tagLst>
</file>

<file path=ppt/tags/tag2.xml><?xml version="1.0" encoding="utf-8"?>
<p:tagLst xmlns:p="http://schemas.openxmlformats.org/presentationml/2006/main">
  <p:tag name="PA" val="v3.2.0"/>
</p:tagLst>
</file>

<file path=ppt/tags/tag20.xml><?xml version="1.0" encoding="utf-8"?>
<p:tagLst xmlns:p="http://schemas.openxmlformats.org/presentationml/2006/main">
  <p:tag name="PA" val="v3.2.0"/>
</p:tagLst>
</file>

<file path=ppt/tags/tag21.xml><?xml version="1.0" encoding="utf-8"?>
<p:tagLst xmlns:p="http://schemas.openxmlformats.org/presentationml/2006/main">
  <p:tag name="PA" val="v3.2.0"/>
</p:tagLst>
</file>

<file path=ppt/tags/tag22.xml><?xml version="1.0" encoding="utf-8"?>
<p:tagLst xmlns:p="http://schemas.openxmlformats.org/presentationml/2006/main">
  <p:tag name="PA" val="v3.2.0"/>
</p:tagLst>
</file>

<file path=ppt/tags/tag23.xml><?xml version="1.0" encoding="utf-8"?>
<p:tagLst xmlns:p="http://schemas.openxmlformats.org/presentationml/2006/main">
  <p:tag name="KSO_WM_TEMPLATE_CATEGORY" val="diagram"/>
  <p:tag name="KSO_WM_TEMPLATE_INDEX" val="20170844"/>
  <p:tag name="KSO_WM_TAG_VERSION" val="1.0"/>
  <p:tag name="KSO_WM_BEAUTIFY_FLAG" val="#wm#"/>
  <p:tag name="KSO_WM_UNIT_TYPE" val="l_h_i"/>
  <p:tag name="KSO_WM_UNIT_INDEX" val="1_1_2"/>
  <p:tag name="KSO_WM_UNIT_ID" val="diagram20170844_1*l_h_i*1_1_2"/>
  <p:tag name="KSO_WM_UNIT_LAYERLEVEL" val="1_1_1"/>
  <p:tag name="KSO_WM_DIAGRAM_GROUP_CODE" val="l1-1"/>
  <p:tag name="KSO_WM_UNIT_HIGHLIGHT" val="0"/>
  <p:tag name="KSO_WM_UNIT_COMPATIBLE" val="0"/>
  <p:tag name="KSO_WM_UNIT_DIAGRAM_ISNUMVISUAL" val="0"/>
  <p:tag name="KSO_WM_UNIT_DIAGRAM_ISREFERUNIT" val="0"/>
  <p:tag name="KSO_WM_UNIT_FILL_FORE_SCHEMECOLOR_INDEX" val="5"/>
  <p:tag name="KSO_WM_UNIT_FILL_TYPE" val="1"/>
  <p:tag name="KSO_WM_UNIT_TEXT_FILL_FORE_SCHEMECOLOR_INDEX" val="2"/>
  <p:tag name="KSO_WM_UNIT_TEXT_FILL_TYPE" val="1"/>
  <p:tag name="KSO_WM_UNIT_DIAGRAM_SCHEMECOLOR_ID" val="0"/>
</p:tagLst>
</file>

<file path=ppt/tags/tag24.xml><?xml version="1.0" encoding="utf-8"?>
<p:tagLst xmlns:p="http://schemas.openxmlformats.org/presentationml/2006/main">
  <p:tag name="KSO_WM_TEMPLATE_CATEGORY" val="diagram"/>
  <p:tag name="KSO_WM_TEMPLATE_INDEX" val="20170844"/>
  <p:tag name="KSO_WM_TAG_VERSION" val="1.0"/>
  <p:tag name="KSO_WM_BEAUTIFY_FLAG" val="#wm#"/>
  <p:tag name="KSO_WM_UNIT_TYPE" val="l_h_i"/>
  <p:tag name="KSO_WM_UNIT_INDEX" val="1_1_2"/>
  <p:tag name="KSO_WM_UNIT_ID" val="diagram20170844_1*l_h_i*1_1_2"/>
  <p:tag name="KSO_WM_UNIT_LAYERLEVEL" val="1_1_1"/>
  <p:tag name="KSO_WM_DIAGRAM_GROUP_CODE" val="l1-1"/>
  <p:tag name="KSO_WM_UNIT_HIGHLIGHT" val="0"/>
  <p:tag name="KSO_WM_UNIT_COMPATIBLE" val="0"/>
  <p:tag name="KSO_WM_UNIT_DIAGRAM_ISNUMVISUAL" val="0"/>
  <p:tag name="KSO_WM_UNIT_DIAGRAM_ISREFERUNIT" val="0"/>
  <p:tag name="KSO_WM_UNIT_FILL_FORE_SCHEMECOLOR_INDEX" val="5"/>
  <p:tag name="KSO_WM_UNIT_FILL_TYPE" val="1"/>
  <p:tag name="KSO_WM_UNIT_TEXT_FILL_FORE_SCHEMECOLOR_INDEX" val="2"/>
  <p:tag name="KSO_WM_UNIT_TEXT_FILL_TYPE" val="1"/>
  <p:tag name="KSO_WM_UNIT_DIAGRAM_SCHEMECOLOR_ID" val="0"/>
</p:tagLst>
</file>

<file path=ppt/tags/tag25.xml><?xml version="1.0" encoding="utf-8"?>
<p:tagLst xmlns:p="http://schemas.openxmlformats.org/presentationml/2006/main">
  <p:tag name="PA" val="v3.2.0"/>
</p:tagLst>
</file>

<file path=ppt/tags/tag26.xml><?xml version="1.0" encoding="utf-8"?>
<p:tagLst xmlns:p="http://schemas.openxmlformats.org/presentationml/2006/main">
  <p:tag name="PA" val="v3.2.0"/>
</p:tagLst>
</file>

<file path=ppt/tags/tag27.xml><?xml version="1.0" encoding="utf-8"?>
<p:tagLst xmlns:p="http://schemas.openxmlformats.org/presentationml/2006/main">
  <p:tag name="PA" val="v3.2.0"/>
</p:tagLst>
</file>

<file path=ppt/tags/tag28.xml><?xml version="1.0" encoding="utf-8"?>
<p:tagLst xmlns:p="http://schemas.openxmlformats.org/presentationml/2006/main">
  <p:tag name="PA" val="v3.2.0"/>
</p:tagLst>
</file>

<file path=ppt/tags/tag29.xml><?xml version="1.0" encoding="utf-8"?>
<p:tagLst xmlns:p="http://schemas.openxmlformats.org/presentationml/2006/main">
  <p:tag name="KSO_WM_TEMPLATE_CATEGORY" val="diagram"/>
  <p:tag name="KSO_WM_TEMPLATE_INDEX" val="20170844"/>
  <p:tag name="KSO_WM_TAG_VERSION" val="1.0"/>
  <p:tag name="KSO_WM_BEAUTIFY_FLAG" val="#wm#"/>
  <p:tag name="KSO_WM_UNIT_TYPE" val="l_h_i"/>
  <p:tag name="KSO_WM_UNIT_INDEX" val="1_1_2"/>
  <p:tag name="KSO_WM_UNIT_ID" val="diagram20170844_1*l_h_i*1_1_2"/>
  <p:tag name="KSO_WM_UNIT_LAYERLEVEL" val="1_1_1"/>
  <p:tag name="KSO_WM_DIAGRAM_GROUP_CODE" val="l1-1"/>
  <p:tag name="KSO_WM_UNIT_HIGHLIGHT" val="0"/>
  <p:tag name="KSO_WM_UNIT_COMPATIBLE" val="0"/>
  <p:tag name="KSO_WM_UNIT_DIAGRAM_ISNUMVISUAL" val="0"/>
  <p:tag name="KSO_WM_UNIT_DIAGRAM_ISREFERUNIT" val="0"/>
  <p:tag name="KSO_WM_UNIT_FILL_FORE_SCHEMECOLOR_INDEX" val="5"/>
  <p:tag name="KSO_WM_UNIT_FILL_TYPE" val="1"/>
  <p:tag name="KSO_WM_UNIT_TEXT_FILL_FORE_SCHEMECOLOR_INDEX" val="2"/>
  <p:tag name="KSO_WM_UNIT_TEXT_FILL_TYPE" val="1"/>
  <p:tag name="KSO_WM_UNIT_DIAGRAM_SCHEMECOLOR_ID" val="0"/>
</p:tagLst>
</file>

<file path=ppt/tags/tag3.xml><?xml version="1.0" encoding="utf-8"?>
<p:tagLst xmlns:p="http://schemas.openxmlformats.org/presentationml/2006/main">
  <p:tag name="PA" val="v3.2.0"/>
</p:tagLst>
</file>

<file path=ppt/tags/tag30.xml><?xml version="1.0" encoding="utf-8"?>
<p:tagLst xmlns:p="http://schemas.openxmlformats.org/presentationml/2006/main">
  <p:tag name="KSO_WM_TEMPLATE_CATEGORY" val="diagram"/>
  <p:tag name="KSO_WM_TEMPLATE_INDEX" val="20170844"/>
  <p:tag name="KSO_WM_TAG_VERSION" val="1.0"/>
  <p:tag name="KSO_WM_BEAUTIFY_FLAG" val="#wm#"/>
  <p:tag name="KSO_WM_UNIT_TYPE" val="l_h_i"/>
  <p:tag name="KSO_WM_UNIT_INDEX" val="1_1_2"/>
  <p:tag name="KSO_WM_UNIT_ID" val="diagram20170844_1*l_h_i*1_1_2"/>
  <p:tag name="KSO_WM_UNIT_LAYERLEVEL" val="1_1_1"/>
  <p:tag name="KSO_WM_DIAGRAM_GROUP_CODE" val="l1-1"/>
  <p:tag name="KSO_WM_UNIT_HIGHLIGHT" val="0"/>
  <p:tag name="KSO_WM_UNIT_COMPATIBLE" val="0"/>
  <p:tag name="KSO_WM_UNIT_DIAGRAM_ISNUMVISUAL" val="0"/>
  <p:tag name="KSO_WM_UNIT_DIAGRAM_ISREFERUNIT" val="0"/>
  <p:tag name="KSO_WM_UNIT_FILL_FORE_SCHEMECOLOR_INDEX" val="5"/>
  <p:tag name="KSO_WM_UNIT_FILL_TYPE" val="1"/>
  <p:tag name="KSO_WM_UNIT_TEXT_FILL_FORE_SCHEMECOLOR_INDEX" val="2"/>
  <p:tag name="KSO_WM_UNIT_TEXT_FILL_TYPE" val="1"/>
  <p:tag name="KSO_WM_UNIT_DIAGRAM_SCHEMECOLOR_ID" val="0"/>
</p:tagLst>
</file>

<file path=ppt/tags/tag31.xml><?xml version="1.0" encoding="utf-8"?>
<p:tagLst xmlns:p="http://schemas.openxmlformats.org/presentationml/2006/main">
  <p:tag name="KSO_WM_TEMPLATE_CATEGORY" val="diagram"/>
  <p:tag name="KSO_WM_TEMPLATE_INDEX" val="20170844"/>
  <p:tag name="KSO_WM_TAG_VERSION" val="1.0"/>
  <p:tag name="KSO_WM_BEAUTIFY_FLAG" val="#wm#"/>
  <p:tag name="KSO_WM_UNIT_TYPE" val="l_h_i"/>
  <p:tag name="KSO_WM_UNIT_INDEX" val="1_1_2"/>
  <p:tag name="KSO_WM_UNIT_ID" val="diagram20170844_1*l_h_i*1_1_2"/>
  <p:tag name="KSO_WM_UNIT_LAYERLEVEL" val="1_1_1"/>
  <p:tag name="KSO_WM_DIAGRAM_GROUP_CODE" val="l1-1"/>
  <p:tag name="KSO_WM_UNIT_HIGHLIGHT" val="0"/>
  <p:tag name="KSO_WM_UNIT_COMPATIBLE" val="0"/>
  <p:tag name="KSO_WM_UNIT_DIAGRAM_ISNUMVISUAL" val="0"/>
  <p:tag name="KSO_WM_UNIT_DIAGRAM_ISREFERUNIT" val="0"/>
  <p:tag name="KSO_WM_UNIT_FILL_FORE_SCHEMECOLOR_INDEX" val="5"/>
  <p:tag name="KSO_WM_UNIT_FILL_TYPE" val="1"/>
  <p:tag name="KSO_WM_UNIT_TEXT_FILL_FORE_SCHEMECOLOR_INDEX" val="2"/>
  <p:tag name="KSO_WM_UNIT_TEXT_FILL_TYPE" val="1"/>
  <p:tag name="KSO_WM_UNIT_DIAGRAM_SCHEMECOLOR_ID" val="0"/>
</p:tagLst>
</file>

<file path=ppt/tags/tag32.xml><?xml version="1.0" encoding="utf-8"?>
<p:tagLst xmlns:p="http://schemas.openxmlformats.org/presentationml/2006/main">
  <p:tag name="KSO_WM_UNIT_ISCONTENTS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diagram20170844_1*l_h_a*1_1_1"/>
  <p:tag name="KSO_WM_TEMPLATE_CATEGORY" val="diagram"/>
  <p:tag name="KSO_WM_TEMPLATE_INDEX" val="20170844"/>
  <p:tag name="KSO_WM_UNIT_LAYERLEVEL" val="1_1_1"/>
  <p:tag name="KSO_WM_TAG_VERSION" val="1.0"/>
  <p:tag name="KSO_WM_BEAUTIFY_FLAG" val="#wm#"/>
  <p:tag name="KSO_WM_UNIT_PRESET_TEXT" val="单击此处添加标题"/>
  <p:tag name="KSO_WM_UNIT_VALUE" val="13"/>
  <p:tag name="KSO_WM_UNIT_TEXT_FILL_FORE_SCHEMECOLOR_INDEX" val="14"/>
  <p:tag name="KSO_WM_UNIT_TEXT_FILL_TYPE" val="1"/>
  <p:tag name="KSO_WM_UNIT_DIAGRAM_SCHEMECOLOR_ID" val="0"/>
</p:tagLst>
</file>

<file path=ppt/tags/tag33.xml><?xml version="1.0" encoding="utf-8"?>
<p:tagLst xmlns:p="http://schemas.openxmlformats.org/presentationml/2006/main">
  <p:tag name="PA" val="v3.2.0"/>
</p:tagLst>
</file>

<file path=ppt/tags/tag34.xml><?xml version="1.0" encoding="utf-8"?>
<p:tagLst xmlns:p="http://schemas.openxmlformats.org/presentationml/2006/main">
  <p:tag name="PA" val="v3.2.0"/>
</p:tagLst>
</file>

<file path=ppt/tags/tag35.xml><?xml version="1.0" encoding="utf-8"?>
<p:tagLst xmlns:p="http://schemas.openxmlformats.org/presentationml/2006/main">
  <p:tag name="KSO_WM_UNIT_TABLE_BEAUTIFY" val="{e288cf94-bf26-456d-a42e-229a34489e1b}"/>
</p:tagLst>
</file>

<file path=ppt/tags/tag36.xml><?xml version="1.0" encoding="utf-8"?>
<p:tagLst xmlns:p="http://schemas.openxmlformats.org/presentationml/2006/main">
  <p:tag name="PA" val="v3.2.0"/>
</p:tagLst>
</file>

<file path=ppt/tags/tag37.xml><?xml version="1.0" encoding="utf-8"?>
<p:tagLst xmlns:p="http://schemas.openxmlformats.org/presentationml/2006/main">
  <p:tag name="PA" val="v3.2.0"/>
</p:tagLst>
</file>

<file path=ppt/tags/tag38.xml><?xml version="1.0" encoding="utf-8"?>
<p:tagLst xmlns:p="http://schemas.openxmlformats.org/presentationml/2006/main">
  <p:tag name="PA" val="v3.2.0"/>
</p:tagLst>
</file>

<file path=ppt/tags/tag39.xml><?xml version="1.0" encoding="utf-8"?>
<p:tagLst xmlns:p="http://schemas.openxmlformats.org/presentationml/2006/main">
  <p:tag name="PA" val="v3.2.0"/>
</p:tagLst>
</file>

<file path=ppt/tags/tag4.xml><?xml version="1.0" encoding="utf-8"?>
<p:tagLst xmlns:p="http://schemas.openxmlformats.org/presentationml/2006/main">
  <p:tag name="PA" val="v3.2.0"/>
</p:tagLst>
</file>

<file path=ppt/tags/tag40.xml><?xml version="1.0" encoding="utf-8"?>
<p:tagLst xmlns:p="http://schemas.openxmlformats.org/presentationml/2006/main">
  <p:tag name="PA" val="v3.2.0"/>
</p:tagLst>
</file>

<file path=ppt/tags/tag41.xml><?xml version="1.0" encoding="utf-8"?>
<p:tagLst xmlns:p="http://schemas.openxmlformats.org/presentationml/2006/main">
  <p:tag name="PA" val="v3.2.0"/>
</p:tagLst>
</file>

<file path=ppt/tags/tag42.xml><?xml version="1.0" encoding="utf-8"?>
<p:tagLst xmlns:p="http://schemas.openxmlformats.org/presentationml/2006/main">
  <p:tag name="COMMONDATA" val="eyJoZGlkIjoiNDFmYmI5MmZhODZhNDQ0Mjk2NGE5M2YxYTdhYTI0NjYifQ=="/>
</p:tagLst>
</file>

<file path=ppt/tags/tag5.xml><?xml version="1.0" encoding="utf-8"?>
<p:tagLst xmlns:p="http://schemas.openxmlformats.org/presentationml/2006/main">
  <p:tag name="PA" val="v3.2.0"/>
</p:tagLst>
</file>

<file path=ppt/tags/tag6.xml><?xml version="1.0" encoding="utf-8"?>
<p:tagLst xmlns:p="http://schemas.openxmlformats.org/presentationml/2006/main">
  <p:tag name="PA" val="v3.2.0"/>
</p:tagLst>
</file>

<file path=ppt/tags/tag7.xml><?xml version="1.0" encoding="utf-8"?>
<p:tagLst xmlns:p="http://schemas.openxmlformats.org/presentationml/2006/main">
  <p:tag name="PA" val="v3.2.0"/>
</p:tagLst>
</file>

<file path=ppt/tags/tag8.xml><?xml version="1.0" encoding="utf-8"?>
<p:tagLst xmlns:p="http://schemas.openxmlformats.org/presentationml/2006/main">
  <p:tag name="PA" val="v3.2.0"/>
</p:tagLst>
</file>

<file path=ppt/tags/tag9.xml><?xml version="1.0" encoding="utf-8"?>
<p:tagLst xmlns:p="http://schemas.openxmlformats.org/presentationml/2006/main">
  <p:tag name="KSO_WM_UNIT_TABLE_BEAUTIFY" val="smartTable{61d5bfb6-8d55-4cee-8743-654f9aeb0b29}"/>
</p:tagLst>
</file>

<file path=ppt/theme/theme1.xml><?xml version="1.0" encoding="utf-8"?>
<a:theme xmlns:a="http://schemas.openxmlformats.org/drawingml/2006/main" name="Office 主题​​">
  <a:themeElements>
    <a:clrScheme name="基本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3016</Words>
  <Application>WPS 演示</Application>
  <PresentationFormat>全屏显示(16:9)</PresentationFormat>
  <Paragraphs>510</Paragraphs>
  <Slides>25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29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55" baseType="lpstr">
      <vt:lpstr>Arial</vt:lpstr>
      <vt:lpstr>宋体</vt:lpstr>
      <vt:lpstr>Wingdings</vt:lpstr>
      <vt:lpstr>方正魏碑简体</vt:lpstr>
      <vt:lpstr>微软雅黑</vt:lpstr>
      <vt:lpstr>Calibri</vt:lpstr>
      <vt:lpstr>方正综艺简体</vt:lpstr>
      <vt:lpstr>黑体</vt:lpstr>
      <vt:lpstr>仿宋</vt:lpstr>
      <vt:lpstr>江西拙楷</vt:lpstr>
      <vt:lpstr>Calibri</vt:lpstr>
      <vt:lpstr>Neris Thin</vt:lpstr>
      <vt:lpstr>Segoe Print</vt:lpstr>
      <vt:lpstr>Impact</vt:lpstr>
      <vt:lpstr>方正卡通简体</vt:lpstr>
      <vt:lpstr>方正楷体简体</vt:lpstr>
      <vt:lpstr>楷体</vt:lpstr>
      <vt:lpstr>微软雅黑 Light</vt:lpstr>
      <vt:lpstr>幼圆</vt:lpstr>
      <vt:lpstr>华文中宋</vt:lpstr>
      <vt:lpstr>Arial Unicode MS</vt:lpstr>
      <vt:lpstr>等线 Light</vt:lpstr>
      <vt:lpstr>Calibri Light</vt:lpstr>
      <vt:lpstr>等线</vt:lpstr>
      <vt:lpstr>Wingdings</vt:lpstr>
      <vt:lpstr>Corbel</vt:lpstr>
      <vt:lpstr>方正宋刻本秀楷_GBK</vt:lpstr>
      <vt:lpstr>隶书</vt:lpstr>
      <vt:lpstr>Times New Roman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多彩手绘民族风PPT</dc:title>
  <dc:creator>lenovo</dc:creator>
  <cp:lastModifiedBy>春雨</cp:lastModifiedBy>
  <cp:revision>532</cp:revision>
  <dcterms:created xsi:type="dcterms:W3CDTF">2017-07-11T04:18:00Z</dcterms:created>
  <dcterms:modified xsi:type="dcterms:W3CDTF">2023-09-25T02:33:34Z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2052-12.1.0.15712</vt:lpwstr>
  </property>
  <property fmtid="{D5CDD505-2E9C-101B-9397-08002B2CF9AE}" pid="3" name="ICV">
    <vt:lpwstr>3063B59136224C6D82CED6E7F25D25EC_12</vt:lpwstr>
  </property>
</Properties>
</file>