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7"/>
  </p:notesMasterIdLst>
  <p:handoutMasterIdLst>
    <p:handoutMasterId r:id="rId17"/>
  </p:handoutMasterIdLst>
  <p:sldIdLst>
    <p:sldId id="257" r:id="rId3"/>
    <p:sldId id="258" r:id="rId4"/>
    <p:sldId id="259" r:id="rId5"/>
    <p:sldId id="260" r:id="rId6"/>
    <p:sldId id="261" r:id="rId8"/>
    <p:sldId id="262" r:id="rId9"/>
    <p:sldId id="263" r:id="rId10"/>
    <p:sldId id="264" r:id="rId11"/>
    <p:sldId id="267" r:id="rId12"/>
    <p:sldId id="268" r:id="rId13"/>
    <p:sldId id="269" r:id="rId14"/>
    <p:sldId id="270" r:id="rId15"/>
    <p:sldId id="271" r:id="rId16"/>
  </p:sldIdLst>
  <p:sldSz cx="12192000" cy="6858000"/>
  <p:notesSz cx="7103745" cy="10234295"/>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ministrator" initials="A" lastIdx="1" clrIdx="0"/>
  <p:cmAuthor id="2" name="赵秀丽" initials="赵" lastIdx="0" clrIdx="0"/>
  <p:cmAuthor id="3" name="作者" initials="作" lastIdx="0" clrIdx="2"/>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B2B2B2"/>
    <a:srgbClr val="202020"/>
    <a:srgbClr val="323232"/>
    <a:srgbClr val="CC3300"/>
    <a:srgbClr val="CC0000"/>
    <a:srgbClr val="FF3300"/>
    <a:srgbClr val="990000"/>
    <a:srgbClr val="FF8D41"/>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480" autoAdjust="0"/>
    <p:restoredTop sz="86374"/>
  </p:normalViewPr>
  <p:slideViewPr>
    <p:cSldViewPr snapToGrid="0" showGuides="1">
      <p:cViewPr varScale="1">
        <p:scale>
          <a:sx n="127" d="100"/>
          <a:sy n="127" d="100"/>
        </p:scale>
        <p:origin x="1952" y="184"/>
      </p:cViewPr>
      <p:guideLst>
        <p:guide orient="horz" pos="2190"/>
        <p:guide pos="3840"/>
      </p:guideLst>
    </p:cSldViewPr>
  </p:slideViewPr>
  <p:outlineViewPr>
    <p:cViewPr>
      <p:scale>
        <a:sx n="33" d="100"/>
        <a:sy n="33" d="100"/>
      </p:scale>
      <p:origin x="0" y="0"/>
    </p:cViewPr>
  </p:outlineViewPr>
  <p:notesTextViewPr>
    <p:cViewPr>
      <p:scale>
        <a:sx n="3" d="2"/>
        <a:sy n="3" d="2"/>
      </p:scale>
      <p:origin x="0" y="0"/>
    </p:cViewPr>
  </p:notesTextViewPr>
  <p:gridSpacing cx="72000" cy="720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notesMaster" Target="notesMasters/notesMaster1.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1" Type="http://schemas.openxmlformats.org/officeDocument/2006/relationships/commentAuthors" Target="commentAuthors.xml"/><Relationship Id="rId20" Type="http://schemas.openxmlformats.org/officeDocument/2006/relationships/tableStyles" Target="tableStyles.xml"/><Relationship Id="rId2" Type="http://schemas.openxmlformats.org/officeDocument/2006/relationships/theme" Target="theme/theme1.xml"/><Relationship Id="rId19" Type="http://schemas.openxmlformats.org/officeDocument/2006/relationships/viewProps" Target="viewProps.xml"/><Relationship Id="rId18" Type="http://schemas.openxmlformats.org/officeDocument/2006/relationships/presProps" Target="presProps.xml"/><Relationship Id="rId17" Type="http://schemas.openxmlformats.org/officeDocument/2006/relationships/handoutMaster" Target="handoutMasters/handoutMaster1.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290" cy="513492"/>
          </a:xfrm>
          <a:prstGeom prst="rect">
            <a:avLst/>
          </a:prstGeom>
        </p:spPr>
        <p:txBody>
          <a:bodyPr vert="horz" lIns="91440" tIns="45720" rIns="91440" bIns="45720" rtlCol="0"/>
          <a:lstStyle>
            <a:lvl1pPr algn="l">
              <a:defRPr sz="1245"/>
            </a:lvl1pPr>
          </a:lstStyle>
          <a:p>
            <a:endParaRPr lang="zh-CN" altLang="en-US"/>
          </a:p>
        </p:txBody>
      </p:sp>
      <p:sp>
        <p:nvSpPr>
          <p:cNvPr id="3" name="日期占位符 2"/>
          <p:cNvSpPr>
            <a:spLocks noGrp="1"/>
          </p:cNvSpPr>
          <p:nvPr>
            <p:ph type="dt" sz="quarter" idx="1"/>
          </p:nvPr>
        </p:nvSpPr>
        <p:spPr>
          <a:xfrm>
            <a:off x="4023812" y="0"/>
            <a:ext cx="3078290" cy="513492"/>
          </a:xfrm>
          <a:prstGeom prst="rect">
            <a:avLst/>
          </a:prstGeom>
        </p:spPr>
        <p:txBody>
          <a:bodyPr vert="horz" lIns="91440" tIns="45720" rIns="91440" bIns="45720" rtlCol="0"/>
          <a:lstStyle>
            <a:lvl1pPr algn="r">
              <a:defRPr sz="1245"/>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9720804"/>
            <a:ext cx="3078290" cy="513491"/>
          </a:xfrm>
          <a:prstGeom prst="rect">
            <a:avLst/>
          </a:prstGeom>
        </p:spPr>
        <p:txBody>
          <a:bodyPr vert="horz" lIns="91440" tIns="45720" rIns="91440" bIns="45720" rtlCol="0" anchor="b"/>
          <a:lstStyle>
            <a:lvl1pPr algn="l">
              <a:defRPr sz="1245"/>
            </a:lvl1pPr>
          </a:lstStyle>
          <a:p>
            <a:endParaRPr lang="zh-CN" altLang="en-US"/>
          </a:p>
        </p:txBody>
      </p:sp>
      <p:sp>
        <p:nvSpPr>
          <p:cNvPr id="5" name="灯片编号占位符 4"/>
          <p:cNvSpPr>
            <a:spLocks noGrp="1"/>
          </p:cNvSpPr>
          <p:nvPr>
            <p:ph type="sldNum" sz="quarter" idx="3"/>
          </p:nvPr>
        </p:nvSpPr>
        <p:spPr>
          <a:xfrm>
            <a:off x="4023812" y="9720804"/>
            <a:ext cx="3078290" cy="513491"/>
          </a:xfrm>
          <a:prstGeom prst="rect">
            <a:avLst/>
          </a:prstGeom>
        </p:spPr>
        <p:txBody>
          <a:bodyPr vert="horz" lIns="91440" tIns="45720" rIns="91440" bIns="45720" rtlCol="0" anchor="b"/>
          <a:lstStyle>
            <a:lvl1pPr algn="r">
              <a:defRPr sz="1245"/>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4024313" y="0"/>
            <a:ext cx="3078162" cy="512763"/>
          </a:xfrm>
          <a:prstGeom prst="rect">
            <a:avLst/>
          </a:prstGeom>
        </p:spPr>
        <p:txBody>
          <a:bodyPr vert="horz" lIns="91440" tIns="45720" rIns="91440" bIns="45720" rtlCol="0"/>
          <a:lstStyle>
            <a:lvl1pPr algn="r">
              <a:defRPr sz="1200"/>
            </a:lvl1pPr>
          </a:lstStyle>
          <a:p>
            <a:fld id="{D6C8D182-E4C8-4120-9249-FC9774456FF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482600" y="1279525"/>
            <a:ext cx="6140450" cy="34544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711200" y="4926013"/>
            <a:ext cx="5683250" cy="4029075"/>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9721850"/>
            <a:ext cx="3078163" cy="512763"/>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4024313" y="9721850"/>
            <a:ext cx="3078162" cy="512763"/>
          </a:xfrm>
          <a:prstGeom prst="rect">
            <a:avLst/>
          </a:prstGeom>
        </p:spPr>
        <p:txBody>
          <a:bodyPr vert="horz" lIns="91440" tIns="45720" rIns="91440" bIns="45720" rtlCol="0" anchor="b"/>
          <a:lstStyle>
            <a:lvl1pPr algn="r">
              <a:defRPr sz="1200"/>
            </a:lvl1pPr>
          </a:lstStyle>
          <a:p>
            <a:fld id="{85D0DACE-38E0-42D2-9336-2B707D34BC6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7" name="幻灯片图像占位符 1"/>
          <p:cNvSpPr>
            <a:spLocks noGrp="1" noRot="1" noChangeAspect="1"/>
          </p:cNvSpPr>
          <p:nvPr>
            <p:ph type="sldImg"/>
          </p:nvPr>
        </p:nvSpPr>
        <p:spPr/>
      </p:sp>
      <p:sp>
        <p:nvSpPr>
          <p:cNvPr id="14338" name="备注占位符 2"/>
          <p:cNvSpPr>
            <a:spLocks noGrp="1"/>
          </p:cNvSpPr>
          <p:nvPr>
            <p:ph type="body"/>
          </p:nvPr>
        </p:nvSpPr>
        <p:spPr>
          <a:noFill/>
          <a:ln>
            <a:noFill/>
          </a:ln>
        </p:spPr>
        <p:txBody>
          <a:bodyPr wrap="square" lIns="91440" tIns="45720" rIns="91440" bIns="45720" anchor="t" anchorCtr="0"/>
          <a:p>
            <a:pPr marL="0" lvl="0" indent="0" defTabSz="914400" eaLnBrk="1" latinLnBrk="0" hangingPunct="1">
              <a:lnSpc>
                <a:spcPct val="100000"/>
              </a:lnSpc>
              <a:spcBef>
                <a:spcPct val="0"/>
              </a:spcBef>
              <a:buClrTx/>
              <a:buNone/>
            </a:pPr>
            <a:r>
              <a:rPr lang="zh-CN" altLang="en-US" dirty="0">
                <a:solidFill>
                  <a:srgbClr val="DF402A"/>
                </a:solidFill>
              </a:rPr>
              <a:t>物理学科关键能力划分为学习理解能力、应用实践能力和迁移创新能力</a:t>
            </a:r>
            <a:r>
              <a:rPr lang="en-US" altLang="zh-CN" dirty="0">
                <a:solidFill>
                  <a:srgbClr val="DF402A"/>
                </a:solidFill>
              </a:rPr>
              <a:t>3</a:t>
            </a:r>
            <a:r>
              <a:rPr lang="zh-CN" altLang="en-US" dirty="0">
                <a:solidFill>
                  <a:srgbClr val="DF402A"/>
                </a:solidFill>
              </a:rPr>
              <a:t>个维度。</a:t>
            </a:r>
            <a:endParaRPr lang="zh-CN" altLang="en-US" dirty="0"/>
          </a:p>
          <a:p>
            <a:pPr marL="0" lvl="0" indent="0" defTabSz="914400"/>
            <a:endParaRPr lang="zh-CN" altLang="en-US" dirty="0"/>
          </a:p>
        </p:txBody>
      </p:sp>
      <p:sp>
        <p:nvSpPr>
          <p:cNvPr id="14339" name="灯片编号占位符 3"/>
          <p:cNvSpPr>
            <a:spLocks noGrp="1"/>
          </p:cNvSpPr>
          <p:nvPr>
            <p:ph type="sldNum" sz="quarter"/>
          </p:nvPr>
        </p:nvSpPr>
        <p:spPr>
          <a:xfrm>
            <a:off x="3884613" y="8685213"/>
            <a:ext cx="2971800" cy="457200"/>
          </a:xfrm>
          <a:prstGeom prst="rect">
            <a:avLst/>
          </a:prstGeom>
          <a:noFill/>
          <a:ln w="9525">
            <a:noFill/>
          </a:ln>
        </p:spPr>
        <p:txBody>
          <a:bodyPr vert="horz" wrap="square" lIns="91440" tIns="45720" rIns="91440" bIns="45720" anchor="b" anchorCtr="0"/>
          <a:p>
            <a:pPr lvl="0"/>
            <a:fld id="{9A0DB2DC-4C9A-4742-B13C-FB6460FD3503}" type="slidenum">
              <a:rPr lang="zh-CN" altLang="en-US"/>
            </a:fld>
            <a:endParaRPr lang="zh-CN"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nvPr>
        </p:nvSpPr>
        <p:spPr>
          <a:xfrm>
            <a:off x="1524000" y="1322962"/>
            <a:ext cx="9144000" cy="2187001"/>
          </a:xfrm>
        </p:spPr>
        <p:txBody>
          <a:bodyPr anchor="b">
            <a:normAutofit/>
          </a:bodyPr>
          <a:lstStyle>
            <a:lvl1pPr algn="ctr">
              <a:lnSpc>
                <a:spcPct val="130000"/>
              </a:lnSpc>
              <a:defRPr sz="6000">
                <a:effectLst/>
              </a:defRPr>
            </a:lvl1pPr>
          </a:lstStyle>
          <a:p>
            <a:r>
              <a:rPr lang="zh-CN" altLang="en-US" dirty="0"/>
              <a:t>单击此处添加标题</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
        <p:nvSpPr>
          <p:cNvPr id="3" name="副标题 2"/>
          <p:cNvSpPr>
            <a:spLocks noGrp="1"/>
          </p:cNvSpPr>
          <p:nvPr>
            <p:ph type="subTitle" idx="1" hasCustomPrompt="1"/>
          </p:nvPr>
        </p:nvSpPr>
        <p:spPr>
          <a:xfrm>
            <a:off x="1524000" y="3602038"/>
            <a:ext cx="9144000" cy="1655762"/>
          </a:xfrm>
        </p:spPr>
        <p:txBody>
          <a:bodyPr>
            <a:normAutofit/>
          </a:bodyPr>
          <a:lstStyle>
            <a:lvl1pPr marL="0" indent="0" algn="ctr">
              <a:buNone/>
              <a:defRPr sz="2400">
                <a:solidFill>
                  <a:schemeClr val="tx1">
                    <a:lumMod val="65000"/>
                    <a:lumOff val="35000"/>
                  </a:schemeClr>
                </a:solidFill>
                <a:effectLst/>
                <a:latin typeface="+mn-ea"/>
                <a:ea typeface="+mn-ea"/>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单击此处添加副标题</a:t>
            </a:r>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nvPr>
        </p:nvSpPr>
        <p:spPr>
          <a:xfrm>
            <a:off x="838200" y="551543"/>
            <a:ext cx="10515600" cy="5558971"/>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647700" y="258445"/>
            <a:ext cx="10515600" cy="1325563"/>
          </a:xfrm>
        </p:spPr>
        <p:txBody>
          <a:bodyPr anchor="ctr" anchorCtr="0">
            <a:normAutofit/>
          </a:bodyPr>
          <a:lstStyle>
            <a:lvl1pPr>
              <a:defRPr sz="4400" b="0">
                <a:effectLst/>
              </a:defRPr>
            </a:lvl1pPr>
          </a:lstStyle>
          <a:p>
            <a:r>
              <a:rPr lang="zh-CN" altLang="en-US" dirty="0"/>
              <a:t>单击此处编辑母版标题样式</a:t>
            </a:r>
            <a:endParaRPr lang="zh-CN" altLang="en-US" dirty="0"/>
          </a:p>
        </p:txBody>
      </p:sp>
      <p:sp>
        <p:nvSpPr>
          <p:cNvPr id="3" name="内容占位符 2"/>
          <p:cNvSpPr>
            <a:spLocks noGrp="1"/>
          </p:cNvSpPr>
          <p:nvPr>
            <p:ph idx="1"/>
          </p:nvPr>
        </p:nvSpPr>
        <p:spPr>
          <a:xfrm>
            <a:off x="647700" y="1825625"/>
            <a:ext cx="10515600" cy="4351338"/>
          </a:xfrm>
        </p:spPr>
        <p:txBody>
          <a:bodyPr>
            <a:normAutofit/>
          </a:bodyPr>
          <a:lstStyle>
            <a:lvl1pPr>
              <a:defRPr sz="2800">
                <a:solidFill>
                  <a:schemeClr val="tx1">
                    <a:lumMod val="75000"/>
                    <a:lumOff val="25000"/>
                  </a:schemeClr>
                </a:solidFill>
              </a:defRPr>
            </a:lvl1pPr>
            <a:lvl2pPr>
              <a:defRPr sz="2400">
                <a:solidFill>
                  <a:schemeClr val="tx1">
                    <a:lumMod val="75000"/>
                    <a:lumOff val="25000"/>
                  </a:schemeClr>
                </a:solidFill>
              </a:defRPr>
            </a:lvl2pPr>
            <a:lvl3pPr>
              <a:defRPr sz="2000">
                <a:solidFill>
                  <a:schemeClr val="tx1">
                    <a:lumMod val="75000"/>
                    <a:lumOff val="25000"/>
                  </a:schemeClr>
                </a:solidFill>
              </a:defRPr>
            </a:lvl3pPr>
            <a:lvl4pPr>
              <a:defRPr sz="1800">
                <a:solidFill>
                  <a:schemeClr val="tx1">
                    <a:lumMod val="75000"/>
                    <a:lumOff val="25000"/>
                  </a:schemeClr>
                </a:solidFill>
              </a:defRPr>
            </a:lvl4pPr>
            <a:lvl5pPr>
              <a:defRPr sz="1800">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49" y="469127"/>
            <a:ext cx="10307927" cy="4093347"/>
          </a:xfrm>
        </p:spPr>
        <p:txBody>
          <a:bodyPr anchor="b">
            <a:normAutofit/>
          </a:bodyPr>
          <a:lstStyle>
            <a:lvl1pPr>
              <a:defRPr sz="6000">
                <a:effectLst/>
              </a:defRPr>
            </a:lvl1pPr>
          </a:lstStyle>
          <a:p>
            <a:r>
              <a:rPr lang="zh-CN" altLang="en-US" dirty="0"/>
              <a:t>单击此处编辑母版标题样式</a:t>
            </a:r>
            <a:endParaRPr lang="zh-CN" altLang="en-US" dirty="0"/>
          </a:p>
        </p:txBody>
      </p:sp>
      <p:sp>
        <p:nvSpPr>
          <p:cNvPr id="3" name="文本占位符 2"/>
          <p:cNvSpPr>
            <a:spLocks noGrp="1"/>
          </p:cNvSpPr>
          <p:nvPr>
            <p:ph type="body" idx="1"/>
          </p:nvPr>
        </p:nvSpPr>
        <p:spPr>
          <a:xfrm>
            <a:off x="831850" y="4610028"/>
            <a:ext cx="10307926" cy="647555"/>
          </a:xfrm>
        </p:spPr>
        <p:txBody>
          <a:bodyPr>
            <a:normAutofit/>
          </a:bodyPr>
          <a:lstStyle>
            <a:lvl1pPr marL="0" indent="0">
              <a:buNone/>
              <a:defRPr sz="2400">
                <a:solidFill>
                  <a:schemeClr val="tx1">
                    <a:lumMod val="65000"/>
                    <a:lumOff val="3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单击此处编辑母版文本样式</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647700" y="258445"/>
            <a:ext cx="10515600" cy="1325563"/>
          </a:xfrm>
        </p:spPr>
        <p:txBody>
          <a:bodyPr>
            <a:normAutofit/>
          </a:bodyPr>
          <a:lstStyle>
            <a:lvl1pPr>
              <a:defRPr sz="4400" b="0" i="0">
                <a:solidFill>
                  <a:schemeClr val="tx1">
                    <a:lumMod val="85000"/>
                    <a:lumOff val="15000"/>
                  </a:schemeClr>
                </a:solidFill>
                <a:effectLst/>
              </a:defRPr>
            </a:lvl1pPr>
          </a:lstStyle>
          <a:p>
            <a:r>
              <a:rPr lang="zh-CN" altLang="en-US" dirty="0"/>
              <a:t>单击此处编辑母版标题样式</a:t>
            </a:r>
            <a:endParaRPr lang="zh-CN" altLang="en-US" dirty="0"/>
          </a:p>
        </p:txBody>
      </p:sp>
      <p:sp>
        <p:nvSpPr>
          <p:cNvPr id="3" name="内容占位符 2"/>
          <p:cNvSpPr>
            <a:spLocks noGrp="1"/>
          </p:cNvSpPr>
          <p:nvPr>
            <p:ph sz="half" idx="1"/>
          </p:nvPr>
        </p:nvSpPr>
        <p:spPr>
          <a:xfrm>
            <a:off x="647700" y="1825625"/>
            <a:ext cx="5181600" cy="4351338"/>
          </a:xfrm>
        </p:spPr>
        <p:txBody>
          <a:bodyPr>
            <a:normAutofit/>
          </a:bodyPr>
          <a:lstStyle>
            <a:lvl1pPr>
              <a:lnSpc>
                <a:spcPct val="90000"/>
              </a:lnSpc>
              <a:defRPr sz="2800">
                <a:solidFill>
                  <a:schemeClr val="tx1">
                    <a:lumMod val="65000"/>
                    <a:lumOff val="35000"/>
                  </a:schemeClr>
                </a:solidFill>
              </a:defRPr>
            </a:lvl1pPr>
            <a:lvl2pPr>
              <a:lnSpc>
                <a:spcPct val="90000"/>
              </a:lnSpc>
              <a:defRPr sz="2400">
                <a:solidFill>
                  <a:schemeClr val="tx1">
                    <a:lumMod val="65000"/>
                    <a:lumOff val="35000"/>
                  </a:schemeClr>
                </a:solidFill>
              </a:defRPr>
            </a:lvl2pPr>
            <a:lvl3pPr>
              <a:lnSpc>
                <a:spcPct val="90000"/>
              </a:lnSpc>
              <a:defRPr sz="2000">
                <a:solidFill>
                  <a:schemeClr val="tx1">
                    <a:lumMod val="65000"/>
                    <a:lumOff val="35000"/>
                  </a:schemeClr>
                </a:solidFill>
              </a:defRPr>
            </a:lvl3pPr>
            <a:lvl4pPr>
              <a:lnSpc>
                <a:spcPct val="90000"/>
              </a:lnSpc>
              <a:defRPr sz="1800">
                <a:solidFill>
                  <a:schemeClr val="tx1">
                    <a:lumMod val="65000"/>
                    <a:lumOff val="35000"/>
                  </a:schemeClr>
                </a:solidFill>
              </a:defRPr>
            </a:lvl4pPr>
            <a:lvl5pPr>
              <a:lnSpc>
                <a:spcPct val="90000"/>
              </a:lnSpc>
              <a:defRPr sz="1800">
                <a:solidFill>
                  <a:schemeClr val="tx1">
                    <a:lumMod val="65000"/>
                    <a:lumOff val="3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内容占位符 3"/>
          <p:cNvSpPr>
            <a:spLocks noGrp="1"/>
          </p:cNvSpPr>
          <p:nvPr>
            <p:ph sz="half" idx="2"/>
          </p:nvPr>
        </p:nvSpPr>
        <p:spPr>
          <a:xfrm>
            <a:off x="5981700" y="1825625"/>
            <a:ext cx="5181600" cy="4351338"/>
          </a:xfrm>
        </p:spPr>
        <p:txBody>
          <a:bodyPr>
            <a:normAutofit/>
          </a:bodyPr>
          <a:lstStyle>
            <a:lvl1pPr>
              <a:lnSpc>
                <a:spcPct val="90000"/>
              </a:lnSpc>
              <a:defRPr sz="2800">
                <a:solidFill>
                  <a:schemeClr val="tx1">
                    <a:lumMod val="65000"/>
                    <a:lumOff val="35000"/>
                  </a:schemeClr>
                </a:solidFill>
              </a:defRPr>
            </a:lvl1pPr>
            <a:lvl2pPr>
              <a:lnSpc>
                <a:spcPct val="90000"/>
              </a:lnSpc>
              <a:defRPr sz="2400">
                <a:solidFill>
                  <a:schemeClr val="tx1">
                    <a:lumMod val="65000"/>
                    <a:lumOff val="35000"/>
                  </a:schemeClr>
                </a:solidFill>
              </a:defRPr>
            </a:lvl2pPr>
            <a:lvl3pPr>
              <a:lnSpc>
                <a:spcPct val="90000"/>
              </a:lnSpc>
              <a:defRPr sz="2000">
                <a:solidFill>
                  <a:schemeClr val="tx1">
                    <a:lumMod val="65000"/>
                    <a:lumOff val="35000"/>
                  </a:schemeClr>
                </a:solidFill>
              </a:defRPr>
            </a:lvl3pPr>
            <a:lvl4pPr>
              <a:lnSpc>
                <a:spcPct val="90000"/>
              </a:lnSpc>
              <a:defRPr sz="1800">
                <a:solidFill>
                  <a:schemeClr val="tx1">
                    <a:lumMod val="65000"/>
                    <a:lumOff val="35000"/>
                  </a:schemeClr>
                </a:solidFill>
              </a:defRPr>
            </a:lvl4pPr>
            <a:lvl5pPr>
              <a:lnSpc>
                <a:spcPct val="90000"/>
              </a:lnSpc>
              <a:defRPr sz="1800">
                <a:solidFill>
                  <a:schemeClr val="tx1">
                    <a:lumMod val="65000"/>
                    <a:lumOff val="3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dirty="0"/>
              <a:t>单击此处编辑母版标题样式</a:t>
            </a:r>
            <a:endParaRPr lang="zh-CN" altLang="en-US" dirty="0"/>
          </a:p>
        </p:txBody>
      </p:sp>
      <p:sp>
        <p:nvSpPr>
          <p:cNvPr id="3" name="文本占位符 2"/>
          <p:cNvSpPr>
            <a:spLocks noGrp="1"/>
          </p:cNvSpPr>
          <p:nvPr>
            <p:ph type="body" idx="1"/>
          </p:nvPr>
        </p:nvSpPr>
        <p:spPr>
          <a:xfrm>
            <a:off x="839788" y="1744961"/>
            <a:ext cx="5157787" cy="823912"/>
          </a:xfrm>
        </p:spPr>
        <p:txBody>
          <a:bodyPr anchor="b">
            <a:norm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单击此处编辑母版文本样式</a:t>
            </a:r>
            <a:endParaRPr lang="zh-CN" altLang="en-US" dirty="0"/>
          </a:p>
        </p:txBody>
      </p:sp>
      <p:sp>
        <p:nvSpPr>
          <p:cNvPr id="4" name="内容占位符 3"/>
          <p:cNvSpPr>
            <a:spLocks noGrp="1"/>
          </p:cNvSpPr>
          <p:nvPr>
            <p:ph sz="half" idx="2"/>
          </p:nvPr>
        </p:nvSpPr>
        <p:spPr>
          <a:xfrm>
            <a:off x="839788" y="2615609"/>
            <a:ext cx="5157787" cy="3574054"/>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文本占位符 4"/>
          <p:cNvSpPr>
            <a:spLocks noGrp="1"/>
          </p:cNvSpPr>
          <p:nvPr>
            <p:ph type="body" sz="quarter" idx="3"/>
          </p:nvPr>
        </p:nvSpPr>
        <p:spPr>
          <a:xfrm>
            <a:off x="6172200" y="1744961"/>
            <a:ext cx="5183188" cy="823912"/>
          </a:xfrm>
        </p:spPr>
        <p:txBody>
          <a:bodyPr anchor="b">
            <a:norm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单击此处编辑母版文本样式</a:t>
            </a:r>
            <a:endParaRPr lang="zh-CN" altLang="en-US" dirty="0"/>
          </a:p>
        </p:txBody>
      </p:sp>
      <p:sp>
        <p:nvSpPr>
          <p:cNvPr id="6" name="内容占位符 5"/>
          <p:cNvSpPr>
            <a:spLocks noGrp="1"/>
          </p:cNvSpPr>
          <p:nvPr>
            <p:ph sz="quarter" idx="4"/>
          </p:nvPr>
        </p:nvSpPr>
        <p:spPr>
          <a:xfrm>
            <a:off x="6172200" y="2615609"/>
            <a:ext cx="5183188" cy="3574054"/>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7" name="日期占位符 6"/>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2766219"/>
            <a:ext cx="10515600" cy="1325563"/>
          </a:xfrm>
        </p:spPr>
        <p:txBody>
          <a:bodyPr>
            <a:normAutofit/>
          </a:bodyPr>
          <a:lstStyle>
            <a:lvl1pPr algn="ctr">
              <a:defRPr sz="4400" b="0">
                <a:effectLst/>
              </a:defRPr>
            </a:lvl1pPr>
          </a:lstStyle>
          <a:p>
            <a:r>
              <a:rPr lang="zh-CN" altLang="en-US" dirty="0"/>
              <a:t>单击此处编辑母版标题样式</a:t>
            </a:r>
            <a:endParaRPr lang="zh-CN" altLang="en-US" dirty="0"/>
          </a:p>
        </p:txBody>
      </p:sp>
      <p:sp>
        <p:nvSpPr>
          <p:cNvPr id="3" name="日期占位符 2"/>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hasCustomPrompt="1"/>
          </p:nvPr>
        </p:nvSpPr>
        <p:spPr>
          <a:xfrm>
            <a:off x="646747" y="127000"/>
            <a:ext cx="4165200" cy="1600200"/>
          </a:xfrm>
        </p:spPr>
        <p:txBody>
          <a:bodyPr anchor="ctr" anchorCtr="0">
            <a:normAutofit/>
          </a:bodyPr>
          <a:lstStyle>
            <a:lvl1pPr>
              <a:defRPr sz="3200" b="0">
                <a:effectLst/>
              </a:defRPr>
            </a:lvl1pPr>
          </a:lstStyle>
          <a:p>
            <a:r>
              <a:rPr lang="zh-CN" altLang="en-US" dirty="0"/>
              <a:t>单击此处编辑标题</a:t>
            </a:r>
            <a:endParaRPr lang="zh-CN" altLang="en-US" dirty="0"/>
          </a:p>
        </p:txBody>
      </p:sp>
      <p:sp>
        <p:nvSpPr>
          <p:cNvPr id="3" name="图片占位符 2"/>
          <p:cNvSpPr>
            <a:spLocks noGrp="1" noChangeAspect="1"/>
          </p:cNvSpPr>
          <p:nvPr>
            <p:ph type="pic" idx="1"/>
          </p:nvPr>
        </p:nvSpPr>
        <p:spPr>
          <a:xfrm>
            <a:off x="5184000" y="766354"/>
            <a:ext cx="5817375" cy="509444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dirty="0"/>
          </a:p>
        </p:txBody>
      </p:sp>
      <p:sp>
        <p:nvSpPr>
          <p:cNvPr id="4" name="文本占位符 3"/>
          <p:cNvSpPr>
            <a:spLocks noGrp="1"/>
          </p:cNvSpPr>
          <p:nvPr>
            <p:ph type="body" sz="half" idx="2"/>
          </p:nvPr>
        </p:nvSpPr>
        <p:spPr>
          <a:xfrm>
            <a:off x="651827" y="2057400"/>
            <a:ext cx="4165200" cy="3811588"/>
          </a:xfrm>
        </p:spPr>
        <p:txBody>
          <a:bodyPr>
            <a:normAutofit/>
          </a:bodyPr>
          <a:lstStyle>
            <a:lvl1pPr marL="0" indent="0">
              <a:lnSpc>
                <a:spcPct val="150000"/>
              </a:lnSpc>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dirty="0"/>
              <a:t>单击此处编辑母版文本样式</a:t>
            </a:r>
            <a:endParaRPr lang="zh-CN" altLang="en-US" dirty="0"/>
          </a:p>
        </p:txBody>
      </p:sp>
      <p:sp>
        <p:nvSpPr>
          <p:cNvPr id="5" name="日期占位符 4"/>
          <p:cNvSpPr>
            <a:spLocks noGrp="1"/>
          </p:cNvSpPr>
          <p:nvPr>
            <p:ph type="dt" sz="half" idx="10"/>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nvPr>
        </p:nvSpPr>
        <p:spPr/>
        <p:txBody>
          <a:bodyPr/>
          <a:lstStyle/>
          <a:p>
            <a:endParaRPr lang="zh-CN" altLang="en-US" dirty="0"/>
          </a:p>
        </p:txBody>
      </p:sp>
      <p:sp>
        <p:nvSpPr>
          <p:cNvPr id="7" name="灯片编号占位符 6"/>
          <p:cNvSpPr>
            <a:spLocks noGrp="1"/>
          </p:cNvSpPr>
          <p:nvPr>
            <p:ph type="sldNum" sz="quarter" idx="12"/>
          </p:nvPr>
        </p:nvSpPr>
        <p:spPr/>
        <p:txBody>
          <a:bodyPr/>
          <a:lstStyle/>
          <a:p>
            <a:fld id="{FABC47A4-756D-490B-A52F-7D9E2C9FC05F}"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9824484" y="365125"/>
            <a:ext cx="1529316" cy="5811838"/>
          </a:xfrm>
        </p:spPr>
        <p:txBody>
          <a:bodyPr vert="eaVert">
            <a:normAutofit/>
          </a:bodyPr>
          <a:lstStyle>
            <a:lvl1pPr>
              <a:defRPr sz="4400"/>
            </a:lvl1pPr>
          </a:lstStyle>
          <a:p>
            <a:r>
              <a:rPr lang="zh-CN" altLang="en-US" dirty="0"/>
              <a:t>单击此处编辑母版标题样式</a:t>
            </a:r>
            <a:endParaRPr lang="zh-CN" altLang="en-US" dirty="0"/>
          </a:p>
        </p:txBody>
      </p:sp>
      <p:sp>
        <p:nvSpPr>
          <p:cNvPr id="3" name="竖排文字占位符 2"/>
          <p:cNvSpPr>
            <a:spLocks noGrp="1"/>
          </p:cNvSpPr>
          <p:nvPr>
            <p:ph type="body" orient="vert" idx="1"/>
          </p:nvPr>
        </p:nvSpPr>
        <p:spPr>
          <a:xfrm>
            <a:off x="838200" y="365125"/>
            <a:ext cx="8879958" cy="5811838"/>
          </a:xfrm>
        </p:spPr>
        <p:txBody>
          <a:bodyPr vert="eaVert"/>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image" Target="../media/image1.png"/><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0">
          <a:blip r:embed="rId11"/>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dirty="0"/>
              <a:t>单击此处编辑母版标题样式</a:t>
            </a:r>
            <a:endParaRPr lang="zh-CN" altLang="en-US" dirty="0"/>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normAutofit/>
          </a:bodyPr>
          <a:lstStyle>
            <a:lvl1pPr algn="l">
              <a:defRPr sz="1200">
                <a:solidFill>
                  <a:schemeClr val="tx1">
                    <a:tint val="75000"/>
                  </a:schemeClr>
                </a:solidFill>
              </a:defRPr>
            </a:lvl1pPr>
          </a:lstStyle>
          <a:p>
            <a:fld id="{760FBDFE-C587-4B4C-A407-44438C67B59E}" type="datetimeFigureOut">
              <a:rPr lang="zh-CN" altLang="en-US" smtClean="0"/>
            </a:fld>
            <a:endParaRPr lang="zh-CN" altLang="en-US" dirty="0"/>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normAutofit/>
          </a:bodyPr>
          <a:lstStyle>
            <a:lvl1pPr algn="r">
              <a:defRPr sz="1200">
                <a:solidFill>
                  <a:schemeClr val="tx1">
                    <a:tint val="75000"/>
                  </a:schemeClr>
                </a:solidFill>
              </a:defRPr>
            </a:lvl1pPr>
          </a:lstStyle>
          <a:p>
            <a:fld id="{49AE70B2-8BF9-45C0-BB95-33D1B9D3A854}"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914400" rtl="0" eaLnBrk="1" latinLnBrk="0" hangingPunct="1">
        <a:lnSpc>
          <a:spcPct val="90000"/>
        </a:lnSpc>
        <a:spcBef>
          <a:spcPct val="0"/>
        </a:spcBef>
        <a:buNone/>
        <a:defRPr sz="4400" kern="1200">
          <a:solidFill>
            <a:schemeClr val="tx1">
              <a:lumMod val="85000"/>
              <a:lumOff val="15000"/>
            </a:schemeClr>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6" Type="http://schemas.openxmlformats.org/officeDocument/2006/relationships/slideLayout" Target="../slideLayouts/slideLayout7.xml"/><Relationship Id="rId5" Type="http://schemas.openxmlformats.org/officeDocument/2006/relationships/tags" Target="../tags/tag17.xml"/><Relationship Id="rId4" Type="http://schemas.openxmlformats.org/officeDocument/2006/relationships/tags" Target="../tags/tag16.xml"/><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tags" Target="../tags/tag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9.xml"/><Relationship Id="rId1" Type="http://schemas.openxmlformats.org/officeDocument/2006/relationships/tags" Target="../tags/tag18.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2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2.xml"/></Relationships>
</file>

<file path=ppt/slides/_rels/slide8.xml.rels><?xml version="1.0" encoding="UTF-8" standalone="yes"?>
<Relationships xmlns="http://schemas.openxmlformats.org/package/2006/relationships"><Relationship Id="rId5" Type="http://schemas.openxmlformats.org/officeDocument/2006/relationships/slideLayout" Target="../slideLayouts/slideLayout7.xml"/><Relationship Id="rId4" Type="http://schemas.openxmlformats.org/officeDocument/2006/relationships/tags" Target="../tags/tag6.xml"/><Relationship Id="rId3" Type="http://schemas.openxmlformats.org/officeDocument/2006/relationships/tags" Target="../tags/tag5.xml"/><Relationship Id="rId2" Type="http://schemas.openxmlformats.org/officeDocument/2006/relationships/tags" Target="../tags/tag4.xml"/><Relationship Id="rId1" Type="http://schemas.openxmlformats.org/officeDocument/2006/relationships/tags" Target="../tags/tag3.xml"/></Relationships>
</file>

<file path=ppt/slides/_rels/slide9.xml.rels><?xml version="1.0" encoding="UTF-8" standalone="yes"?>
<Relationships xmlns="http://schemas.openxmlformats.org/package/2006/relationships"><Relationship Id="rId7" Type="http://schemas.openxmlformats.org/officeDocument/2006/relationships/slideLayout" Target="../slideLayouts/slideLayout7.xml"/><Relationship Id="rId6" Type="http://schemas.openxmlformats.org/officeDocument/2006/relationships/tags" Target="../tags/tag12.xml"/><Relationship Id="rId5" Type="http://schemas.openxmlformats.org/officeDocument/2006/relationships/tags" Target="../tags/tag11.xml"/><Relationship Id="rId4" Type="http://schemas.openxmlformats.org/officeDocument/2006/relationships/tags" Target="../tags/tag10.xml"/><Relationship Id="rId3" Type="http://schemas.openxmlformats.org/officeDocument/2006/relationships/tags" Target="../tags/tag9.xml"/><Relationship Id="rId2" Type="http://schemas.openxmlformats.org/officeDocument/2006/relationships/tags" Target="../tags/tag8.xml"/><Relationship Id="rId1" Type="http://schemas.openxmlformats.org/officeDocument/2006/relationships/tags" Target="../tags/tag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9" name="Text Box 6"/>
          <p:cNvSpPr txBox="1"/>
          <p:nvPr/>
        </p:nvSpPr>
        <p:spPr>
          <a:xfrm>
            <a:off x="688340" y="1775460"/>
            <a:ext cx="11052175" cy="1753235"/>
          </a:xfrm>
          <a:prstGeom prst="rect">
            <a:avLst/>
          </a:prstGeom>
          <a:noFill/>
          <a:ln w="9525">
            <a:noFill/>
          </a:ln>
        </p:spPr>
        <p:txBody>
          <a:bodyPr wrap="square" anchor="t" anchorCtr="0">
            <a:spAutoFit/>
          </a:bodyPr>
          <a:p>
            <a:pPr eaLnBrk="0" hangingPunct="0">
              <a:spcBef>
                <a:spcPct val="50000"/>
              </a:spcBef>
            </a:pPr>
            <a:r>
              <a:rPr lang="zh-CN" altLang="en-US" sz="4265" b="1" dirty="0">
                <a:solidFill>
                  <a:schemeClr val="tx1"/>
                </a:solidFill>
                <a:latin typeface="黑体" panose="02010609060101010101" pitchFamily="2" charset="-122"/>
                <a:ea typeface="黑体" panose="02010609060101010101" pitchFamily="2" charset="-122"/>
              </a:rPr>
              <a:t> </a:t>
            </a:r>
            <a:r>
              <a:rPr lang="zh-CN" altLang="en-US" sz="6000" b="1" dirty="0">
                <a:solidFill>
                  <a:schemeClr val="tx1"/>
                </a:solidFill>
                <a:latin typeface="黑体" charset="0"/>
                <a:ea typeface="黑体" charset="0"/>
              </a:rPr>
              <a:t>深化基础知识　强</a:t>
            </a:r>
            <a:r>
              <a:rPr lang="zh-CN" altLang="en-US" sz="6000" b="1" dirty="0">
                <a:latin typeface="黑体" charset="0"/>
                <a:ea typeface="黑体" charset="0"/>
                <a:sym typeface="+mn-ea"/>
              </a:rPr>
              <a:t>化</a:t>
            </a:r>
            <a:r>
              <a:rPr lang="zh-CN" altLang="en-US" sz="6000" b="1" dirty="0">
                <a:solidFill>
                  <a:schemeClr val="tx1"/>
                </a:solidFill>
                <a:latin typeface="黑体" charset="0"/>
                <a:ea typeface="黑体" charset="0"/>
              </a:rPr>
              <a:t>关键能力</a:t>
            </a:r>
            <a:endParaRPr lang="zh-CN" altLang="en-US" sz="6000" b="1" dirty="0">
              <a:solidFill>
                <a:schemeClr val="tx1"/>
              </a:solidFill>
              <a:latin typeface="黑体" charset="0"/>
              <a:ea typeface="黑体" charset="0"/>
            </a:endParaRPr>
          </a:p>
          <a:p>
            <a:pPr eaLnBrk="0" hangingPunct="0">
              <a:spcBef>
                <a:spcPct val="50000"/>
              </a:spcBef>
            </a:pPr>
            <a:r>
              <a:rPr lang="en-US" altLang="zh-CN" sz="3200" b="1">
                <a:solidFill>
                  <a:srgbClr val="FF0000"/>
                </a:solidFill>
                <a:latin typeface="黑体" panose="02010609060101010101" pitchFamily="2" charset="-122"/>
                <a:ea typeface="黑体" panose="02010609060101010101" pitchFamily="2" charset="-122"/>
              </a:rPr>
              <a:t>              </a:t>
            </a:r>
            <a:r>
              <a:rPr lang="en-US" altLang="zh-CN" sz="2665" b="1">
                <a:solidFill>
                  <a:srgbClr val="FF0000"/>
                </a:solidFill>
                <a:latin typeface="黑体" panose="02010609060101010101" pitchFamily="2" charset="-122"/>
                <a:ea typeface="黑体" panose="02010609060101010101" pitchFamily="2" charset="-122"/>
              </a:rPr>
              <a:t>——2023</a:t>
            </a:r>
            <a:r>
              <a:rPr lang="zh-CN" altLang="en-US" sz="2665" b="1" dirty="0">
                <a:solidFill>
                  <a:srgbClr val="FF0000"/>
                </a:solidFill>
                <a:latin typeface="黑体" panose="02010609060101010101" pitchFamily="2" charset="-122"/>
                <a:ea typeface="黑体" panose="02010609060101010101" pitchFamily="2" charset="-122"/>
              </a:rPr>
              <a:t>年</a:t>
            </a:r>
            <a:r>
              <a:rPr lang="zh-CN" altLang="en-US" sz="2665" b="1" dirty="0">
                <a:solidFill>
                  <a:srgbClr val="FF0000"/>
                </a:solidFill>
                <a:latin typeface="黑体" panose="02010609060101010101" pitchFamily="2" charset="-122"/>
                <a:ea typeface="黑体" panose="02010609060101010101" pitchFamily="2" charset="-122"/>
              </a:rPr>
              <a:t>湖南高考物理二轮复习策略学习</a:t>
            </a:r>
            <a:r>
              <a:rPr lang="zh-CN" altLang="en-US" sz="2665" b="1" dirty="0">
                <a:solidFill>
                  <a:srgbClr val="FF0000"/>
                </a:solidFill>
                <a:latin typeface="黑体" panose="02010609060101010101" pitchFamily="2" charset="-122"/>
                <a:ea typeface="黑体" panose="02010609060101010101" pitchFamily="2" charset="-122"/>
              </a:rPr>
              <a:t>分享</a:t>
            </a:r>
            <a:endParaRPr lang="zh-CN" altLang="en-US" sz="2665" b="1" dirty="0">
              <a:solidFill>
                <a:srgbClr val="FF0000"/>
              </a:solidFill>
              <a:latin typeface="黑体" panose="02010609060101010101" pitchFamily="2" charset="-122"/>
              <a:ea typeface="黑体" panose="02010609060101010101" pitchFamily="2" charset="-122"/>
            </a:endParaRPr>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4818" name="TextBox 1"/>
          <p:cNvSpPr txBox="1"/>
          <p:nvPr/>
        </p:nvSpPr>
        <p:spPr>
          <a:xfrm>
            <a:off x="334433" y="1377527"/>
            <a:ext cx="8993717" cy="666115"/>
          </a:xfrm>
          <a:prstGeom prst="rect">
            <a:avLst/>
          </a:prstGeom>
          <a:noFill/>
          <a:ln w="9525">
            <a:noFill/>
          </a:ln>
        </p:spPr>
        <p:txBody>
          <a:bodyPr anchor="t" anchorCtr="0">
            <a:spAutoFit/>
          </a:bodyPr>
          <a:p>
            <a:r>
              <a:rPr lang="zh-CN" altLang="en-US" sz="3735" b="1" dirty="0">
                <a:solidFill>
                  <a:srgbClr val="0000FF"/>
                </a:solidFill>
                <a:latin typeface="Arial" panose="020B0604020202020204" pitchFamily="34" charset="0"/>
                <a:ea typeface="宋体" pitchFamily="2" charset="-122"/>
              </a:rPr>
              <a:t>（三）命题研究，精选例题，突出</a:t>
            </a:r>
            <a:r>
              <a:rPr lang="zh-CN" altLang="en-US" sz="3735" b="1" dirty="0">
                <a:solidFill>
                  <a:srgbClr val="FF0000"/>
                </a:solidFill>
                <a:latin typeface="Arial" panose="020B0604020202020204" pitchFamily="34" charset="0"/>
                <a:ea typeface="宋体" pitchFamily="2" charset="-122"/>
              </a:rPr>
              <a:t>规范</a:t>
            </a:r>
            <a:endParaRPr lang="zh-CN" altLang="en-US" sz="3735" b="1" dirty="0">
              <a:solidFill>
                <a:srgbClr val="0000FF"/>
              </a:solidFill>
              <a:latin typeface="Arial" panose="020B0604020202020204" pitchFamily="34" charset="0"/>
              <a:ea typeface="宋体" pitchFamily="2" charset="-122"/>
            </a:endParaRPr>
          </a:p>
        </p:txBody>
      </p:sp>
      <p:sp>
        <p:nvSpPr>
          <p:cNvPr id="23" name="TextBox 16"/>
          <p:cNvSpPr txBox="1"/>
          <p:nvPr/>
        </p:nvSpPr>
        <p:spPr>
          <a:xfrm>
            <a:off x="431800" y="2433321"/>
            <a:ext cx="6441017" cy="583565"/>
          </a:xfrm>
          <a:prstGeom prst="rect">
            <a:avLst/>
          </a:prstGeom>
          <a:noFill/>
          <a:ln w="9525">
            <a:noFill/>
          </a:ln>
        </p:spPr>
        <p:txBody>
          <a:bodyPr wrap="square" anchor="t" anchorCtr="0">
            <a:spAutoFit/>
          </a:bodyPr>
          <a:p>
            <a:r>
              <a:rPr lang="en-US" altLang="zh-CN" sz="3200" b="1" dirty="0">
                <a:solidFill>
                  <a:srgbClr val="FF0000"/>
                </a:solidFill>
                <a:latin typeface="华文楷体" panose="02010600040101010101" pitchFamily="2" charset="-122"/>
                <a:ea typeface="华文楷体" panose="02010600040101010101" pitchFamily="2" charset="-122"/>
              </a:rPr>
              <a:t>1</a:t>
            </a:r>
            <a:r>
              <a:rPr lang="zh-CN" altLang="en-US" sz="3200" b="1" dirty="0">
                <a:solidFill>
                  <a:srgbClr val="FF0000"/>
                </a:solidFill>
                <a:latin typeface="华文楷体" panose="02010600040101010101" pitchFamily="2" charset="-122"/>
                <a:ea typeface="华文楷体" panose="02010600040101010101" pitchFamily="2" charset="-122"/>
              </a:rPr>
              <a:t>、根据不同题型，选择合适方法</a:t>
            </a:r>
            <a:endParaRPr lang="zh-CN" altLang="en-US" sz="3200" b="1" dirty="0">
              <a:solidFill>
                <a:srgbClr val="FF0000"/>
              </a:solidFill>
              <a:latin typeface="华文楷体" panose="02010600040101010101" pitchFamily="2" charset="-122"/>
              <a:ea typeface="华文楷体" panose="02010600040101010101" pitchFamily="2" charset="-122"/>
            </a:endParaRPr>
          </a:p>
        </p:txBody>
      </p:sp>
      <p:sp>
        <p:nvSpPr>
          <p:cNvPr id="21" name="Rectangle 3"/>
          <p:cNvSpPr/>
          <p:nvPr>
            <p:custDataLst>
              <p:tags r:id="rId1"/>
            </p:custDataLst>
          </p:nvPr>
        </p:nvSpPr>
        <p:spPr>
          <a:xfrm>
            <a:off x="6960024" y="2544975"/>
            <a:ext cx="4450080" cy="460375"/>
          </a:xfrm>
          <a:prstGeom prst="rect">
            <a:avLst/>
          </a:prstGeom>
          <a:solidFill>
            <a:srgbClr val="FFCC99"/>
          </a:solidFill>
          <a:ln w="9525" cap="flat" cmpd="sng">
            <a:solidFill>
              <a:srgbClr val="FFFF00"/>
            </a:solidFill>
            <a:prstDash val="solid"/>
            <a:miter/>
            <a:headEnd type="none" w="med" len="med"/>
            <a:tailEnd type="none" w="med" len="med"/>
          </a:ln>
        </p:spPr>
        <p:txBody>
          <a:bodyPr wrap="none" anchor="ctr" anchorCtr="0">
            <a:spAutoFit/>
          </a:bodyPr>
          <a:p>
            <a:r>
              <a:rPr lang="zh-CN" altLang="en-US" sz="2400" dirty="0">
                <a:solidFill>
                  <a:srgbClr val="0000FF"/>
                </a:solidFill>
                <a:latin typeface="Arial" panose="020B0604020202020204" pitchFamily="34" charset="0"/>
                <a:ea typeface="微软雅黑" charset="-122"/>
              </a:rPr>
              <a:t>自己选题处理好测试与讲评关系</a:t>
            </a:r>
            <a:endParaRPr lang="zh-CN" altLang="en-US" sz="2400" dirty="0">
              <a:solidFill>
                <a:schemeClr val="hlink"/>
              </a:solidFill>
              <a:latin typeface="微软雅黑" charset="-122"/>
              <a:ea typeface="微软雅黑" charset="-122"/>
            </a:endParaRPr>
          </a:p>
        </p:txBody>
      </p:sp>
      <p:sp>
        <p:nvSpPr>
          <p:cNvPr id="4" name="TextBox 16"/>
          <p:cNvSpPr txBox="1"/>
          <p:nvPr>
            <p:custDataLst>
              <p:tags r:id="rId2"/>
            </p:custDataLst>
          </p:nvPr>
        </p:nvSpPr>
        <p:spPr>
          <a:xfrm>
            <a:off x="444500" y="3037840"/>
            <a:ext cx="6515735" cy="583565"/>
          </a:xfrm>
          <a:prstGeom prst="rect">
            <a:avLst/>
          </a:prstGeom>
          <a:noFill/>
          <a:ln w="9525">
            <a:noFill/>
          </a:ln>
        </p:spPr>
        <p:txBody>
          <a:bodyPr wrap="square" anchor="t" anchorCtr="0">
            <a:spAutoFit/>
          </a:bodyPr>
          <a:p>
            <a:r>
              <a:rPr lang="en-US" altLang="zh-CN" sz="3200" b="1" dirty="0">
                <a:solidFill>
                  <a:srgbClr val="FF0000"/>
                </a:solidFill>
                <a:latin typeface="华文楷体" panose="02010600040101010101" pitchFamily="2" charset="-122"/>
                <a:ea typeface="华文楷体" panose="02010600040101010101" pitchFamily="2" charset="-122"/>
              </a:rPr>
              <a:t>2</a:t>
            </a:r>
            <a:r>
              <a:rPr lang="zh-CN" altLang="en-US" sz="3200" b="1" dirty="0">
                <a:solidFill>
                  <a:srgbClr val="FF0000"/>
                </a:solidFill>
                <a:latin typeface="华文楷体" panose="02010600040101010101" pitchFamily="2" charset="-122"/>
                <a:ea typeface="华文楷体" panose="02010600040101010101" pitchFamily="2" charset="-122"/>
              </a:rPr>
              <a:t>、情景化的命题，模型化的解题</a:t>
            </a:r>
            <a:endParaRPr lang="zh-CN" altLang="en-US" sz="3200" b="1" dirty="0">
              <a:solidFill>
                <a:srgbClr val="FF0000"/>
              </a:solidFill>
              <a:latin typeface="华文楷体" panose="02010600040101010101" pitchFamily="2" charset="-122"/>
              <a:ea typeface="华文楷体" panose="02010600040101010101" pitchFamily="2" charset="-122"/>
            </a:endParaRPr>
          </a:p>
        </p:txBody>
      </p:sp>
      <p:sp>
        <p:nvSpPr>
          <p:cNvPr id="22" name="Rectangle 3"/>
          <p:cNvSpPr/>
          <p:nvPr>
            <p:custDataLst>
              <p:tags r:id="rId3"/>
            </p:custDataLst>
          </p:nvPr>
        </p:nvSpPr>
        <p:spPr>
          <a:xfrm>
            <a:off x="6960235" y="3099118"/>
            <a:ext cx="3840480" cy="460375"/>
          </a:xfrm>
          <a:prstGeom prst="rect">
            <a:avLst/>
          </a:prstGeom>
          <a:solidFill>
            <a:srgbClr val="FFCC99"/>
          </a:solidFill>
          <a:ln w="9525" cap="flat" cmpd="sng">
            <a:solidFill>
              <a:srgbClr val="FFFF00"/>
            </a:solidFill>
            <a:prstDash val="solid"/>
            <a:miter/>
            <a:headEnd type="none" w="med" len="med"/>
            <a:tailEnd type="none" w="med" len="med"/>
          </a:ln>
        </p:spPr>
        <p:txBody>
          <a:bodyPr wrap="none" anchor="ctr">
            <a:spAutoFit/>
          </a:bodyPr>
          <a:p>
            <a:pPr marL="0" marR="0" lvl="0" indent="0" algn="l" defTabSz="914400" rtl="0" eaLnBrk="1" fontAlgn="base" latinLnBrk="0" hangingPunct="1">
              <a:lnSpc>
                <a:spcPct val="100000"/>
              </a:lnSpc>
              <a:spcBef>
                <a:spcPct val="0"/>
              </a:spcBef>
              <a:spcAft>
                <a:spcPct val="0"/>
              </a:spcAft>
              <a:buClrTx/>
              <a:buSzTx/>
              <a:buFontTx/>
              <a:buNone/>
              <a:defRPr/>
            </a:pPr>
            <a:r>
              <a:rPr kumimoji="0" lang="zh-CN" altLang="en-US" sz="2400" b="0" i="0" u="none" strike="noStrike" kern="1200" cap="none" spc="0" normalizeH="0" baseline="0" noProof="1">
                <a:ln>
                  <a:noFill/>
                </a:ln>
                <a:solidFill>
                  <a:schemeClr val="tx1"/>
                </a:solidFill>
                <a:effectLst>
                  <a:outerShdw blurRad="38100" dist="19050" dir="2700000" algn="tl" rotWithShape="0">
                    <a:schemeClr val="dk1">
                      <a:alpha val="40000"/>
                    </a:schemeClr>
                  </a:outerShdw>
                </a:effectLst>
                <a:uLnTx/>
                <a:uFillTx/>
                <a:latin typeface="Arial" panose="020B0604020202020204" pitchFamily="34" charset="0"/>
                <a:ea typeface="宋体" pitchFamily="2" charset="-122"/>
                <a:cs typeface="+mn-cs"/>
              </a:rPr>
              <a:t>熟练物理解题的方法与思路</a:t>
            </a:r>
            <a:endParaRPr kumimoji="0" lang="zh-CN" altLang="en-US" sz="2400" b="0" i="0" u="none" strike="noStrike" kern="1200" cap="none" spc="0" normalizeH="0" baseline="0" noProof="1">
              <a:ln>
                <a:noFill/>
              </a:ln>
              <a:solidFill>
                <a:schemeClr val="tx1"/>
              </a:solidFill>
              <a:effectLst>
                <a:outerShdw blurRad="38100" dist="19050" dir="2700000" algn="tl" rotWithShape="0">
                  <a:schemeClr val="dk1">
                    <a:alpha val="40000"/>
                  </a:schemeClr>
                </a:outerShdw>
              </a:effectLst>
              <a:uLnTx/>
              <a:uFillTx/>
              <a:latin typeface="Arial" panose="020B0604020202020204" pitchFamily="34" charset="0"/>
              <a:ea typeface="宋体" pitchFamily="2" charset="-122"/>
              <a:cs typeface="+mn-cs"/>
            </a:endParaRPr>
          </a:p>
        </p:txBody>
      </p:sp>
      <p:sp>
        <p:nvSpPr>
          <p:cNvPr id="20" name="TextBox 1"/>
          <p:cNvSpPr txBox="1"/>
          <p:nvPr>
            <p:custDataLst>
              <p:tags r:id="rId4"/>
            </p:custDataLst>
          </p:nvPr>
        </p:nvSpPr>
        <p:spPr>
          <a:xfrm>
            <a:off x="462280" y="3609975"/>
            <a:ext cx="6440170" cy="583565"/>
          </a:xfrm>
          <a:prstGeom prst="rect">
            <a:avLst/>
          </a:prstGeom>
          <a:noFill/>
          <a:ln w="9525">
            <a:noFill/>
          </a:ln>
        </p:spPr>
        <p:txBody>
          <a:bodyPr wrap="square" anchor="t" anchorCtr="0">
            <a:spAutoFit/>
          </a:bodyPr>
          <a:p>
            <a:r>
              <a:rPr lang="en-US" altLang="zh-CN" sz="3200" b="1" dirty="0">
                <a:solidFill>
                  <a:srgbClr val="FF0000"/>
                </a:solidFill>
                <a:latin typeface="华文楷体" panose="02010600040101010101" pitchFamily="2" charset="-122"/>
                <a:ea typeface="华文楷体" panose="02010600040101010101" pitchFamily="2" charset="-122"/>
              </a:rPr>
              <a:t>3</a:t>
            </a:r>
            <a:r>
              <a:rPr lang="zh-CN" altLang="en-US" sz="3200" b="1" dirty="0">
                <a:solidFill>
                  <a:srgbClr val="FF0000"/>
                </a:solidFill>
                <a:latin typeface="华文楷体" panose="02010600040101010101" pitchFamily="2" charset="-122"/>
                <a:ea typeface="华文楷体" panose="02010600040101010101" pitchFamily="2" charset="-122"/>
              </a:rPr>
              <a:t>、突出基本思路，破解难题瓶颈</a:t>
            </a:r>
            <a:endParaRPr lang="zh-CN" altLang="en-US" sz="3200" b="1" dirty="0">
              <a:solidFill>
                <a:srgbClr val="FF0000"/>
              </a:solidFill>
              <a:latin typeface="华文楷体" panose="02010600040101010101" pitchFamily="2" charset="-122"/>
              <a:ea typeface="华文楷体" panose="02010600040101010101" pitchFamily="2" charset="-122"/>
            </a:endParaRPr>
          </a:p>
        </p:txBody>
      </p:sp>
      <p:sp>
        <p:nvSpPr>
          <p:cNvPr id="6" name="Rectangle 3"/>
          <p:cNvSpPr/>
          <p:nvPr>
            <p:custDataLst>
              <p:tags r:id="rId5"/>
            </p:custDataLst>
          </p:nvPr>
        </p:nvSpPr>
        <p:spPr>
          <a:xfrm>
            <a:off x="6960235" y="3653473"/>
            <a:ext cx="3840480" cy="460375"/>
          </a:xfrm>
          <a:prstGeom prst="rect">
            <a:avLst/>
          </a:prstGeom>
          <a:solidFill>
            <a:srgbClr val="FFCC99"/>
          </a:solidFill>
          <a:ln w="9525" cap="flat" cmpd="sng">
            <a:solidFill>
              <a:srgbClr val="FFFF00"/>
            </a:solidFill>
            <a:prstDash val="solid"/>
            <a:miter/>
            <a:headEnd type="none" w="med" len="med"/>
            <a:tailEnd type="none" w="med" len="med"/>
          </a:ln>
        </p:spPr>
        <p:txBody>
          <a:bodyPr wrap="none" anchor="ctr" anchorCtr="0">
            <a:spAutoFit/>
          </a:bodyPr>
          <a:p>
            <a:r>
              <a:rPr lang="zh-CN" altLang="en-US" sz="2400" dirty="0">
                <a:solidFill>
                  <a:srgbClr val="1818FF"/>
                </a:solidFill>
                <a:latin typeface="微软雅黑" charset="-122"/>
                <a:ea typeface="微软雅黑" charset="-122"/>
              </a:rPr>
              <a:t>系统分析综合应用突出规范</a:t>
            </a:r>
            <a:endParaRPr lang="zh-CN" altLang="en-US" sz="2400" dirty="0">
              <a:solidFill>
                <a:srgbClr val="1818FF"/>
              </a:solidFill>
              <a:latin typeface="微软雅黑" charset="-122"/>
              <a:ea typeface="微软雅黑" charset="-122"/>
            </a:endParaRPr>
          </a:p>
        </p:txBody>
      </p:sp>
    </p:spTree>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文本框 5"/>
          <p:cNvSpPr txBox="1"/>
          <p:nvPr/>
        </p:nvSpPr>
        <p:spPr>
          <a:xfrm>
            <a:off x="719667" y="548640"/>
            <a:ext cx="11015980" cy="501650"/>
          </a:xfrm>
          <a:prstGeom prst="rect">
            <a:avLst/>
          </a:prstGeom>
          <a:noFill/>
          <a:ln w="9525">
            <a:noFill/>
            <a:miter lim="800000"/>
          </a:ln>
        </p:spPr>
        <p:txBody>
          <a:bodyPr wrap="square">
            <a:spAutoFit/>
          </a:bodyPr>
          <a:p>
            <a:r>
              <a:rPr lang="zh-CN" altLang="en-US" sz="2665" b="1" dirty="0">
                <a:solidFill>
                  <a:srgbClr val="FF0000"/>
                </a:solidFill>
                <a:latin typeface="宋体" pitchFamily="2" charset="-122"/>
              </a:rPr>
              <a:t>二、三轮复习中大量的强化训练和模拟考试，如何试卷讲评？</a:t>
            </a:r>
            <a:endParaRPr lang="zh-CN" altLang="en-US" sz="2665" b="1" dirty="0">
              <a:solidFill>
                <a:srgbClr val="FF0000"/>
              </a:solidFill>
              <a:latin typeface="宋体" pitchFamily="2" charset="-122"/>
            </a:endParaRPr>
          </a:p>
        </p:txBody>
      </p:sp>
      <p:sp>
        <p:nvSpPr>
          <p:cNvPr id="7" name="文本框 6"/>
          <p:cNvSpPr txBox="1"/>
          <p:nvPr/>
        </p:nvSpPr>
        <p:spPr>
          <a:xfrm>
            <a:off x="1053253" y="5112173"/>
            <a:ext cx="8691880" cy="501650"/>
          </a:xfrm>
          <a:prstGeom prst="rect">
            <a:avLst/>
          </a:prstGeom>
          <a:noFill/>
          <a:ln w="9525">
            <a:noFill/>
            <a:miter lim="800000"/>
          </a:ln>
        </p:spPr>
        <p:txBody>
          <a:bodyPr>
            <a:spAutoFit/>
          </a:bodyPr>
          <a:p>
            <a:r>
              <a:rPr lang="zh-CN" altLang="en-US" sz="2665" b="1" dirty="0">
                <a:solidFill>
                  <a:schemeClr val="tx1"/>
                </a:solidFill>
                <a:latin typeface="宋体" pitchFamily="2" charset="-122"/>
              </a:rPr>
              <a:t>（</a:t>
            </a:r>
            <a:r>
              <a:rPr lang="en-US" altLang="zh-CN" sz="2665" b="1" dirty="0">
                <a:solidFill>
                  <a:schemeClr val="tx1"/>
                </a:solidFill>
                <a:latin typeface="宋体" pitchFamily="2" charset="-122"/>
              </a:rPr>
              <a:t>6</a:t>
            </a:r>
            <a:r>
              <a:rPr lang="zh-CN" altLang="en-US" sz="2665" b="1" dirty="0">
                <a:solidFill>
                  <a:schemeClr val="tx1"/>
                </a:solidFill>
                <a:latin typeface="宋体" pitchFamily="2" charset="-122"/>
              </a:rPr>
              <a:t>）对大题和难题要强调基本思路，要有范式指导</a:t>
            </a:r>
            <a:endParaRPr lang="zh-CN" altLang="en-US" sz="2665" b="1" dirty="0">
              <a:solidFill>
                <a:schemeClr val="tx1"/>
              </a:solidFill>
              <a:latin typeface="宋体" pitchFamily="2" charset="-122"/>
            </a:endParaRPr>
          </a:p>
        </p:txBody>
      </p:sp>
      <p:sp>
        <p:nvSpPr>
          <p:cNvPr id="8" name="文本框 7"/>
          <p:cNvSpPr txBox="1"/>
          <p:nvPr/>
        </p:nvSpPr>
        <p:spPr>
          <a:xfrm>
            <a:off x="1078653" y="1641687"/>
            <a:ext cx="9343813" cy="501650"/>
          </a:xfrm>
          <a:prstGeom prst="rect">
            <a:avLst/>
          </a:prstGeom>
          <a:noFill/>
          <a:ln w="9525">
            <a:noFill/>
            <a:miter lim="800000"/>
          </a:ln>
        </p:spPr>
        <p:txBody>
          <a:bodyPr wrap="square">
            <a:spAutoFit/>
          </a:bodyPr>
          <a:p>
            <a:r>
              <a:rPr lang="zh-CN" altLang="en-US" sz="2665" b="1" dirty="0">
                <a:solidFill>
                  <a:schemeClr val="tx1"/>
                </a:solidFill>
                <a:latin typeface="宋体" pitchFamily="2" charset="-122"/>
              </a:rPr>
              <a:t>（</a:t>
            </a:r>
            <a:r>
              <a:rPr lang="en-US" altLang="zh-CN" sz="2665" b="1" dirty="0">
                <a:solidFill>
                  <a:schemeClr val="tx1"/>
                </a:solidFill>
                <a:latin typeface="宋体" pitchFamily="2" charset="-122"/>
              </a:rPr>
              <a:t>1</a:t>
            </a:r>
            <a:r>
              <a:rPr lang="zh-CN" altLang="en-US" sz="2665" b="1" dirty="0">
                <a:solidFill>
                  <a:schemeClr val="tx1"/>
                </a:solidFill>
                <a:latin typeface="宋体" pitchFamily="2" charset="-122"/>
              </a:rPr>
              <a:t>）该次考试的意图和侧重点及整体情况的分析报告</a:t>
            </a:r>
            <a:endParaRPr lang="zh-CN" altLang="en-US" sz="2665" b="1" dirty="0">
              <a:solidFill>
                <a:schemeClr val="tx1"/>
              </a:solidFill>
              <a:latin typeface="宋体" pitchFamily="2" charset="-122"/>
            </a:endParaRPr>
          </a:p>
        </p:txBody>
      </p:sp>
      <p:sp>
        <p:nvSpPr>
          <p:cNvPr id="9" name="文本框 8"/>
          <p:cNvSpPr txBox="1"/>
          <p:nvPr/>
        </p:nvSpPr>
        <p:spPr>
          <a:xfrm>
            <a:off x="1063413" y="2276687"/>
            <a:ext cx="9231207" cy="501650"/>
          </a:xfrm>
          <a:prstGeom prst="rect">
            <a:avLst/>
          </a:prstGeom>
          <a:noFill/>
          <a:ln w="9525">
            <a:noFill/>
            <a:miter lim="800000"/>
          </a:ln>
        </p:spPr>
        <p:txBody>
          <a:bodyPr wrap="square">
            <a:spAutoFit/>
          </a:bodyPr>
          <a:p>
            <a:r>
              <a:rPr lang="zh-CN" altLang="en-US" sz="2665" b="1" dirty="0">
                <a:solidFill>
                  <a:schemeClr val="tx1"/>
                </a:solidFill>
                <a:latin typeface="宋体" pitchFamily="2" charset="-122"/>
              </a:rPr>
              <a:t>（</a:t>
            </a:r>
            <a:r>
              <a:rPr lang="en-US" altLang="zh-CN" sz="2665" b="1" dirty="0">
                <a:solidFill>
                  <a:schemeClr val="tx1"/>
                </a:solidFill>
                <a:latin typeface="宋体" pitchFamily="2" charset="-122"/>
              </a:rPr>
              <a:t>2</a:t>
            </a:r>
            <a:r>
              <a:rPr lang="zh-CN" altLang="en-US" sz="2665" b="1" dirty="0">
                <a:solidFill>
                  <a:schemeClr val="tx1"/>
                </a:solidFill>
                <a:latin typeface="宋体" pitchFamily="2" charset="-122"/>
              </a:rPr>
              <a:t>）易错题的情境设置破解点及知识考查角度注意点</a:t>
            </a:r>
            <a:endParaRPr lang="zh-CN" altLang="en-US" sz="2665" b="1" dirty="0">
              <a:solidFill>
                <a:schemeClr val="tx1"/>
              </a:solidFill>
              <a:latin typeface="宋体" pitchFamily="2" charset="-122"/>
            </a:endParaRPr>
          </a:p>
        </p:txBody>
      </p:sp>
      <p:sp>
        <p:nvSpPr>
          <p:cNvPr id="10" name="文本框 9"/>
          <p:cNvSpPr txBox="1"/>
          <p:nvPr/>
        </p:nvSpPr>
        <p:spPr>
          <a:xfrm>
            <a:off x="1021927" y="2974340"/>
            <a:ext cx="8458200" cy="501650"/>
          </a:xfrm>
          <a:prstGeom prst="rect">
            <a:avLst/>
          </a:prstGeom>
          <a:noFill/>
          <a:ln w="9525">
            <a:noFill/>
            <a:miter lim="800000"/>
          </a:ln>
        </p:spPr>
        <p:txBody>
          <a:bodyPr>
            <a:spAutoFit/>
          </a:bodyPr>
          <a:p>
            <a:r>
              <a:rPr lang="zh-CN" altLang="en-US" sz="2665" b="1" dirty="0">
                <a:solidFill>
                  <a:schemeClr val="tx1"/>
                </a:solidFill>
                <a:latin typeface="宋体" pitchFamily="2" charset="-122"/>
              </a:rPr>
              <a:t>（</a:t>
            </a:r>
            <a:r>
              <a:rPr lang="en-US" altLang="zh-CN" sz="2665" b="1" dirty="0">
                <a:solidFill>
                  <a:schemeClr val="tx1"/>
                </a:solidFill>
                <a:latin typeface="宋体" pitchFamily="2" charset="-122"/>
              </a:rPr>
              <a:t>3</a:t>
            </a:r>
            <a:r>
              <a:rPr lang="zh-CN" altLang="en-US" sz="2665" b="1" dirty="0">
                <a:solidFill>
                  <a:schemeClr val="tx1"/>
                </a:solidFill>
                <a:latin typeface="宋体" pitchFamily="2" charset="-122"/>
              </a:rPr>
              <a:t>）错误的归类分析及答题的方法指导</a:t>
            </a:r>
            <a:endParaRPr lang="zh-CN" altLang="en-US" sz="2665" b="1" dirty="0">
              <a:solidFill>
                <a:schemeClr val="tx1"/>
              </a:solidFill>
              <a:latin typeface="宋体" pitchFamily="2" charset="-122"/>
            </a:endParaRPr>
          </a:p>
        </p:txBody>
      </p:sp>
      <p:sp>
        <p:nvSpPr>
          <p:cNvPr id="11" name="文本框 10"/>
          <p:cNvSpPr txBox="1"/>
          <p:nvPr/>
        </p:nvSpPr>
        <p:spPr>
          <a:xfrm>
            <a:off x="1007533" y="3671993"/>
            <a:ext cx="9311640" cy="501650"/>
          </a:xfrm>
          <a:prstGeom prst="rect">
            <a:avLst/>
          </a:prstGeom>
          <a:noFill/>
          <a:ln w="9525">
            <a:noFill/>
            <a:miter lim="800000"/>
          </a:ln>
        </p:spPr>
        <p:txBody>
          <a:bodyPr wrap="square">
            <a:spAutoFit/>
          </a:bodyPr>
          <a:p>
            <a:r>
              <a:rPr lang="zh-CN" altLang="en-US" sz="2665" b="1" dirty="0">
                <a:solidFill>
                  <a:schemeClr val="tx1"/>
                </a:solidFill>
                <a:latin typeface="宋体" pitchFamily="2" charset="-122"/>
              </a:rPr>
              <a:t>（</a:t>
            </a:r>
            <a:r>
              <a:rPr lang="en-US" altLang="zh-CN" sz="2665" b="1" dirty="0">
                <a:solidFill>
                  <a:schemeClr val="tx1"/>
                </a:solidFill>
                <a:latin typeface="宋体" pitchFamily="2" charset="-122"/>
              </a:rPr>
              <a:t>4</a:t>
            </a:r>
            <a:r>
              <a:rPr lang="zh-CN" altLang="en-US" sz="2665" b="1" dirty="0">
                <a:solidFill>
                  <a:schemeClr val="tx1"/>
                </a:solidFill>
                <a:latin typeface="宋体" pitchFamily="2" charset="-122"/>
              </a:rPr>
              <a:t>）对典型题要前后联系类似题和变式题，做好错题分析</a:t>
            </a:r>
            <a:endParaRPr lang="zh-CN" altLang="en-US" sz="2665" b="1" dirty="0">
              <a:solidFill>
                <a:schemeClr val="tx1"/>
              </a:solidFill>
              <a:latin typeface="宋体" pitchFamily="2" charset="-122"/>
            </a:endParaRPr>
          </a:p>
        </p:txBody>
      </p:sp>
      <p:sp>
        <p:nvSpPr>
          <p:cNvPr id="12" name="文本框 11"/>
          <p:cNvSpPr txBox="1"/>
          <p:nvPr/>
        </p:nvSpPr>
        <p:spPr>
          <a:xfrm>
            <a:off x="1007533" y="4389967"/>
            <a:ext cx="8914553" cy="501650"/>
          </a:xfrm>
          <a:prstGeom prst="rect">
            <a:avLst/>
          </a:prstGeom>
          <a:noFill/>
          <a:ln w="9525">
            <a:noFill/>
            <a:miter lim="800000"/>
          </a:ln>
        </p:spPr>
        <p:txBody>
          <a:bodyPr>
            <a:spAutoFit/>
          </a:bodyPr>
          <a:p>
            <a:r>
              <a:rPr lang="zh-CN" altLang="en-US" sz="2665" b="1" dirty="0">
                <a:solidFill>
                  <a:schemeClr val="tx1"/>
                </a:solidFill>
                <a:latin typeface="宋体" pitchFamily="2" charset="-122"/>
              </a:rPr>
              <a:t>（</a:t>
            </a:r>
            <a:r>
              <a:rPr lang="en-US" altLang="zh-CN" sz="2665" b="1" dirty="0">
                <a:solidFill>
                  <a:schemeClr val="tx1"/>
                </a:solidFill>
                <a:latin typeface="宋体" pitchFamily="2" charset="-122"/>
              </a:rPr>
              <a:t>5</a:t>
            </a:r>
            <a:r>
              <a:rPr lang="zh-CN" altLang="en-US" sz="2665" b="1" dirty="0">
                <a:solidFill>
                  <a:schemeClr val="tx1"/>
                </a:solidFill>
                <a:latin typeface="宋体" pitchFamily="2" charset="-122"/>
              </a:rPr>
              <a:t>）实验题要从原理器材操作数据处理误差分析角度强调</a:t>
            </a:r>
            <a:endParaRPr lang="zh-CN" altLang="en-US" sz="2665" b="1" dirty="0">
              <a:solidFill>
                <a:schemeClr val="tx1"/>
              </a:solidFill>
              <a:latin typeface="宋体" pitchFamily="2" charset="-122"/>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01" name="文本框 1"/>
          <p:cNvSpPr txBox="1"/>
          <p:nvPr/>
        </p:nvSpPr>
        <p:spPr>
          <a:xfrm>
            <a:off x="1013460" y="1654387"/>
            <a:ext cx="8614833" cy="666115"/>
          </a:xfrm>
          <a:prstGeom prst="rect">
            <a:avLst/>
          </a:prstGeom>
          <a:noFill/>
          <a:ln w="9525">
            <a:noFill/>
          </a:ln>
        </p:spPr>
        <p:txBody>
          <a:bodyPr wrap="square" anchor="t" anchorCtr="0">
            <a:spAutoFit/>
          </a:bodyPr>
          <a:p>
            <a:r>
              <a:rPr lang="zh-CN" altLang="en-US" sz="3735" b="1" dirty="0">
                <a:solidFill>
                  <a:srgbClr val="0000FF"/>
                </a:solidFill>
                <a:latin typeface="Arial" panose="020B0604020202020204" pitchFamily="34" charset="0"/>
                <a:ea typeface="宋体" pitchFamily="2" charset="-122"/>
              </a:rPr>
              <a:t>（四）</a:t>
            </a:r>
            <a:r>
              <a:rPr lang="zh-CN" altLang="en-US" sz="3735" b="1" dirty="0">
                <a:solidFill>
                  <a:srgbClr val="0000FF"/>
                </a:solidFill>
                <a:sym typeface="+mn-ea"/>
              </a:rPr>
              <a:t>查漏补缺，</a:t>
            </a:r>
            <a:r>
              <a:rPr lang="zh-CN" altLang="en-US" sz="3735" b="1" dirty="0">
                <a:solidFill>
                  <a:srgbClr val="0000FF"/>
                </a:solidFill>
                <a:latin typeface="Arial" panose="020B0604020202020204" pitchFamily="34" charset="0"/>
                <a:ea typeface="宋体" pitchFamily="2" charset="-122"/>
              </a:rPr>
              <a:t>反思纠错，突破</a:t>
            </a:r>
            <a:r>
              <a:rPr lang="zh-CN" altLang="en-US" sz="3735" b="1" dirty="0">
                <a:solidFill>
                  <a:srgbClr val="FF0000"/>
                </a:solidFill>
                <a:latin typeface="Arial" panose="020B0604020202020204" pitchFamily="34" charset="0"/>
                <a:ea typeface="宋体" pitchFamily="2" charset="-122"/>
              </a:rPr>
              <a:t>高考</a:t>
            </a:r>
            <a:endParaRPr lang="zh-CN" altLang="en-US" sz="3735" b="1" dirty="0">
              <a:solidFill>
                <a:srgbClr val="FF0000"/>
              </a:solidFill>
              <a:latin typeface="宋体" pitchFamily="2" charset="-122"/>
              <a:ea typeface="宋体" pitchFamily="2" charset="-122"/>
            </a:endParaRPr>
          </a:p>
        </p:txBody>
      </p:sp>
      <p:sp>
        <p:nvSpPr>
          <p:cNvPr id="20" name="TextBox 1"/>
          <p:cNvSpPr txBox="1"/>
          <p:nvPr>
            <p:custDataLst>
              <p:tags r:id="rId1"/>
            </p:custDataLst>
          </p:nvPr>
        </p:nvSpPr>
        <p:spPr>
          <a:xfrm>
            <a:off x="1309371" y="2478193"/>
            <a:ext cx="7871883" cy="583565"/>
          </a:xfrm>
          <a:prstGeom prst="rect">
            <a:avLst/>
          </a:prstGeom>
          <a:noFill/>
          <a:ln w="9525">
            <a:noFill/>
          </a:ln>
        </p:spPr>
        <p:txBody>
          <a:bodyPr anchor="t" anchorCtr="0">
            <a:spAutoFit/>
          </a:bodyPr>
          <a:p>
            <a:r>
              <a:rPr lang="en-US" altLang="zh-CN" sz="3200" b="1" dirty="0">
                <a:solidFill>
                  <a:srgbClr val="FF0000"/>
                </a:solidFill>
                <a:latin typeface="华文楷体" panose="02010600040101010101" pitchFamily="2" charset="-122"/>
                <a:ea typeface="华文楷体" panose="02010600040101010101" pitchFamily="2" charset="-122"/>
              </a:rPr>
              <a:t>1</a:t>
            </a:r>
            <a:r>
              <a:rPr lang="zh-CN" altLang="en-US" sz="3200" b="1" dirty="0">
                <a:solidFill>
                  <a:srgbClr val="FF0000"/>
                </a:solidFill>
                <a:latin typeface="华文楷体" panose="02010600040101010101" pitchFamily="2" charset="-122"/>
                <a:ea typeface="华文楷体" panose="02010600040101010101" pitchFamily="2" charset="-122"/>
              </a:rPr>
              <a:t>、扎实基本功夫，课堂回归教材</a:t>
            </a:r>
            <a:endParaRPr lang="zh-CN" altLang="en-US" sz="3200" b="1" dirty="0">
              <a:solidFill>
                <a:srgbClr val="FF0000"/>
              </a:solidFill>
              <a:latin typeface="华文楷体" panose="02010600040101010101" pitchFamily="2" charset="-122"/>
              <a:ea typeface="华文楷体" panose="02010600040101010101" pitchFamily="2" charset="-122"/>
            </a:endParaRPr>
          </a:p>
        </p:txBody>
      </p:sp>
      <p:sp>
        <p:nvSpPr>
          <p:cNvPr id="6" name="TextBox 1"/>
          <p:cNvSpPr txBox="1"/>
          <p:nvPr>
            <p:custDataLst>
              <p:tags r:id="rId2"/>
            </p:custDataLst>
          </p:nvPr>
        </p:nvSpPr>
        <p:spPr>
          <a:xfrm>
            <a:off x="1356995" y="3107055"/>
            <a:ext cx="6874510" cy="583565"/>
          </a:xfrm>
          <a:prstGeom prst="rect">
            <a:avLst/>
          </a:prstGeom>
          <a:noFill/>
          <a:ln w="9525">
            <a:noFill/>
          </a:ln>
        </p:spPr>
        <p:txBody>
          <a:bodyPr wrap="square" anchor="t" anchorCtr="0">
            <a:spAutoFit/>
          </a:bodyPr>
          <a:p>
            <a:r>
              <a:rPr lang="en-US" altLang="zh-CN" sz="3200" b="1" dirty="0">
                <a:solidFill>
                  <a:srgbClr val="FF0000"/>
                </a:solidFill>
                <a:latin typeface="华文楷体" panose="02010600040101010101" pitchFamily="2" charset="-122"/>
                <a:ea typeface="华文楷体" panose="02010600040101010101" pitchFamily="2" charset="-122"/>
              </a:rPr>
              <a:t>2</a:t>
            </a:r>
            <a:r>
              <a:rPr lang="zh-CN" altLang="en-US" sz="3200" b="1" dirty="0">
                <a:solidFill>
                  <a:srgbClr val="FF0000"/>
                </a:solidFill>
                <a:latin typeface="华文楷体" panose="02010600040101010101" pitchFamily="2" charset="-122"/>
                <a:ea typeface="华文楷体" panose="02010600040101010101" pitchFamily="2" charset="-122"/>
              </a:rPr>
              <a:t>、学生易错分析，反思查漏补缺</a:t>
            </a:r>
            <a:endParaRPr lang="zh-CN" altLang="en-US" sz="3200" b="1" dirty="0">
              <a:solidFill>
                <a:srgbClr val="FF0000"/>
              </a:solidFill>
              <a:latin typeface="华文楷体" panose="02010600040101010101" pitchFamily="2" charset="-122"/>
              <a:ea typeface="华文楷体" panose="02010600040101010101" pitchFamily="2" charset="-122"/>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文本框 5"/>
          <p:cNvSpPr txBox="1"/>
          <p:nvPr>
            <p:custDataLst>
              <p:tags r:id="rId1"/>
            </p:custDataLst>
          </p:nvPr>
        </p:nvSpPr>
        <p:spPr>
          <a:xfrm>
            <a:off x="2112433" y="3458210"/>
            <a:ext cx="7682653" cy="1076325"/>
          </a:xfrm>
          <a:prstGeom prst="rect">
            <a:avLst/>
          </a:prstGeom>
          <a:noFill/>
          <a:ln w="9525">
            <a:noFill/>
            <a:miter lim="800000"/>
          </a:ln>
        </p:spPr>
        <p:txBody>
          <a:bodyPr wrap="square">
            <a:spAutoFit/>
          </a:bodyPr>
          <a:p>
            <a:r>
              <a:rPr lang="zh-CN" altLang="en-US" sz="3200" b="1" dirty="0">
                <a:solidFill>
                  <a:srgbClr val="FF0000"/>
                </a:solidFill>
                <a:latin typeface="宋体" pitchFamily="2" charset="-122"/>
              </a:rPr>
              <a:t>反思课堂教学，提升学生思维的</a:t>
            </a:r>
            <a:r>
              <a:rPr lang="zh-CN" altLang="en-US" sz="3200" b="1" dirty="0">
                <a:solidFill>
                  <a:srgbClr val="FF0000"/>
                </a:solidFill>
                <a:latin typeface="宋体" pitchFamily="2" charset="-122"/>
                <a:sym typeface="+mn-ea"/>
              </a:rPr>
              <a:t>创新性</a:t>
            </a:r>
            <a:r>
              <a:rPr lang="zh-CN" altLang="en-US" sz="3200" b="1" dirty="0">
                <a:solidFill>
                  <a:srgbClr val="FF0000"/>
                </a:solidFill>
                <a:latin typeface="宋体" pitchFamily="2" charset="-122"/>
              </a:rPr>
              <a:t>；</a:t>
            </a:r>
            <a:endParaRPr lang="zh-CN" altLang="en-US" sz="3200" b="1" dirty="0">
              <a:solidFill>
                <a:srgbClr val="FF0000"/>
              </a:solidFill>
              <a:latin typeface="宋体" pitchFamily="2" charset="-122"/>
            </a:endParaRPr>
          </a:p>
          <a:p>
            <a:r>
              <a:rPr lang="zh-CN" altLang="en-US" sz="3200" b="1" dirty="0">
                <a:solidFill>
                  <a:srgbClr val="FF0000"/>
                </a:solidFill>
                <a:latin typeface="宋体" pitchFamily="2" charset="-122"/>
              </a:rPr>
              <a:t>反思错题解法，培养学生思维的</a:t>
            </a:r>
            <a:r>
              <a:rPr lang="zh-CN" altLang="en-US" sz="3200" b="1" dirty="0">
                <a:solidFill>
                  <a:srgbClr val="FF0000"/>
                </a:solidFill>
                <a:latin typeface="宋体" pitchFamily="2" charset="-122"/>
                <a:sym typeface="+mn-ea"/>
              </a:rPr>
              <a:t>准确性。</a:t>
            </a:r>
            <a:endParaRPr lang="zh-CN" altLang="en-US" sz="3200" b="1" dirty="0">
              <a:solidFill>
                <a:srgbClr val="FF0000"/>
              </a:solidFill>
              <a:latin typeface="宋体" pitchFamily="2" charset="-122"/>
            </a:endParaRPr>
          </a:p>
        </p:txBody>
      </p:sp>
      <p:sp>
        <p:nvSpPr>
          <p:cNvPr id="3" name="文本框 2"/>
          <p:cNvSpPr txBox="1"/>
          <p:nvPr/>
        </p:nvSpPr>
        <p:spPr>
          <a:xfrm>
            <a:off x="1871980" y="1809327"/>
            <a:ext cx="8164407" cy="1322070"/>
          </a:xfrm>
          <a:prstGeom prst="rect">
            <a:avLst/>
          </a:prstGeom>
          <a:noFill/>
          <a:ln w="9525">
            <a:noFill/>
            <a:miter lim="800000"/>
          </a:ln>
        </p:spPr>
        <p:txBody>
          <a:bodyPr wrap="square">
            <a:spAutoFit/>
          </a:bodyPr>
          <a:p>
            <a:r>
              <a:rPr lang="zh-CN" altLang="en-US" sz="2665" b="1" dirty="0">
                <a:solidFill>
                  <a:schemeClr val="tx1"/>
                </a:solidFill>
                <a:latin typeface="宋体" pitchFamily="2" charset="-122"/>
              </a:rPr>
              <a:t>紧扣课标，紧扣教材，注意细节，在二、三轮复习时，通过练习通过测试通过错题把相关的基础知识进行再整合要让学生明白错误的根源，并反思错因。</a:t>
            </a:r>
            <a:endParaRPr lang="zh-CN" altLang="en-US" sz="2665" b="1" dirty="0">
              <a:solidFill>
                <a:schemeClr val="tx1"/>
              </a:solidFill>
              <a:latin typeface="宋体" pitchFamily="2" charset="-122"/>
            </a:endParaRPr>
          </a:p>
        </p:txBody>
      </p:sp>
    </p:spTree>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6196" name="Rectangle 60"/>
          <p:cNvSpPr/>
          <p:nvPr/>
        </p:nvSpPr>
        <p:spPr>
          <a:xfrm>
            <a:off x="2159000" y="2372784"/>
            <a:ext cx="8909051" cy="706755"/>
          </a:xfrm>
          <a:prstGeom prst="rect">
            <a:avLst/>
          </a:prstGeom>
          <a:noFill/>
          <a:ln w="9525">
            <a:noFill/>
          </a:ln>
        </p:spPr>
        <p:txBody>
          <a:bodyPr anchor="t" anchorCtr="0">
            <a:spAutoFit/>
          </a:bodyPr>
          <a:p>
            <a:r>
              <a:rPr lang="zh-CN" altLang="en-US" sz="4000" b="1" dirty="0">
                <a:solidFill>
                  <a:srgbClr val="FF0000"/>
                </a:solidFill>
                <a:latin typeface="Arial" panose="020B0604020202020204" pitchFamily="34" charset="0"/>
                <a:ea typeface="黑体" panose="02010609060101010101" pitchFamily="2" charset="-122"/>
              </a:rPr>
              <a:t>一、新高考导向及命题趋势 　</a:t>
            </a:r>
            <a:endParaRPr lang="zh-CN" altLang="en-US" sz="4000" b="1" dirty="0">
              <a:solidFill>
                <a:srgbClr val="FF0000"/>
              </a:solidFill>
              <a:latin typeface="Arial" panose="020B0604020202020204" pitchFamily="34" charset="0"/>
              <a:ea typeface="黑体" panose="02010609060101010101" pitchFamily="2" charset="-122"/>
            </a:endParaRPr>
          </a:p>
        </p:txBody>
      </p:sp>
      <p:sp>
        <p:nvSpPr>
          <p:cNvPr id="2" name="Rectangle 60"/>
          <p:cNvSpPr/>
          <p:nvPr/>
        </p:nvSpPr>
        <p:spPr>
          <a:xfrm>
            <a:off x="2159000" y="3621617"/>
            <a:ext cx="8909051" cy="706755"/>
          </a:xfrm>
          <a:prstGeom prst="rect">
            <a:avLst/>
          </a:prstGeom>
          <a:noFill/>
          <a:ln w="9525">
            <a:noFill/>
          </a:ln>
        </p:spPr>
        <p:txBody>
          <a:bodyPr anchor="t" anchorCtr="0">
            <a:spAutoFit/>
          </a:bodyPr>
          <a:p>
            <a:r>
              <a:rPr lang="zh-CN" altLang="en-US" sz="4000" b="1" dirty="0">
                <a:solidFill>
                  <a:srgbClr val="FF0000"/>
                </a:solidFill>
                <a:latin typeface="Arial" panose="020B0604020202020204" pitchFamily="34" charset="0"/>
                <a:ea typeface="黑体" panose="02010609060101010101" pitchFamily="2" charset="-122"/>
              </a:rPr>
              <a:t>二、新高考备考及能力提升</a:t>
            </a:r>
            <a:endParaRPr lang="zh-CN" altLang="en-US" sz="4000" b="1" dirty="0">
              <a:solidFill>
                <a:srgbClr val="FF0000"/>
              </a:solidFill>
              <a:latin typeface="Arial" panose="020B0604020202020204" pitchFamily="34" charset="0"/>
              <a:ea typeface="黑体" panose="02010609060101010101" pitchFamily="2" charset="-122"/>
            </a:endParaRPr>
          </a:p>
        </p:txBody>
      </p:sp>
      <p:cxnSp>
        <p:nvCxnSpPr>
          <p:cNvPr id="3" name="直接连接符 2"/>
          <p:cNvCxnSpPr/>
          <p:nvPr/>
        </p:nvCxnSpPr>
        <p:spPr>
          <a:xfrm flipV="1">
            <a:off x="1926167" y="1413933"/>
            <a:ext cx="7626351" cy="10584"/>
          </a:xfrm>
          <a:prstGeom prst="line">
            <a:avLst/>
          </a:prstGeom>
          <a:ln w="28575" cmpd="dbl">
            <a:solidFill>
              <a:schemeClr val="accent1">
                <a:shade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5124" name="文本框 3"/>
          <p:cNvSpPr txBox="1"/>
          <p:nvPr/>
        </p:nvSpPr>
        <p:spPr>
          <a:xfrm>
            <a:off x="8106833" y="802217"/>
            <a:ext cx="1253067" cy="501650"/>
          </a:xfrm>
          <a:prstGeom prst="rect">
            <a:avLst/>
          </a:prstGeom>
          <a:noFill/>
          <a:ln w="28575" cap="flat" cmpd="sng">
            <a:solidFill>
              <a:srgbClr val="6F6FBC"/>
            </a:solidFill>
            <a:prstDash val="solid"/>
            <a:round/>
            <a:headEnd type="none" w="med" len="med"/>
            <a:tailEnd type="none" w="med" len="med"/>
          </a:ln>
        </p:spPr>
        <p:txBody>
          <a:bodyPr anchor="t" anchorCtr="0">
            <a:spAutoFit/>
          </a:bodyPr>
          <a:p>
            <a:r>
              <a:rPr lang="zh-CN" altLang="en-US" sz="2665" b="1">
                <a:solidFill>
                  <a:srgbClr val="C00000"/>
                </a:solidFill>
                <a:latin typeface="Arial" panose="020B0604020202020204" pitchFamily="34" charset="0"/>
                <a:ea typeface="宋体" pitchFamily="2" charset="-122"/>
              </a:rPr>
              <a:t>目</a:t>
            </a:r>
            <a:r>
              <a:rPr lang="en-US" altLang="zh-CN" sz="2665" b="1">
                <a:solidFill>
                  <a:srgbClr val="C00000"/>
                </a:solidFill>
                <a:latin typeface="Arial" panose="020B0604020202020204" pitchFamily="34" charset="0"/>
                <a:ea typeface="宋体" pitchFamily="2" charset="-122"/>
              </a:rPr>
              <a:t> </a:t>
            </a:r>
            <a:r>
              <a:rPr lang="zh-CN" altLang="en-US" sz="2665" b="1">
                <a:solidFill>
                  <a:srgbClr val="C00000"/>
                </a:solidFill>
                <a:latin typeface="Arial" panose="020B0604020202020204" pitchFamily="34" charset="0"/>
                <a:ea typeface="宋体" pitchFamily="2" charset="-122"/>
              </a:rPr>
              <a:t>录</a:t>
            </a:r>
            <a:endParaRPr lang="zh-CN" altLang="en-US" sz="2665" b="1">
              <a:solidFill>
                <a:srgbClr val="C00000"/>
              </a:solidFill>
              <a:latin typeface="Arial" panose="020B0604020202020204" pitchFamily="34" charset="0"/>
              <a:ea typeface="宋体" pitchFamily="2" charset="-122"/>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69" name="文本框 1"/>
          <p:cNvSpPr txBox="1"/>
          <p:nvPr/>
        </p:nvSpPr>
        <p:spPr>
          <a:xfrm>
            <a:off x="1200151" y="4102100"/>
            <a:ext cx="10094383" cy="2306955"/>
          </a:xfrm>
          <a:prstGeom prst="rect">
            <a:avLst/>
          </a:prstGeom>
          <a:noFill/>
          <a:ln w="9525">
            <a:noFill/>
          </a:ln>
        </p:spPr>
        <p:txBody>
          <a:bodyPr wrap="square" anchor="t" anchorCtr="0">
            <a:spAutoFit/>
          </a:bodyPr>
          <a:p>
            <a:r>
              <a:rPr lang="zh-CN" altLang="zh-CN" sz="2400" b="1" dirty="0">
                <a:solidFill>
                  <a:srgbClr val="FF0000"/>
                </a:solidFill>
                <a:latin typeface="宋体" pitchFamily="2" charset="-122"/>
                <a:ea typeface="宋体" pitchFamily="2" charset="-122"/>
              </a:rPr>
              <a:t>近几年的高考考查的关键能力：</a:t>
            </a:r>
            <a:r>
              <a:rPr lang="zh-CN" altLang="en-US" sz="2400" b="1" dirty="0">
                <a:solidFill>
                  <a:srgbClr val="FF0000"/>
                </a:solidFill>
                <a:latin typeface="宋体" pitchFamily="2" charset="-122"/>
                <a:ea typeface="宋体" pitchFamily="2" charset="-122"/>
              </a:rPr>
              <a:t>包括但不限于</a:t>
            </a:r>
            <a:endParaRPr lang="zh-CN" altLang="en-US" sz="2400" b="1" dirty="0">
              <a:solidFill>
                <a:srgbClr val="0000FF"/>
              </a:solidFill>
              <a:latin typeface="宋体" pitchFamily="2" charset="-122"/>
              <a:ea typeface="宋体" pitchFamily="2" charset="-122"/>
            </a:endParaRPr>
          </a:p>
          <a:p>
            <a:r>
              <a:rPr lang="en-US" altLang="zh-CN" sz="2400" b="1" dirty="0">
                <a:solidFill>
                  <a:srgbClr val="0000FF"/>
                </a:solidFill>
                <a:latin typeface="宋体" pitchFamily="2" charset="-122"/>
                <a:ea typeface="宋体" pitchFamily="2" charset="-122"/>
              </a:rPr>
              <a:t>1</a:t>
            </a:r>
            <a:r>
              <a:rPr lang="zh-CN" altLang="en-US" sz="2400" b="1" dirty="0">
                <a:solidFill>
                  <a:srgbClr val="0000FF"/>
                </a:solidFill>
                <a:latin typeface="宋体" pitchFamily="2" charset="-122"/>
                <a:ea typeface="宋体" pitchFamily="2" charset="-122"/>
              </a:rPr>
              <a:t>、信息获取与加工</a:t>
            </a:r>
            <a:endParaRPr lang="zh-CN" altLang="en-US" sz="2400" b="1" dirty="0">
              <a:solidFill>
                <a:srgbClr val="0000FF"/>
              </a:solidFill>
              <a:latin typeface="宋体" pitchFamily="2" charset="-122"/>
              <a:ea typeface="宋体" pitchFamily="2" charset="-122"/>
            </a:endParaRPr>
          </a:p>
          <a:p>
            <a:r>
              <a:rPr lang="en-US" altLang="zh-CN" sz="2400" b="1" dirty="0">
                <a:solidFill>
                  <a:srgbClr val="0000FF"/>
                </a:solidFill>
                <a:latin typeface="宋体" pitchFamily="2" charset="-122"/>
                <a:ea typeface="宋体" pitchFamily="2" charset="-122"/>
              </a:rPr>
              <a:t>2</a:t>
            </a:r>
            <a:r>
              <a:rPr lang="zh-CN" altLang="en-US" sz="2400" b="1" dirty="0">
                <a:solidFill>
                  <a:srgbClr val="0000FF"/>
                </a:solidFill>
                <a:latin typeface="宋体" pitchFamily="2" charset="-122"/>
                <a:ea typeface="宋体" pitchFamily="2" charset="-122"/>
              </a:rPr>
              <a:t>、逻辑推理与论证</a:t>
            </a:r>
            <a:endParaRPr lang="zh-CN" altLang="en-US" sz="2400" b="1" dirty="0">
              <a:solidFill>
                <a:srgbClr val="0000FF"/>
              </a:solidFill>
              <a:latin typeface="宋体" pitchFamily="2" charset="-122"/>
              <a:ea typeface="宋体" pitchFamily="2" charset="-122"/>
            </a:endParaRPr>
          </a:p>
          <a:p>
            <a:r>
              <a:rPr lang="en-US" altLang="zh-CN" sz="2400" b="1" dirty="0">
                <a:solidFill>
                  <a:srgbClr val="0000FF"/>
                </a:solidFill>
                <a:latin typeface="宋体" pitchFamily="2" charset="-122"/>
                <a:ea typeface="宋体" pitchFamily="2" charset="-122"/>
              </a:rPr>
              <a:t>3</a:t>
            </a:r>
            <a:r>
              <a:rPr lang="zh-CN" altLang="en-US" sz="2400" b="1" dirty="0">
                <a:solidFill>
                  <a:srgbClr val="0000FF"/>
                </a:solidFill>
                <a:latin typeface="宋体" pitchFamily="2" charset="-122"/>
                <a:ea typeface="宋体" pitchFamily="2" charset="-122"/>
              </a:rPr>
              <a:t>、科学探究与思维建模</a:t>
            </a:r>
            <a:endParaRPr lang="zh-CN" altLang="en-US" sz="2400" b="1" dirty="0">
              <a:solidFill>
                <a:srgbClr val="0000FF"/>
              </a:solidFill>
              <a:latin typeface="宋体" pitchFamily="2" charset="-122"/>
              <a:ea typeface="宋体" pitchFamily="2" charset="-122"/>
            </a:endParaRPr>
          </a:p>
          <a:p>
            <a:r>
              <a:rPr lang="en-US" altLang="zh-CN" sz="2400" b="1" dirty="0">
                <a:solidFill>
                  <a:srgbClr val="0000FF"/>
                </a:solidFill>
                <a:latin typeface="宋体" pitchFamily="2" charset="-122"/>
                <a:ea typeface="宋体" pitchFamily="2" charset="-122"/>
              </a:rPr>
              <a:t>4</a:t>
            </a:r>
            <a:r>
              <a:rPr lang="zh-CN" altLang="en-US" sz="2400" b="1" dirty="0">
                <a:solidFill>
                  <a:srgbClr val="0000FF"/>
                </a:solidFill>
                <a:latin typeface="宋体" pitchFamily="2" charset="-122"/>
                <a:ea typeface="宋体" pitchFamily="2" charset="-122"/>
              </a:rPr>
              <a:t>、批判性思维与创新思维</a:t>
            </a:r>
            <a:endParaRPr lang="zh-CN" altLang="en-US" sz="2400" b="1" dirty="0">
              <a:solidFill>
                <a:srgbClr val="0000FF"/>
              </a:solidFill>
              <a:latin typeface="宋体" pitchFamily="2" charset="-122"/>
              <a:ea typeface="宋体" pitchFamily="2" charset="-122"/>
            </a:endParaRPr>
          </a:p>
          <a:p>
            <a:r>
              <a:rPr lang="en-US" altLang="zh-CN" sz="2400" b="1" dirty="0">
                <a:solidFill>
                  <a:srgbClr val="0000FF"/>
                </a:solidFill>
                <a:latin typeface="宋体" pitchFamily="2" charset="-122"/>
                <a:ea typeface="宋体" pitchFamily="2" charset="-122"/>
              </a:rPr>
              <a:t>5</a:t>
            </a:r>
            <a:r>
              <a:rPr lang="zh-CN" altLang="en-US" sz="2400" b="1" dirty="0">
                <a:solidFill>
                  <a:srgbClr val="0000FF"/>
                </a:solidFill>
                <a:latin typeface="宋体" pitchFamily="2" charset="-122"/>
                <a:ea typeface="宋体" pitchFamily="2" charset="-122"/>
              </a:rPr>
              <a:t>、语言组织与表达</a:t>
            </a:r>
            <a:endParaRPr lang="zh-CN" altLang="en-US" sz="2400" b="1" dirty="0">
              <a:solidFill>
                <a:srgbClr val="0000FF"/>
              </a:solidFill>
              <a:latin typeface="宋体" pitchFamily="2" charset="-122"/>
              <a:ea typeface="宋体" pitchFamily="2" charset="-122"/>
            </a:endParaRPr>
          </a:p>
        </p:txBody>
      </p:sp>
      <p:sp>
        <p:nvSpPr>
          <p:cNvPr id="7170" name="文本框 2"/>
          <p:cNvSpPr txBox="1"/>
          <p:nvPr/>
        </p:nvSpPr>
        <p:spPr>
          <a:xfrm>
            <a:off x="1102784" y="1509184"/>
            <a:ext cx="9738783" cy="2676525"/>
          </a:xfrm>
          <a:prstGeom prst="rect">
            <a:avLst/>
          </a:prstGeom>
          <a:noFill/>
          <a:ln w="9525">
            <a:noFill/>
          </a:ln>
        </p:spPr>
        <p:txBody>
          <a:bodyPr anchor="t" anchorCtr="0">
            <a:spAutoFit/>
          </a:bodyPr>
          <a:p>
            <a:r>
              <a:rPr lang="zh-CN" altLang="en-US" sz="2400" b="1" dirty="0">
                <a:solidFill>
                  <a:srgbClr val="FF0000"/>
                </a:solidFill>
                <a:latin typeface="宋体" pitchFamily="2" charset="-122"/>
                <a:ea typeface="宋体" pitchFamily="2" charset="-122"/>
              </a:rPr>
              <a:t>近几年高考改革的几个特征</a:t>
            </a:r>
            <a:endParaRPr lang="zh-CN" altLang="en-US" sz="2400" b="1" dirty="0">
              <a:solidFill>
                <a:srgbClr val="FF0000"/>
              </a:solidFill>
              <a:latin typeface="宋体" pitchFamily="2" charset="-122"/>
              <a:ea typeface="宋体" pitchFamily="2" charset="-122"/>
            </a:endParaRPr>
          </a:p>
          <a:p>
            <a:r>
              <a:rPr lang="en-US" altLang="zh-CN" sz="2400" b="1" dirty="0">
                <a:solidFill>
                  <a:srgbClr val="0000FF"/>
                </a:solidFill>
                <a:latin typeface="宋体" pitchFamily="2" charset="-122"/>
                <a:ea typeface="宋体" pitchFamily="2" charset="-122"/>
              </a:rPr>
              <a:t>1</a:t>
            </a:r>
            <a:r>
              <a:rPr lang="zh-CN" altLang="en-US" sz="2400" b="1" dirty="0">
                <a:solidFill>
                  <a:srgbClr val="0000FF"/>
                </a:solidFill>
                <a:latin typeface="宋体" pitchFamily="2" charset="-122"/>
                <a:ea typeface="宋体" pitchFamily="2" charset="-122"/>
              </a:rPr>
              <a:t>、</a:t>
            </a:r>
            <a:r>
              <a:rPr lang="zh-CN" altLang="en-US" sz="2400" b="1" dirty="0">
                <a:solidFill>
                  <a:srgbClr val="0000FF"/>
                </a:solidFill>
                <a:latin typeface="宋体" pitchFamily="2" charset="-122"/>
                <a:ea typeface="宋体" pitchFamily="2" charset="-122"/>
                <a:sym typeface="宋体" pitchFamily="2" charset="-122"/>
              </a:rPr>
              <a:t>“考查内容”的一维评价模式向“考查内容、考查要求、考查载体”三位一体评价模式的转变</a:t>
            </a:r>
            <a:endParaRPr lang="zh-CN" altLang="en-US" sz="2400" b="1" dirty="0">
              <a:solidFill>
                <a:srgbClr val="0000FF"/>
              </a:solidFill>
              <a:latin typeface="宋体" pitchFamily="2" charset="-122"/>
              <a:ea typeface="宋体" pitchFamily="2" charset="-122"/>
            </a:endParaRPr>
          </a:p>
          <a:p>
            <a:r>
              <a:rPr lang="en-US" altLang="zh-CN" sz="2400" b="1" dirty="0">
                <a:solidFill>
                  <a:srgbClr val="0000FF"/>
                </a:solidFill>
                <a:latin typeface="宋体" pitchFamily="2" charset="-122"/>
                <a:ea typeface="宋体" pitchFamily="2" charset="-122"/>
                <a:sym typeface="宋体" pitchFamily="2" charset="-122"/>
              </a:rPr>
              <a:t>2</a:t>
            </a:r>
            <a:r>
              <a:rPr lang="zh-CN" altLang="en-US" sz="2400" b="1" dirty="0">
                <a:solidFill>
                  <a:srgbClr val="0000FF"/>
                </a:solidFill>
                <a:latin typeface="宋体" pitchFamily="2" charset="-122"/>
                <a:ea typeface="宋体" pitchFamily="2" charset="-122"/>
                <a:sym typeface="宋体" pitchFamily="2" charset="-122"/>
              </a:rPr>
              <a:t>、由</a:t>
            </a:r>
            <a:r>
              <a:rPr lang="en-US" altLang="zh-CN" sz="2400" b="1" dirty="0">
                <a:solidFill>
                  <a:srgbClr val="0000FF"/>
                </a:solidFill>
                <a:latin typeface="宋体" pitchFamily="2" charset="-122"/>
                <a:ea typeface="宋体" pitchFamily="2" charset="-122"/>
                <a:sym typeface="宋体" pitchFamily="2" charset="-122"/>
              </a:rPr>
              <a:t>“</a:t>
            </a:r>
            <a:r>
              <a:rPr lang="zh-CN" altLang="en-US" sz="2400" b="1" dirty="0">
                <a:solidFill>
                  <a:srgbClr val="0000FF"/>
                </a:solidFill>
                <a:latin typeface="宋体" pitchFamily="2" charset="-122"/>
                <a:ea typeface="宋体" pitchFamily="2" charset="-122"/>
                <a:sym typeface="宋体" pitchFamily="2" charset="-122"/>
              </a:rPr>
              <a:t>以纲定考</a:t>
            </a:r>
            <a:r>
              <a:rPr lang="en-US" altLang="zh-CN" sz="2400" b="1" dirty="0">
                <a:solidFill>
                  <a:srgbClr val="0000FF"/>
                </a:solidFill>
                <a:latin typeface="宋体" pitchFamily="2" charset="-122"/>
                <a:ea typeface="宋体" pitchFamily="2" charset="-122"/>
                <a:sym typeface="宋体" pitchFamily="2" charset="-122"/>
              </a:rPr>
              <a:t>”</a:t>
            </a:r>
            <a:r>
              <a:rPr lang="zh-CN" altLang="en-US" sz="2400" b="1" dirty="0">
                <a:solidFill>
                  <a:srgbClr val="0000FF"/>
                </a:solidFill>
                <a:latin typeface="宋体" pitchFamily="2" charset="-122"/>
                <a:ea typeface="宋体" pitchFamily="2" charset="-122"/>
                <a:sym typeface="宋体" pitchFamily="2" charset="-122"/>
              </a:rPr>
              <a:t>到</a:t>
            </a:r>
            <a:r>
              <a:rPr lang="en-US" altLang="zh-CN" sz="2400" b="1" dirty="0">
                <a:solidFill>
                  <a:srgbClr val="0000FF"/>
                </a:solidFill>
                <a:latin typeface="宋体" pitchFamily="2" charset="-122"/>
                <a:ea typeface="宋体" pitchFamily="2" charset="-122"/>
                <a:sym typeface="宋体" pitchFamily="2" charset="-122"/>
              </a:rPr>
              <a:t>“</a:t>
            </a:r>
            <a:r>
              <a:rPr lang="zh-CN" altLang="en-US" sz="2400" b="1" dirty="0">
                <a:solidFill>
                  <a:srgbClr val="0000FF"/>
                </a:solidFill>
                <a:latin typeface="宋体" pitchFamily="2" charset="-122"/>
                <a:ea typeface="宋体" pitchFamily="2" charset="-122"/>
                <a:sym typeface="宋体" pitchFamily="2" charset="-122"/>
              </a:rPr>
              <a:t>考教衔接</a:t>
            </a:r>
            <a:r>
              <a:rPr lang="en-US" altLang="zh-CN" sz="2400" b="1" dirty="0">
                <a:solidFill>
                  <a:srgbClr val="0000FF"/>
                </a:solidFill>
                <a:latin typeface="宋体" pitchFamily="2" charset="-122"/>
                <a:ea typeface="宋体" pitchFamily="2" charset="-122"/>
                <a:sym typeface="宋体" pitchFamily="2" charset="-122"/>
              </a:rPr>
              <a:t>”</a:t>
            </a:r>
            <a:r>
              <a:rPr lang="zh-CN" altLang="en-US" sz="2400" b="1" dirty="0">
                <a:solidFill>
                  <a:srgbClr val="0000FF"/>
                </a:solidFill>
                <a:latin typeface="宋体" pitchFamily="2" charset="-122"/>
                <a:ea typeface="宋体" pitchFamily="2" charset="-122"/>
                <a:sym typeface="宋体" pitchFamily="2" charset="-122"/>
              </a:rPr>
              <a:t>的转变</a:t>
            </a:r>
            <a:endParaRPr lang="zh-CN" altLang="en-US" sz="2400" b="1" dirty="0">
              <a:solidFill>
                <a:srgbClr val="0000FF"/>
              </a:solidFill>
              <a:latin typeface="宋体" pitchFamily="2" charset="-122"/>
              <a:ea typeface="宋体" pitchFamily="2" charset="-122"/>
              <a:sym typeface="宋体" pitchFamily="2" charset="-122"/>
            </a:endParaRPr>
          </a:p>
          <a:p>
            <a:r>
              <a:rPr lang="en-US" altLang="zh-CN" sz="2400" b="1" dirty="0">
                <a:solidFill>
                  <a:srgbClr val="0000FF"/>
                </a:solidFill>
                <a:latin typeface="宋体" pitchFamily="2" charset="-122"/>
                <a:ea typeface="宋体" pitchFamily="2" charset="-122"/>
              </a:rPr>
              <a:t>3</a:t>
            </a:r>
            <a:r>
              <a:rPr lang="zh-CN" altLang="en-US" sz="2400" b="1" dirty="0">
                <a:solidFill>
                  <a:srgbClr val="0000FF"/>
                </a:solidFill>
                <a:latin typeface="宋体" pitchFamily="2" charset="-122"/>
                <a:ea typeface="宋体" pitchFamily="2" charset="-122"/>
              </a:rPr>
              <a:t>、从</a:t>
            </a:r>
            <a:r>
              <a:rPr lang="en-US" altLang="zh-CN" sz="2400" b="1" dirty="0">
                <a:solidFill>
                  <a:srgbClr val="0000FF"/>
                </a:solidFill>
                <a:latin typeface="宋体" pitchFamily="2" charset="-122"/>
                <a:ea typeface="宋体" pitchFamily="2" charset="-122"/>
              </a:rPr>
              <a:t>“</a:t>
            </a:r>
            <a:r>
              <a:rPr lang="zh-CN" altLang="en-US" sz="2400" b="1" dirty="0">
                <a:solidFill>
                  <a:srgbClr val="0000FF"/>
                </a:solidFill>
                <a:latin typeface="宋体" pitchFamily="2" charset="-122"/>
                <a:ea typeface="宋体" pitchFamily="2" charset="-122"/>
              </a:rPr>
              <a:t>解答题目</a:t>
            </a:r>
            <a:r>
              <a:rPr lang="en-US" altLang="zh-CN" sz="2400" b="1" dirty="0">
                <a:solidFill>
                  <a:srgbClr val="0000FF"/>
                </a:solidFill>
                <a:latin typeface="宋体" pitchFamily="2" charset="-122"/>
                <a:ea typeface="宋体" pitchFamily="2" charset="-122"/>
              </a:rPr>
              <a:t>”</a:t>
            </a:r>
            <a:r>
              <a:rPr lang="zh-CN" altLang="en-US" sz="2400" b="1" dirty="0">
                <a:solidFill>
                  <a:srgbClr val="0000FF"/>
                </a:solidFill>
                <a:latin typeface="宋体" pitchFamily="2" charset="-122"/>
                <a:ea typeface="宋体" pitchFamily="2" charset="-122"/>
              </a:rPr>
              <a:t>到</a:t>
            </a:r>
            <a:r>
              <a:rPr lang="en-US" altLang="zh-CN" sz="2400" b="1" dirty="0">
                <a:solidFill>
                  <a:srgbClr val="0000FF"/>
                </a:solidFill>
                <a:latin typeface="宋体" pitchFamily="2" charset="-122"/>
                <a:ea typeface="宋体" pitchFamily="2" charset="-122"/>
              </a:rPr>
              <a:t>“</a:t>
            </a:r>
            <a:r>
              <a:rPr lang="zh-CN" altLang="en-US" sz="2400" b="1" dirty="0">
                <a:solidFill>
                  <a:srgbClr val="0000FF"/>
                </a:solidFill>
                <a:latin typeface="宋体" pitchFamily="2" charset="-122"/>
                <a:ea typeface="宋体" pitchFamily="2" charset="-122"/>
              </a:rPr>
              <a:t>解决问题</a:t>
            </a:r>
            <a:r>
              <a:rPr lang="en-US" altLang="zh-CN" sz="2400" b="1" dirty="0">
                <a:solidFill>
                  <a:srgbClr val="0000FF"/>
                </a:solidFill>
                <a:latin typeface="宋体" pitchFamily="2" charset="-122"/>
                <a:ea typeface="宋体" pitchFamily="2" charset="-122"/>
              </a:rPr>
              <a:t>”</a:t>
            </a:r>
            <a:r>
              <a:rPr lang="zh-CN" altLang="en-US" sz="2400" b="1" dirty="0">
                <a:solidFill>
                  <a:srgbClr val="0000FF"/>
                </a:solidFill>
                <a:latin typeface="宋体" pitchFamily="2" charset="-122"/>
                <a:ea typeface="宋体" pitchFamily="2" charset="-122"/>
              </a:rPr>
              <a:t>的转变</a:t>
            </a:r>
            <a:endParaRPr lang="zh-CN" altLang="en-US" sz="2400" b="1" dirty="0">
              <a:solidFill>
                <a:srgbClr val="0000FF"/>
              </a:solidFill>
              <a:latin typeface="宋体" pitchFamily="2" charset="-122"/>
              <a:ea typeface="宋体" pitchFamily="2" charset="-122"/>
            </a:endParaRPr>
          </a:p>
          <a:p>
            <a:r>
              <a:rPr lang="en-US" altLang="zh-CN" sz="2400" b="1" dirty="0">
                <a:solidFill>
                  <a:srgbClr val="0000FF"/>
                </a:solidFill>
                <a:latin typeface="宋体" pitchFamily="2" charset="-122"/>
                <a:ea typeface="宋体" pitchFamily="2" charset="-122"/>
              </a:rPr>
              <a:t>4</a:t>
            </a:r>
            <a:r>
              <a:rPr lang="zh-CN" altLang="en-US" sz="2400" b="1" dirty="0">
                <a:solidFill>
                  <a:srgbClr val="0000FF"/>
                </a:solidFill>
                <a:latin typeface="宋体" pitchFamily="2" charset="-122"/>
                <a:ea typeface="宋体" pitchFamily="2" charset="-122"/>
              </a:rPr>
              <a:t>、从</a:t>
            </a:r>
            <a:r>
              <a:rPr lang="en-US" altLang="zh-CN" sz="2400" b="1" dirty="0">
                <a:solidFill>
                  <a:srgbClr val="0000FF"/>
                </a:solidFill>
                <a:latin typeface="宋体" pitchFamily="2" charset="-122"/>
                <a:ea typeface="宋体" pitchFamily="2" charset="-122"/>
              </a:rPr>
              <a:t>“</a:t>
            </a:r>
            <a:r>
              <a:rPr lang="zh-CN" altLang="en-US" sz="2400" b="1" dirty="0">
                <a:solidFill>
                  <a:srgbClr val="0000FF"/>
                </a:solidFill>
                <a:latin typeface="宋体" pitchFamily="2" charset="-122"/>
                <a:ea typeface="宋体" pitchFamily="2" charset="-122"/>
              </a:rPr>
              <a:t>考知识</a:t>
            </a:r>
            <a:r>
              <a:rPr lang="en-US" altLang="zh-CN" sz="2400" b="1" dirty="0">
                <a:solidFill>
                  <a:srgbClr val="0000FF"/>
                </a:solidFill>
                <a:latin typeface="宋体" pitchFamily="2" charset="-122"/>
                <a:ea typeface="宋体" pitchFamily="2" charset="-122"/>
              </a:rPr>
              <a:t>”</a:t>
            </a:r>
            <a:r>
              <a:rPr lang="zh-CN" altLang="en-US" sz="2400" b="1" dirty="0">
                <a:solidFill>
                  <a:srgbClr val="0000FF"/>
                </a:solidFill>
                <a:latin typeface="宋体" pitchFamily="2" charset="-122"/>
                <a:ea typeface="宋体" pitchFamily="2" charset="-122"/>
              </a:rPr>
              <a:t>到</a:t>
            </a:r>
            <a:r>
              <a:rPr lang="en-US" altLang="zh-CN" sz="2400" b="1" dirty="0">
                <a:solidFill>
                  <a:srgbClr val="0000FF"/>
                </a:solidFill>
                <a:latin typeface="宋体" pitchFamily="2" charset="-122"/>
                <a:ea typeface="宋体" pitchFamily="2" charset="-122"/>
              </a:rPr>
              <a:t>“</a:t>
            </a:r>
            <a:r>
              <a:rPr lang="zh-CN" altLang="en-US" sz="2400" b="1" dirty="0">
                <a:solidFill>
                  <a:srgbClr val="0000FF"/>
                </a:solidFill>
                <a:latin typeface="宋体" pitchFamily="2" charset="-122"/>
                <a:ea typeface="宋体" pitchFamily="2" charset="-122"/>
              </a:rPr>
              <a:t>考能力</a:t>
            </a:r>
            <a:r>
              <a:rPr lang="en-US" altLang="zh-CN" sz="2400" b="1" dirty="0">
                <a:solidFill>
                  <a:srgbClr val="0000FF"/>
                </a:solidFill>
                <a:latin typeface="宋体" pitchFamily="2" charset="-122"/>
                <a:ea typeface="宋体" pitchFamily="2" charset="-122"/>
              </a:rPr>
              <a:t>”</a:t>
            </a:r>
            <a:r>
              <a:rPr lang="zh-CN" altLang="en-US" sz="2400" b="1" dirty="0">
                <a:solidFill>
                  <a:srgbClr val="0000FF"/>
                </a:solidFill>
                <a:latin typeface="宋体" pitchFamily="2" charset="-122"/>
                <a:ea typeface="宋体" pitchFamily="2" charset="-122"/>
              </a:rPr>
              <a:t>的转变</a:t>
            </a:r>
            <a:endParaRPr lang="zh-CN" altLang="en-US" sz="2400" b="1" dirty="0">
              <a:solidFill>
                <a:srgbClr val="0000FF"/>
              </a:solidFill>
              <a:latin typeface="宋体" pitchFamily="2" charset="-122"/>
              <a:ea typeface="宋体" pitchFamily="2" charset="-122"/>
            </a:endParaRPr>
          </a:p>
          <a:p>
            <a:endParaRPr lang="zh-CN" altLang="en-US" sz="2400" b="1" dirty="0">
              <a:solidFill>
                <a:srgbClr val="0000FF"/>
              </a:solidFill>
              <a:latin typeface="宋体" pitchFamily="2" charset="-122"/>
              <a:ea typeface="宋体" pitchFamily="2" charset="-122"/>
            </a:endParaRPr>
          </a:p>
        </p:txBody>
      </p:sp>
      <p:sp>
        <p:nvSpPr>
          <p:cNvPr id="4" name="矩形 25"/>
          <p:cNvSpPr/>
          <p:nvPr/>
        </p:nvSpPr>
        <p:spPr>
          <a:xfrm>
            <a:off x="560070" y="765387"/>
            <a:ext cx="11374967" cy="707390"/>
          </a:xfrm>
          <a:prstGeom prst="rect">
            <a:avLst/>
          </a:prstGeom>
          <a:noFill/>
          <a:ln w="9525">
            <a:noFill/>
          </a:ln>
        </p:spPr>
        <p:txBody>
          <a:bodyPr anchor="t" anchorCtr="0">
            <a:spAutoFit/>
          </a:bodyPr>
          <a:p>
            <a:pPr>
              <a:lnSpc>
                <a:spcPct val="150000"/>
              </a:lnSpc>
              <a:spcBef>
                <a:spcPts val="765"/>
              </a:spcBef>
            </a:pPr>
            <a:r>
              <a:rPr lang="en-US" altLang="zh-CN" sz="2665" b="1">
                <a:latin typeface="Times New Roman" panose="02020603050405020304" pitchFamily="18" charset="0"/>
                <a:ea typeface="宋体" pitchFamily="2" charset="-122"/>
              </a:rPr>
              <a:t>2023</a:t>
            </a:r>
            <a:r>
              <a:rPr lang="zh-CN" altLang="en-US" sz="2665" b="1" dirty="0">
                <a:latin typeface="Times New Roman" panose="02020603050405020304" pitchFamily="18" charset="0"/>
                <a:ea typeface="宋体" pitchFamily="2" charset="-122"/>
              </a:rPr>
              <a:t>年</a:t>
            </a:r>
            <a:r>
              <a:rPr lang="en-US" altLang="zh-CN" sz="2665" b="1" dirty="0">
                <a:latin typeface="Times New Roman" panose="02020603050405020304" pitchFamily="18" charset="0"/>
                <a:ea typeface="宋体" pitchFamily="2" charset="-122"/>
              </a:rPr>
              <a:t>1</a:t>
            </a:r>
            <a:r>
              <a:rPr lang="zh-CN" altLang="en-US" sz="2665" b="1" dirty="0">
                <a:latin typeface="Times New Roman" panose="02020603050405020304" pitchFamily="18" charset="0"/>
                <a:ea typeface="宋体" pitchFamily="2" charset="-122"/>
              </a:rPr>
              <a:t>月新华出版社发行</a:t>
            </a:r>
            <a:r>
              <a:rPr lang="zh-CN" altLang="zh-CN" sz="2665" b="1" dirty="0">
                <a:solidFill>
                  <a:srgbClr val="000000"/>
                </a:solidFill>
                <a:latin typeface="Times New Roman" panose="02020603050405020304" pitchFamily="18" charset="0"/>
                <a:ea typeface="宋体" pitchFamily="2" charset="-122"/>
              </a:rPr>
              <a:t>《中国高考报告（</a:t>
            </a:r>
            <a:r>
              <a:rPr lang="en-US" altLang="zh-CN" sz="2665" b="1" dirty="0">
                <a:solidFill>
                  <a:srgbClr val="000000"/>
                </a:solidFill>
                <a:latin typeface="Times New Roman" panose="02020603050405020304" pitchFamily="18" charset="0"/>
                <a:ea typeface="宋体" pitchFamily="2" charset="-122"/>
                <a:sym typeface="宋体" pitchFamily="2" charset="-122"/>
              </a:rPr>
              <a:t>2023</a:t>
            </a:r>
            <a:r>
              <a:rPr lang="zh-CN" altLang="zh-CN" sz="2665" b="1" dirty="0">
                <a:solidFill>
                  <a:srgbClr val="000000"/>
                </a:solidFill>
                <a:latin typeface="Times New Roman" panose="02020603050405020304" pitchFamily="18" charset="0"/>
                <a:ea typeface="宋体" pitchFamily="2" charset="-122"/>
              </a:rPr>
              <a:t>）》</a:t>
            </a:r>
            <a:endParaRPr lang="zh-CN" altLang="zh-CN" sz="2665" b="1" dirty="0">
              <a:solidFill>
                <a:srgbClr val="000000"/>
              </a:solidFill>
              <a:latin typeface="Times New Roman" panose="02020603050405020304" pitchFamily="18" charset="0"/>
              <a:ea typeface="宋体" pitchFamily="2" charset="-122"/>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629" name="Rectangle 2"/>
          <p:cNvSpPr/>
          <p:nvPr/>
        </p:nvSpPr>
        <p:spPr>
          <a:xfrm>
            <a:off x="6671733" y="2468033"/>
            <a:ext cx="5404268" cy="3680460"/>
          </a:xfrm>
          <a:prstGeom prst="rect">
            <a:avLst/>
          </a:prstGeom>
          <a:noFill/>
          <a:ln w="9525">
            <a:noFill/>
          </a:ln>
        </p:spPr>
        <p:txBody>
          <a:bodyPr>
            <a:scene3d>
              <a:camera prst="orthographicFront"/>
              <a:lightRig rig="threePt" dir="t"/>
            </a:scene3d>
          </a:bodyPr>
          <a:lstStyle/>
          <a:p>
            <a:pPr fontAlgn="base">
              <a:spcBef>
                <a:spcPts val="0"/>
              </a:spcBef>
              <a:buFont typeface="Arial" panose="020B0604020202020204" pitchFamily="34" charset="0"/>
            </a:pPr>
            <a:r>
              <a:rPr lang="zh-CN" altLang="en-US" sz="2665" strike="noStrike" noProof="1">
                <a:solidFill>
                  <a:srgbClr val="0000FF"/>
                </a:solidFill>
                <a:effectLst>
                  <a:outerShdw blurRad="38100" dist="25400" dir="5400000" algn="ctr" rotWithShape="0">
                    <a:srgbClr val="6E747A">
                      <a:alpha val="43000"/>
                    </a:srgbClr>
                  </a:outerShdw>
                </a:effectLst>
                <a:latin typeface="微软雅黑" charset="-122"/>
                <a:ea typeface="微软雅黑" charset="-122"/>
                <a:cs typeface="微软雅黑" charset="-122"/>
                <a:sym typeface="+mn-ea"/>
              </a:rPr>
              <a:t>物理新高考</a:t>
            </a:r>
            <a:r>
              <a:rPr lang="zh-CN" altLang="en-US" sz="2665" strike="noStrike" noProof="1" dirty="0">
                <a:solidFill>
                  <a:srgbClr val="0000FF"/>
                </a:solidFill>
                <a:effectLst>
                  <a:outerShdw blurRad="38100" dist="25400" dir="5400000" algn="ctr" rotWithShape="0">
                    <a:srgbClr val="6E747A">
                      <a:alpha val="43000"/>
                    </a:srgbClr>
                  </a:outerShdw>
                </a:effectLst>
                <a:latin typeface="微软雅黑" charset="-122"/>
                <a:ea typeface="微软雅黑" charset="-122"/>
                <a:cs typeface="微软雅黑" charset="-122"/>
                <a:sym typeface="+mn-ea"/>
              </a:rPr>
              <a:t>提出</a:t>
            </a:r>
            <a:r>
              <a:rPr lang="zh-CN" altLang="en-US" sz="2665" strike="noStrike" noProof="1">
                <a:solidFill>
                  <a:srgbClr val="0000FF"/>
                </a:solidFill>
                <a:effectLst>
                  <a:outerShdw blurRad="38100" dist="25400" dir="5400000" algn="ctr" rotWithShape="0">
                    <a:srgbClr val="6E747A">
                      <a:alpha val="43000"/>
                    </a:srgbClr>
                  </a:outerShdw>
                </a:effectLst>
                <a:latin typeface="微软雅黑" charset="-122"/>
                <a:ea typeface="微软雅黑" charset="-122"/>
                <a:cs typeface="微软雅黑" charset="-122"/>
                <a:sym typeface="+mn-ea"/>
              </a:rPr>
              <a:t>的关键能力</a:t>
            </a:r>
            <a:r>
              <a:rPr lang="zh-CN" altLang="en-US" sz="2665" strike="noStrike" noProof="1" dirty="0">
                <a:solidFill>
                  <a:srgbClr val="0000FF"/>
                </a:solidFill>
                <a:effectLst>
                  <a:outerShdw blurRad="38100" dist="25400" dir="5400000" algn="ctr" rotWithShape="0">
                    <a:srgbClr val="6E747A">
                      <a:alpha val="43000"/>
                    </a:srgbClr>
                  </a:outerShdw>
                </a:effectLst>
                <a:latin typeface="微软雅黑" charset="-122"/>
                <a:ea typeface="微软雅黑" charset="-122"/>
                <a:cs typeface="微软雅黑" charset="-122"/>
                <a:sym typeface="+mn-ea"/>
              </a:rPr>
              <a:t>包括以下5种（</a:t>
            </a:r>
            <a:r>
              <a:rPr lang="zh-CN" altLang="zh-CN" sz="2665" strike="noStrike" noProof="1" dirty="0">
                <a:solidFill>
                  <a:srgbClr val="FF0000"/>
                </a:solidFill>
                <a:latin typeface="Arial" panose="020B0604020202020204" pitchFamily="34" charset="0"/>
                <a:ea typeface="宋体" pitchFamily="2" charset="-122"/>
                <a:cs typeface="+mn-cs"/>
                <a:sym typeface="+mn-ea"/>
              </a:rPr>
              <a:t>新五种能力</a:t>
            </a:r>
            <a:r>
              <a:rPr lang="zh-CN" altLang="en-US" sz="2665" strike="noStrike" noProof="1" dirty="0">
                <a:solidFill>
                  <a:srgbClr val="0000FF"/>
                </a:solidFill>
                <a:effectLst>
                  <a:outerShdw blurRad="38100" dist="25400" dir="5400000" algn="ctr" rotWithShape="0">
                    <a:srgbClr val="6E747A">
                      <a:alpha val="43000"/>
                    </a:srgbClr>
                  </a:outerShdw>
                </a:effectLst>
                <a:latin typeface="微软雅黑" charset="-122"/>
                <a:ea typeface="微软雅黑" charset="-122"/>
                <a:cs typeface="微软雅黑" charset="-122"/>
                <a:sym typeface="+mn-ea"/>
              </a:rPr>
              <a:t>）：</a:t>
            </a:r>
            <a:endParaRPr sz="2665" strike="noStrike" noProof="1">
              <a:solidFill>
                <a:srgbClr val="0000FF"/>
              </a:solidFill>
              <a:effectLst>
                <a:outerShdw blurRad="38100" dist="25400" dir="5400000" algn="ctr" rotWithShape="0">
                  <a:srgbClr val="6E747A">
                    <a:alpha val="43000"/>
                  </a:srgbClr>
                </a:outerShdw>
              </a:effectLst>
              <a:latin typeface="微软雅黑" charset="-122"/>
              <a:ea typeface="微软雅黑" charset="-122"/>
              <a:cs typeface="微软雅黑" charset="-122"/>
              <a:sym typeface="+mn-ea"/>
            </a:endParaRPr>
          </a:p>
          <a:p>
            <a:pPr fontAlgn="base">
              <a:spcBef>
                <a:spcPts val="0"/>
              </a:spcBef>
              <a:buFont typeface="Arial" panose="020B0604020202020204" pitchFamily="34" charset="0"/>
            </a:pPr>
            <a:r>
              <a:rPr sz="2665" strike="noStrike" noProof="1">
                <a:solidFill>
                  <a:srgbClr val="0000FF"/>
                </a:solidFill>
                <a:effectLst>
                  <a:outerShdw blurRad="38100" dist="25400" dir="5400000" algn="ctr" rotWithShape="0">
                    <a:srgbClr val="6E747A">
                      <a:alpha val="43000"/>
                    </a:srgbClr>
                  </a:outerShdw>
                </a:effectLst>
                <a:latin typeface="微软雅黑" charset="-122"/>
                <a:ea typeface="微软雅黑" charset="-122"/>
                <a:cs typeface="微软雅黑" charset="-122"/>
                <a:sym typeface="+mn-ea"/>
              </a:rPr>
              <a:t>● 理解能力</a:t>
            </a:r>
            <a:endParaRPr sz="2665" strike="noStrike" noProof="1">
              <a:solidFill>
                <a:srgbClr val="0000FF"/>
              </a:solidFill>
              <a:effectLst>
                <a:outerShdw blurRad="38100" dist="25400" dir="5400000" algn="ctr" rotWithShape="0">
                  <a:srgbClr val="6E747A">
                    <a:alpha val="43000"/>
                  </a:srgbClr>
                </a:outerShdw>
              </a:effectLst>
              <a:latin typeface="微软雅黑" charset="-122"/>
              <a:ea typeface="微软雅黑" charset="-122"/>
              <a:cs typeface="微软雅黑" charset="-122"/>
              <a:sym typeface="+mn-ea"/>
            </a:endParaRPr>
          </a:p>
          <a:p>
            <a:pPr fontAlgn="base">
              <a:spcBef>
                <a:spcPts val="0"/>
              </a:spcBef>
              <a:buFont typeface="Arial" panose="020B0604020202020204" pitchFamily="34" charset="0"/>
            </a:pPr>
            <a:r>
              <a:rPr sz="2665" strike="noStrike" noProof="1">
                <a:solidFill>
                  <a:srgbClr val="0000FF"/>
                </a:solidFill>
                <a:effectLst>
                  <a:outerShdw blurRad="38100" dist="25400" dir="5400000" algn="ctr" rotWithShape="0">
                    <a:srgbClr val="6E747A">
                      <a:alpha val="43000"/>
                    </a:srgbClr>
                  </a:outerShdw>
                </a:effectLst>
                <a:latin typeface="微软雅黑" charset="-122"/>
                <a:ea typeface="微软雅黑" charset="-122"/>
                <a:cs typeface="微软雅黑" charset="-122"/>
                <a:sym typeface="+mn-ea"/>
              </a:rPr>
              <a:t>● 推理论证能力</a:t>
            </a:r>
            <a:endParaRPr sz="2665" strike="noStrike" noProof="1">
              <a:solidFill>
                <a:srgbClr val="0000FF"/>
              </a:solidFill>
              <a:effectLst>
                <a:outerShdw blurRad="38100" dist="25400" dir="5400000" algn="ctr" rotWithShape="0">
                  <a:srgbClr val="6E747A">
                    <a:alpha val="43000"/>
                  </a:srgbClr>
                </a:outerShdw>
              </a:effectLst>
              <a:latin typeface="微软雅黑" charset="-122"/>
              <a:ea typeface="微软雅黑" charset="-122"/>
              <a:cs typeface="微软雅黑" charset="-122"/>
              <a:sym typeface="+mn-ea"/>
            </a:endParaRPr>
          </a:p>
          <a:p>
            <a:pPr fontAlgn="base">
              <a:spcBef>
                <a:spcPts val="0"/>
              </a:spcBef>
              <a:buFont typeface="Arial" panose="020B0604020202020204" pitchFamily="34" charset="0"/>
            </a:pPr>
            <a:r>
              <a:rPr sz="2665" strike="noStrike" noProof="1">
                <a:solidFill>
                  <a:srgbClr val="0000FF"/>
                </a:solidFill>
                <a:effectLst>
                  <a:outerShdw blurRad="38100" dist="25400" dir="5400000" algn="ctr" rotWithShape="0">
                    <a:srgbClr val="6E747A">
                      <a:alpha val="43000"/>
                    </a:srgbClr>
                  </a:outerShdw>
                </a:effectLst>
                <a:latin typeface="微软雅黑" charset="-122"/>
                <a:ea typeface="微软雅黑" charset="-122"/>
                <a:cs typeface="微软雅黑" charset="-122"/>
                <a:sym typeface="+mn-ea"/>
              </a:rPr>
              <a:t>● 模型建构能力</a:t>
            </a:r>
            <a:endParaRPr sz="2665" strike="noStrike" noProof="1">
              <a:solidFill>
                <a:srgbClr val="0000FF"/>
              </a:solidFill>
              <a:effectLst>
                <a:outerShdw blurRad="38100" dist="25400" dir="5400000" algn="ctr" rotWithShape="0">
                  <a:srgbClr val="6E747A">
                    <a:alpha val="43000"/>
                  </a:srgbClr>
                </a:outerShdw>
              </a:effectLst>
              <a:latin typeface="微软雅黑" charset="-122"/>
              <a:ea typeface="微软雅黑" charset="-122"/>
              <a:cs typeface="微软雅黑" charset="-122"/>
              <a:sym typeface="+mn-ea"/>
            </a:endParaRPr>
          </a:p>
          <a:p>
            <a:pPr fontAlgn="base">
              <a:spcBef>
                <a:spcPts val="0"/>
              </a:spcBef>
              <a:buFont typeface="Arial" panose="020B0604020202020204" pitchFamily="34" charset="0"/>
            </a:pPr>
            <a:r>
              <a:rPr sz="2665" strike="noStrike" noProof="1">
                <a:solidFill>
                  <a:srgbClr val="0000FF"/>
                </a:solidFill>
                <a:effectLst>
                  <a:outerShdw blurRad="38100" dist="25400" dir="5400000" algn="ctr" rotWithShape="0">
                    <a:srgbClr val="6E747A">
                      <a:alpha val="43000"/>
                    </a:srgbClr>
                  </a:outerShdw>
                </a:effectLst>
                <a:latin typeface="微软雅黑" charset="-122"/>
                <a:ea typeface="微软雅黑" charset="-122"/>
                <a:cs typeface="微软雅黑" charset="-122"/>
                <a:sym typeface="+mn-ea"/>
              </a:rPr>
              <a:t>● 实验探究能力</a:t>
            </a:r>
            <a:endParaRPr sz="2665" strike="noStrike" noProof="1">
              <a:solidFill>
                <a:srgbClr val="0000FF"/>
              </a:solidFill>
              <a:effectLst>
                <a:outerShdw blurRad="38100" dist="25400" dir="5400000" algn="ctr" rotWithShape="0">
                  <a:srgbClr val="6E747A">
                    <a:alpha val="43000"/>
                  </a:srgbClr>
                </a:outerShdw>
              </a:effectLst>
              <a:latin typeface="微软雅黑" charset="-122"/>
              <a:ea typeface="微软雅黑" charset="-122"/>
              <a:cs typeface="微软雅黑" charset="-122"/>
              <a:sym typeface="+mn-ea"/>
            </a:endParaRPr>
          </a:p>
          <a:p>
            <a:pPr fontAlgn="base">
              <a:spcBef>
                <a:spcPts val="0"/>
              </a:spcBef>
              <a:buFont typeface="Arial" panose="020B0604020202020204" pitchFamily="34" charset="0"/>
            </a:pPr>
            <a:r>
              <a:rPr sz="2665" strike="noStrike" noProof="1">
                <a:solidFill>
                  <a:srgbClr val="0000FF"/>
                </a:solidFill>
                <a:effectLst>
                  <a:outerShdw blurRad="38100" dist="25400" dir="5400000" algn="ctr" rotWithShape="0">
                    <a:srgbClr val="6E747A">
                      <a:alpha val="43000"/>
                    </a:srgbClr>
                  </a:outerShdw>
                </a:effectLst>
                <a:latin typeface="微软雅黑" charset="-122"/>
                <a:ea typeface="微软雅黑" charset="-122"/>
                <a:cs typeface="微软雅黑" charset="-122"/>
                <a:sym typeface="+mn-ea"/>
              </a:rPr>
              <a:t>● 创新能力</a:t>
            </a:r>
            <a:endParaRPr lang="zh-CN" altLang="en-US" sz="2665" strike="noStrike" noProof="1">
              <a:solidFill>
                <a:srgbClr val="0000FF"/>
              </a:solidFill>
              <a:effectLst>
                <a:outerShdw blurRad="38100" dist="25400" dir="5400000" algn="ctr" rotWithShape="0">
                  <a:srgbClr val="6E747A">
                    <a:alpha val="43000"/>
                  </a:srgbClr>
                </a:outerShdw>
              </a:effectLst>
              <a:latin typeface="微软雅黑" charset="-122"/>
              <a:ea typeface="微软雅黑" charset="-122"/>
              <a:cs typeface="微软雅黑" charset="-122"/>
              <a:sym typeface="+mn-ea"/>
            </a:endParaRPr>
          </a:p>
        </p:txBody>
      </p:sp>
      <p:sp>
        <p:nvSpPr>
          <p:cNvPr id="3" name="Rectangle 2"/>
          <p:cNvSpPr/>
          <p:nvPr/>
        </p:nvSpPr>
        <p:spPr>
          <a:xfrm>
            <a:off x="239603" y="2467187"/>
            <a:ext cx="6261100" cy="3369733"/>
          </a:xfrm>
          <a:prstGeom prst="rect">
            <a:avLst/>
          </a:prstGeom>
          <a:noFill/>
          <a:ln w="9525">
            <a:noFill/>
          </a:ln>
        </p:spPr>
        <p:txBody>
          <a:bodyPr>
            <a:scene3d>
              <a:camera prst="orthographicFront"/>
              <a:lightRig rig="threePt" dir="t"/>
            </a:scene3d>
          </a:bodyPr>
          <a:lstStyle/>
          <a:p>
            <a:pPr fontAlgn="base">
              <a:spcBef>
                <a:spcPts val="0"/>
              </a:spcBef>
              <a:buFont typeface="Arial" panose="020B0604020202020204" pitchFamily="34" charset="0"/>
            </a:pPr>
            <a:r>
              <a:rPr lang="zh-CN" altLang="en-US" sz="2665" strike="noStrike" noProof="1">
                <a:effectLst>
                  <a:outerShdw blurRad="38100" dist="25400" dir="5400000" algn="ctr" rotWithShape="0">
                    <a:srgbClr val="6E747A">
                      <a:alpha val="43000"/>
                    </a:srgbClr>
                  </a:outerShdw>
                </a:effectLst>
                <a:latin typeface="微软雅黑" charset="-122"/>
                <a:ea typeface="微软雅黑" charset="-122"/>
                <a:cs typeface="微软雅黑" charset="-122"/>
                <a:sym typeface="+mn-ea"/>
              </a:rPr>
              <a:t>物理</a:t>
            </a:r>
            <a:r>
              <a:rPr lang="zh-CN" altLang="en-US" sz="2665" strike="noStrike" noProof="1" dirty="0">
                <a:effectLst>
                  <a:outerShdw blurRad="38100" dist="25400" dir="5400000" algn="ctr" rotWithShape="0">
                    <a:srgbClr val="6E747A">
                      <a:alpha val="43000"/>
                    </a:srgbClr>
                  </a:outerShdw>
                </a:effectLst>
                <a:latin typeface="微软雅黑" charset="-122"/>
                <a:ea typeface="微软雅黑" charset="-122"/>
                <a:cs typeface="微软雅黑" charset="-122"/>
                <a:sym typeface="+mn-ea"/>
              </a:rPr>
              <a:t>考试大纲</a:t>
            </a:r>
            <a:r>
              <a:rPr lang="zh-CN" altLang="en-US" sz="2665" strike="noStrike" noProof="1">
                <a:effectLst>
                  <a:outerShdw blurRad="38100" dist="25400" dir="5400000" algn="ctr" rotWithShape="0">
                    <a:srgbClr val="6E747A">
                      <a:alpha val="43000"/>
                    </a:srgbClr>
                  </a:outerShdw>
                </a:effectLst>
                <a:latin typeface="微软雅黑" charset="-122"/>
                <a:ea typeface="微软雅黑" charset="-122"/>
                <a:cs typeface="微软雅黑" charset="-122"/>
                <a:sym typeface="+mn-ea"/>
              </a:rPr>
              <a:t>要考查的能力包括</a:t>
            </a:r>
            <a:r>
              <a:rPr lang="zh-CN" altLang="en-US" sz="2665" strike="noStrike" noProof="1" dirty="0">
                <a:effectLst>
                  <a:outerShdw blurRad="38100" dist="25400" dir="5400000" algn="ctr" rotWithShape="0">
                    <a:srgbClr val="6E747A">
                      <a:alpha val="43000"/>
                    </a:srgbClr>
                  </a:outerShdw>
                </a:effectLst>
                <a:latin typeface="微软雅黑" charset="-122"/>
                <a:ea typeface="微软雅黑" charset="-122"/>
                <a:cs typeface="微软雅黑" charset="-122"/>
                <a:sym typeface="+mn-ea"/>
              </a:rPr>
              <a:t>以下5种（</a:t>
            </a:r>
            <a:r>
              <a:rPr lang="zh-CN" altLang="zh-CN" sz="2665" strike="noStrike" noProof="1" dirty="0">
                <a:solidFill>
                  <a:srgbClr val="FF0000"/>
                </a:solidFill>
                <a:latin typeface="Arial" panose="020B0604020202020204" pitchFamily="34" charset="0"/>
                <a:ea typeface="宋体" pitchFamily="2" charset="-122"/>
                <a:cs typeface="+mn-cs"/>
                <a:sym typeface="+mn-ea"/>
              </a:rPr>
              <a:t>原五种能力</a:t>
            </a:r>
            <a:r>
              <a:rPr lang="zh-CN" altLang="en-US" sz="2665" strike="noStrike" noProof="1" dirty="0">
                <a:effectLst>
                  <a:outerShdw blurRad="38100" dist="25400" dir="5400000" algn="ctr" rotWithShape="0">
                    <a:srgbClr val="6E747A">
                      <a:alpha val="43000"/>
                    </a:srgbClr>
                  </a:outerShdw>
                </a:effectLst>
                <a:latin typeface="微软雅黑" charset="-122"/>
                <a:ea typeface="微软雅黑" charset="-122"/>
                <a:cs typeface="微软雅黑" charset="-122"/>
                <a:sym typeface="+mn-ea"/>
              </a:rPr>
              <a:t>）：</a:t>
            </a:r>
            <a:endParaRPr sz="2665" strike="noStrike" noProof="1">
              <a:effectLst>
                <a:outerShdw blurRad="38100" dist="25400" dir="5400000" algn="ctr" rotWithShape="0">
                  <a:srgbClr val="6E747A">
                    <a:alpha val="43000"/>
                  </a:srgbClr>
                </a:outerShdw>
              </a:effectLst>
              <a:latin typeface="微软雅黑" charset="-122"/>
              <a:ea typeface="微软雅黑" charset="-122"/>
              <a:cs typeface="微软雅黑" charset="-122"/>
              <a:sym typeface="+mn-ea"/>
            </a:endParaRPr>
          </a:p>
          <a:p>
            <a:pPr fontAlgn="base">
              <a:spcBef>
                <a:spcPts val="0"/>
              </a:spcBef>
              <a:buFont typeface="Arial" panose="020B0604020202020204" pitchFamily="34" charset="0"/>
            </a:pPr>
            <a:r>
              <a:rPr sz="2665" strike="noStrike" noProof="1">
                <a:effectLst>
                  <a:outerShdw blurRad="38100" dist="25400" dir="5400000" algn="ctr" rotWithShape="0">
                    <a:srgbClr val="6E747A">
                      <a:alpha val="43000"/>
                    </a:srgbClr>
                  </a:outerShdw>
                </a:effectLst>
                <a:latin typeface="微软雅黑" charset="-122"/>
                <a:ea typeface="微软雅黑" charset="-122"/>
                <a:cs typeface="微软雅黑" charset="-122"/>
                <a:sym typeface="+mn-ea"/>
              </a:rPr>
              <a:t>● 理解能力</a:t>
            </a:r>
            <a:endParaRPr sz="2665" strike="noStrike" noProof="1">
              <a:effectLst>
                <a:outerShdw blurRad="38100" dist="25400" dir="5400000" algn="ctr" rotWithShape="0">
                  <a:srgbClr val="6E747A">
                    <a:alpha val="43000"/>
                  </a:srgbClr>
                </a:outerShdw>
              </a:effectLst>
              <a:latin typeface="微软雅黑" charset="-122"/>
              <a:ea typeface="微软雅黑" charset="-122"/>
              <a:cs typeface="微软雅黑" charset="-122"/>
              <a:sym typeface="+mn-ea"/>
            </a:endParaRPr>
          </a:p>
          <a:p>
            <a:pPr fontAlgn="base">
              <a:spcBef>
                <a:spcPts val="0"/>
              </a:spcBef>
              <a:buFont typeface="Arial" panose="020B0604020202020204" pitchFamily="34" charset="0"/>
            </a:pPr>
            <a:r>
              <a:rPr sz="2665" strike="noStrike" noProof="1">
                <a:effectLst>
                  <a:outerShdw blurRad="38100" dist="25400" dir="5400000" algn="ctr" rotWithShape="0">
                    <a:srgbClr val="6E747A">
                      <a:alpha val="43000"/>
                    </a:srgbClr>
                  </a:outerShdw>
                </a:effectLst>
                <a:latin typeface="微软雅黑" charset="-122"/>
                <a:ea typeface="微软雅黑" charset="-122"/>
                <a:cs typeface="微软雅黑" charset="-122"/>
                <a:sym typeface="+mn-ea"/>
              </a:rPr>
              <a:t>● 推理能力</a:t>
            </a:r>
            <a:endParaRPr sz="2665" strike="noStrike" noProof="1">
              <a:effectLst>
                <a:outerShdw blurRad="38100" dist="25400" dir="5400000" algn="ctr" rotWithShape="0">
                  <a:srgbClr val="6E747A">
                    <a:alpha val="43000"/>
                  </a:srgbClr>
                </a:outerShdw>
              </a:effectLst>
              <a:latin typeface="微软雅黑" charset="-122"/>
              <a:ea typeface="微软雅黑" charset="-122"/>
              <a:cs typeface="微软雅黑" charset="-122"/>
              <a:sym typeface="+mn-ea"/>
            </a:endParaRPr>
          </a:p>
          <a:p>
            <a:pPr fontAlgn="base">
              <a:spcBef>
                <a:spcPts val="0"/>
              </a:spcBef>
              <a:buFont typeface="Arial" panose="020B0604020202020204" pitchFamily="34" charset="0"/>
            </a:pPr>
            <a:r>
              <a:rPr sz="2665" strike="noStrike" noProof="1">
                <a:effectLst>
                  <a:outerShdw blurRad="38100" dist="25400" dir="5400000" algn="ctr" rotWithShape="0">
                    <a:srgbClr val="6E747A">
                      <a:alpha val="43000"/>
                    </a:srgbClr>
                  </a:outerShdw>
                </a:effectLst>
                <a:latin typeface="微软雅黑" charset="-122"/>
                <a:ea typeface="微软雅黑" charset="-122"/>
                <a:cs typeface="微软雅黑" charset="-122"/>
                <a:sym typeface="+mn-ea"/>
              </a:rPr>
              <a:t>● 分析综合能力</a:t>
            </a:r>
            <a:endParaRPr sz="2665" strike="noStrike" noProof="1">
              <a:effectLst>
                <a:outerShdw blurRad="38100" dist="25400" dir="5400000" algn="ctr" rotWithShape="0">
                  <a:srgbClr val="6E747A">
                    <a:alpha val="43000"/>
                  </a:srgbClr>
                </a:outerShdw>
              </a:effectLst>
              <a:latin typeface="微软雅黑" charset="-122"/>
              <a:ea typeface="微软雅黑" charset="-122"/>
              <a:cs typeface="微软雅黑" charset="-122"/>
              <a:sym typeface="+mn-ea"/>
            </a:endParaRPr>
          </a:p>
          <a:p>
            <a:pPr fontAlgn="base">
              <a:spcBef>
                <a:spcPts val="0"/>
              </a:spcBef>
              <a:buFont typeface="Arial" panose="020B0604020202020204" pitchFamily="34" charset="0"/>
            </a:pPr>
            <a:r>
              <a:rPr sz="2665" strike="noStrike" noProof="1">
                <a:effectLst>
                  <a:outerShdw blurRad="38100" dist="25400" dir="5400000" algn="ctr" rotWithShape="0">
                    <a:srgbClr val="6E747A">
                      <a:alpha val="43000"/>
                    </a:srgbClr>
                  </a:outerShdw>
                </a:effectLst>
                <a:latin typeface="微软雅黑" charset="-122"/>
                <a:ea typeface="微软雅黑" charset="-122"/>
                <a:cs typeface="微软雅黑" charset="-122"/>
                <a:sym typeface="+mn-ea"/>
              </a:rPr>
              <a:t>● 应用数学处理物理问题的能力</a:t>
            </a:r>
            <a:endParaRPr sz="2665" strike="noStrike" noProof="1">
              <a:effectLst>
                <a:outerShdw blurRad="38100" dist="25400" dir="5400000" algn="ctr" rotWithShape="0">
                  <a:srgbClr val="6E747A">
                    <a:alpha val="43000"/>
                  </a:srgbClr>
                </a:outerShdw>
              </a:effectLst>
              <a:latin typeface="微软雅黑" charset="-122"/>
              <a:ea typeface="微软雅黑" charset="-122"/>
              <a:cs typeface="微软雅黑" charset="-122"/>
              <a:sym typeface="+mn-ea"/>
            </a:endParaRPr>
          </a:p>
          <a:p>
            <a:pPr fontAlgn="base">
              <a:spcBef>
                <a:spcPts val="0"/>
              </a:spcBef>
              <a:buFont typeface="Arial" panose="020B0604020202020204" pitchFamily="34" charset="0"/>
            </a:pPr>
            <a:r>
              <a:rPr sz="2665" strike="noStrike" noProof="1">
                <a:effectLst>
                  <a:outerShdw blurRad="38100" dist="25400" dir="5400000" algn="ctr" rotWithShape="0">
                    <a:srgbClr val="6E747A">
                      <a:alpha val="43000"/>
                    </a:srgbClr>
                  </a:outerShdw>
                </a:effectLst>
                <a:latin typeface="微软雅黑" charset="-122"/>
                <a:ea typeface="微软雅黑" charset="-122"/>
                <a:cs typeface="微软雅黑" charset="-122"/>
                <a:sym typeface="+mn-ea"/>
              </a:rPr>
              <a:t>● 实验能力</a:t>
            </a:r>
            <a:endParaRPr lang="zh-CN" altLang="en-US" sz="2665" strike="noStrike" noProof="1">
              <a:effectLst>
                <a:outerShdw blurRad="38100" dist="25400" dir="5400000" algn="ctr" rotWithShape="0">
                  <a:srgbClr val="6E747A">
                    <a:alpha val="43000"/>
                  </a:srgbClr>
                </a:outerShdw>
              </a:effectLst>
              <a:latin typeface="微软雅黑" charset="-122"/>
              <a:ea typeface="微软雅黑" charset="-122"/>
              <a:cs typeface="微软雅黑" charset="-122"/>
              <a:sym typeface="+mn-ea"/>
            </a:endParaRPr>
          </a:p>
        </p:txBody>
      </p:sp>
      <p:sp>
        <p:nvSpPr>
          <p:cNvPr id="4" name="文本框 3"/>
          <p:cNvSpPr txBox="1"/>
          <p:nvPr/>
        </p:nvSpPr>
        <p:spPr>
          <a:xfrm>
            <a:off x="3888317" y="1509184"/>
            <a:ext cx="3803651" cy="521970"/>
          </a:xfrm>
          <a:prstGeom prst="rect">
            <a:avLst/>
          </a:prstGeom>
          <a:noFill/>
        </p:spPr>
        <p:txBody>
          <a:bodyPr wrap="square" rtlCol="0">
            <a:spAutoFit/>
          </a:bodyPr>
          <a:lstStyle/>
          <a:p>
            <a:r>
              <a:rPr lang="zh-CN" altLang="en-US" sz="2800" noProof="1" dirty="0" smtClean="0">
                <a:solidFill>
                  <a:srgbClr val="FF0000"/>
                </a:solidFill>
                <a:effectLst>
                  <a:outerShdw blurRad="38100" dist="25400" dir="5400000" algn="ctr" rotWithShape="0">
                    <a:srgbClr val="6E747A">
                      <a:alpha val="43000"/>
                    </a:srgbClr>
                  </a:outerShdw>
                </a:effectLst>
                <a:latin typeface="微软雅黑" charset="-122"/>
                <a:ea typeface="微软雅黑" charset="-122"/>
                <a:cs typeface="微软雅黑" charset="-122"/>
                <a:sym typeface="+mn-ea"/>
              </a:rPr>
              <a:t>对</a:t>
            </a:r>
            <a:r>
              <a:rPr lang="zh-CN" altLang="en-US" sz="2800" noProof="1" dirty="0">
                <a:solidFill>
                  <a:srgbClr val="FF0000"/>
                </a:solidFill>
                <a:effectLst>
                  <a:outerShdw blurRad="38100" dist="25400" dir="5400000" algn="ctr" rotWithShape="0">
                    <a:srgbClr val="6E747A">
                      <a:alpha val="43000"/>
                    </a:srgbClr>
                  </a:outerShdw>
                </a:effectLst>
                <a:latin typeface="微软雅黑" charset="-122"/>
                <a:ea typeface="微软雅黑" charset="-122"/>
                <a:cs typeface="微软雅黑" charset="-122"/>
                <a:sym typeface="+mn-ea"/>
              </a:rPr>
              <a:t>能力要求有新的提法</a:t>
            </a:r>
            <a:endParaRPr lang="zh-CN" altLang="en-US" sz="2800" noProof="1" dirty="0">
              <a:solidFill>
                <a:srgbClr val="FF0000"/>
              </a:solidFill>
              <a:effectLst>
                <a:outerShdw blurRad="38100" dist="25400" dir="5400000" algn="ctr" rotWithShape="0">
                  <a:srgbClr val="6E747A">
                    <a:alpha val="43000"/>
                  </a:srgbClr>
                </a:outerShdw>
              </a:effectLst>
              <a:latin typeface="微软雅黑" charset="-122"/>
              <a:ea typeface="微软雅黑" charset="-122"/>
              <a:cs typeface="微软雅黑" charset="-122"/>
              <a:sym typeface="+mn-ea"/>
            </a:endParaRPr>
          </a:p>
        </p:txBody>
      </p:sp>
      <p:sp>
        <p:nvSpPr>
          <p:cNvPr id="9218" name="TextBox 18"/>
          <p:cNvSpPr txBox="1"/>
          <p:nvPr>
            <p:custDataLst>
              <p:tags r:id="rId1"/>
            </p:custDataLst>
          </p:nvPr>
        </p:nvSpPr>
        <p:spPr>
          <a:xfrm>
            <a:off x="334433" y="760307"/>
            <a:ext cx="11999384" cy="460375"/>
          </a:xfrm>
          <a:prstGeom prst="rect">
            <a:avLst/>
          </a:prstGeom>
          <a:noFill/>
          <a:ln w="9525">
            <a:noFill/>
          </a:ln>
        </p:spPr>
        <p:txBody>
          <a:bodyPr anchor="t" anchorCtr="0">
            <a:spAutoFit/>
          </a:bodyPr>
          <a:p>
            <a:r>
              <a:rPr lang="en-US" altLang="zh-CN" sz="2400" b="1">
                <a:latin typeface="Times New Roman" panose="02020603050405020304" pitchFamily="18" charset="0"/>
                <a:ea typeface="宋体" pitchFamily="2" charset="-122"/>
              </a:rPr>
              <a:t>2019</a:t>
            </a:r>
            <a:r>
              <a:rPr lang="zh-CN" altLang="en-US" sz="2400" b="1" dirty="0">
                <a:latin typeface="Times New Roman" panose="02020603050405020304" pitchFamily="18" charset="0"/>
                <a:ea typeface="宋体" pitchFamily="2" charset="-122"/>
              </a:rPr>
              <a:t>年</a:t>
            </a:r>
            <a:r>
              <a:rPr lang="en-US" altLang="zh-CN" sz="2400" b="1">
                <a:latin typeface="Times New Roman" panose="02020603050405020304" pitchFamily="18" charset="0"/>
                <a:ea typeface="宋体" pitchFamily="2" charset="-122"/>
              </a:rPr>
              <a:t>12</a:t>
            </a:r>
            <a:r>
              <a:rPr lang="zh-CN" altLang="en-US" sz="2400" b="1" dirty="0">
                <a:latin typeface="Times New Roman" panose="02020603050405020304" pitchFamily="18" charset="0"/>
                <a:ea typeface="宋体" pitchFamily="2" charset="-122"/>
              </a:rPr>
              <a:t>月教育部考试中心</a:t>
            </a:r>
            <a:r>
              <a:rPr lang="en-US" altLang="zh-CN" sz="2400" b="1">
                <a:latin typeface="Times New Roman" panose="02020603050405020304" pitchFamily="18" charset="0"/>
                <a:ea typeface="宋体" pitchFamily="2" charset="-122"/>
              </a:rPr>
              <a:t>《</a:t>
            </a:r>
            <a:r>
              <a:rPr lang="zh-CN" altLang="en-US" sz="2400" b="1" dirty="0">
                <a:latin typeface="Times New Roman" panose="02020603050405020304" pitchFamily="18" charset="0"/>
                <a:ea typeface="宋体" pitchFamily="2" charset="-122"/>
              </a:rPr>
              <a:t>基于高考评价体系的物理科考试内容改革实施路径</a:t>
            </a:r>
            <a:r>
              <a:rPr lang="en-US" altLang="zh-CN" sz="2400" b="1">
                <a:latin typeface="Times New Roman" panose="02020603050405020304" pitchFamily="18" charset="0"/>
                <a:ea typeface="宋体" pitchFamily="2" charset="-122"/>
              </a:rPr>
              <a:t>》</a:t>
            </a:r>
            <a:endParaRPr lang="zh-CN" altLang="en-US" sz="2400" b="1" dirty="0">
              <a:latin typeface="Times New Roman" panose="02020603050405020304" pitchFamily="18" charset="0"/>
              <a:ea typeface="宋体" pitchFamily="2" charset="-122"/>
            </a:endParaRPr>
          </a:p>
        </p:txBody>
      </p:sp>
    </p:spTree>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98378" name="组合 98377"/>
          <p:cNvGrpSpPr/>
          <p:nvPr/>
        </p:nvGrpSpPr>
        <p:grpSpPr>
          <a:xfrm>
            <a:off x="1371600" y="355601"/>
            <a:ext cx="8314267" cy="4610099"/>
            <a:chOff x="648" y="168"/>
            <a:chExt cx="3928" cy="2178"/>
          </a:xfrm>
        </p:grpSpPr>
        <p:sp>
          <p:nvSpPr>
            <p:cNvPr id="15362" name="Text Box 4"/>
            <p:cNvSpPr txBox="1"/>
            <p:nvPr/>
          </p:nvSpPr>
          <p:spPr>
            <a:xfrm>
              <a:off x="1905" y="168"/>
              <a:ext cx="1735" cy="266"/>
            </a:xfrm>
            <a:prstGeom prst="rect">
              <a:avLst/>
            </a:prstGeom>
            <a:noFill/>
            <a:ln w="9525">
              <a:noFill/>
            </a:ln>
          </p:spPr>
          <p:txBody>
            <a:bodyPr lIns="35997" tIns="35997" rIns="35997" bIns="35997" anchor="ctr" anchorCtr="0">
              <a:spAutoFit/>
            </a:bodyPr>
            <a:p>
              <a:pPr algn="ctr">
                <a:lnSpc>
                  <a:spcPct val="120000"/>
                </a:lnSpc>
              </a:pPr>
              <a:r>
                <a:rPr lang="zh-CN" altLang="en-US" sz="2665" b="1" dirty="0">
                  <a:latin typeface="微软雅黑" charset="-122"/>
                  <a:ea typeface="微软雅黑" charset="-122"/>
                </a:rPr>
                <a:t>高中物理核心素养</a:t>
              </a:r>
              <a:endParaRPr lang="zh-CN" altLang="en-US" sz="2665" b="1" dirty="0">
                <a:latin typeface="微软雅黑" charset="-122"/>
                <a:ea typeface="微软雅黑" charset="-122"/>
              </a:endParaRPr>
            </a:p>
          </p:txBody>
        </p:sp>
        <p:grpSp>
          <p:nvGrpSpPr>
            <p:cNvPr id="15363" name="组合 72"/>
            <p:cNvGrpSpPr/>
            <p:nvPr/>
          </p:nvGrpSpPr>
          <p:grpSpPr>
            <a:xfrm>
              <a:off x="953" y="383"/>
              <a:ext cx="3623" cy="658"/>
              <a:chOff x="1043608" y="1189396"/>
              <a:chExt cx="7669324" cy="1856113"/>
            </a:xfrm>
          </p:grpSpPr>
          <p:sp>
            <p:nvSpPr>
              <p:cNvPr id="15364" name="Text Box 4"/>
              <p:cNvSpPr txBox="1"/>
              <p:nvPr/>
            </p:nvSpPr>
            <p:spPr>
              <a:xfrm>
                <a:off x="1043608" y="1849695"/>
                <a:ext cx="1126161" cy="1166627"/>
              </a:xfrm>
              <a:prstGeom prst="rect">
                <a:avLst/>
              </a:prstGeom>
              <a:noFill/>
              <a:ln w="9525">
                <a:noFill/>
              </a:ln>
            </p:spPr>
            <p:txBody>
              <a:bodyPr lIns="48000" tIns="48000" rIns="48000" bIns="48000" anchor="ctr" anchorCtr="0">
                <a:spAutoFit/>
              </a:bodyPr>
              <a:p>
                <a:pPr algn="ctr"/>
                <a:r>
                  <a:rPr lang="zh-CN" altLang="en-US" sz="2535" b="1" dirty="0">
                    <a:latin typeface="微软雅黑" charset="-122"/>
                    <a:ea typeface="微软雅黑" charset="-122"/>
                  </a:rPr>
                  <a:t>物理</a:t>
                </a:r>
                <a:endParaRPr lang="en-US" altLang="zh-CN" sz="2535" b="1">
                  <a:latin typeface="微软雅黑" charset="-122"/>
                  <a:ea typeface="微软雅黑" charset="-122"/>
                </a:endParaRPr>
              </a:p>
              <a:p>
                <a:pPr algn="ctr"/>
                <a:r>
                  <a:rPr lang="zh-CN" altLang="en-US" sz="2535" b="1" dirty="0">
                    <a:latin typeface="微软雅黑" charset="-122"/>
                    <a:ea typeface="微软雅黑" charset="-122"/>
                  </a:rPr>
                  <a:t>观念</a:t>
                </a:r>
                <a:endParaRPr lang="zh-CN" altLang="en-US" sz="2535" b="1" dirty="0">
                  <a:latin typeface="微软雅黑" charset="-122"/>
                  <a:ea typeface="微软雅黑" charset="-122"/>
                </a:endParaRPr>
              </a:p>
            </p:txBody>
          </p:sp>
          <p:sp>
            <p:nvSpPr>
              <p:cNvPr id="15365" name="Text Box 4"/>
              <p:cNvSpPr txBox="1"/>
              <p:nvPr/>
            </p:nvSpPr>
            <p:spPr>
              <a:xfrm>
                <a:off x="3340383" y="1849695"/>
                <a:ext cx="1124044" cy="1166627"/>
              </a:xfrm>
              <a:prstGeom prst="rect">
                <a:avLst/>
              </a:prstGeom>
              <a:noFill/>
              <a:ln w="9525">
                <a:noFill/>
              </a:ln>
            </p:spPr>
            <p:txBody>
              <a:bodyPr lIns="48000" tIns="48000" rIns="48000" bIns="48000" anchor="ctr" anchorCtr="0">
                <a:spAutoFit/>
              </a:bodyPr>
              <a:p>
                <a:pPr algn="ctr"/>
                <a:r>
                  <a:rPr lang="zh-CN" altLang="en-US" sz="2535" b="1" dirty="0">
                    <a:latin typeface="微软雅黑" charset="-122"/>
                    <a:ea typeface="微软雅黑" charset="-122"/>
                  </a:rPr>
                  <a:t>科学</a:t>
                </a:r>
                <a:endParaRPr lang="en-US" altLang="zh-CN" sz="2535" b="1">
                  <a:latin typeface="微软雅黑" charset="-122"/>
                  <a:ea typeface="微软雅黑" charset="-122"/>
                </a:endParaRPr>
              </a:p>
              <a:p>
                <a:pPr algn="ctr"/>
                <a:r>
                  <a:rPr lang="zh-CN" altLang="en-US" sz="2535" b="1" dirty="0">
                    <a:latin typeface="微软雅黑" charset="-122"/>
                    <a:ea typeface="微软雅黑" charset="-122"/>
                  </a:rPr>
                  <a:t>思维</a:t>
                </a:r>
                <a:endParaRPr lang="zh-CN" altLang="en-US" sz="2535" b="1" dirty="0">
                  <a:latin typeface="微软雅黑" charset="-122"/>
                  <a:ea typeface="微软雅黑" charset="-122"/>
                </a:endParaRPr>
              </a:p>
            </p:txBody>
          </p:sp>
          <p:grpSp>
            <p:nvGrpSpPr>
              <p:cNvPr id="15366" name="组合 71"/>
              <p:cNvGrpSpPr/>
              <p:nvPr/>
            </p:nvGrpSpPr>
            <p:grpSpPr>
              <a:xfrm>
                <a:off x="1619672" y="1189396"/>
                <a:ext cx="6310090" cy="752598"/>
                <a:chOff x="1619672" y="1133980"/>
                <a:chExt cx="6310090" cy="752598"/>
              </a:xfrm>
            </p:grpSpPr>
            <p:cxnSp>
              <p:nvCxnSpPr>
                <p:cNvPr id="10" name="直接连接符 9"/>
                <p:cNvCxnSpPr/>
                <p:nvPr/>
              </p:nvCxnSpPr>
              <p:spPr bwMode="auto">
                <a:xfrm>
                  <a:off x="4976703" y="1133980"/>
                  <a:ext cx="0" cy="359551"/>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nvCxnSpPr>
              <p:spPr bwMode="auto">
                <a:xfrm>
                  <a:off x="1629974" y="1493531"/>
                  <a:ext cx="6299725" cy="0"/>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p:nvCxnSpPr>
              <p:spPr bwMode="auto">
                <a:xfrm>
                  <a:off x="1619389" y="1493531"/>
                  <a:ext cx="0" cy="393392"/>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直接连接符 16"/>
                <p:cNvCxnSpPr/>
                <p:nvPr/>
              </p:nvCxnSpPr>
              <p:spPr bwMode="auto">
                <a:xfrm>
                  <a:off x="3897113" y="1485071"/>
                  <a:ext cx="0" cy="393392"/>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bwMode="auto">
                <a:xfrm>
                  <a:off x="6011839" y="1485071"/>
                  <a:ext cx="0" cy="393392"/>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bwMode="auto">
                <a:xfrm>
                  <a:off x="7921232" y="1493531"/>
                  <a:ext cx="0" cy="393392"/>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15373" name="Text Box 4"/>
              <p:cNvSpPr txBox="1"/>
              <p:nvPr/>
            </p:nvSpPr>
            <p:spPr>
              <a:xfrm>
                <a:off x="5455110" y="1849695"/>
                <a:ext cx="1124044" cy="1166627"/>
              </a:xfrm>
              <a:prstGeom prst="rect">
                <a:avLst/>
              </a:prstGeom>
              <a:noFill/>
              <a:ln w="9525">
                <a:noFill/>
              </a:ln>
            </p:spPr>
            <p:txBody>
              <a:bodyPr lIns="48000" tIns="48000" rIns="48000" bIns="48000" anchor="ctr" anchorCtr="0">
                <a:spAutoFit/>
              </a:bodyPr>
              <a:p>
                <a:pPr algn="ctr"/>
                <a:r>
                  <a:rPr lang="zh-CN" altLang="en-US" sz="2535" b="1" dirty="0">
                    <a:latin typeface="微软雅黑" charset="-122"/>
                    <a:ea typeface="微软雅黑" charset="-122"/>
                  </a:rPr>
                  <a:t>科学</a:t>
                </a:r>
                <a:endParaRPr lang="en-US" altLang="zh-CN" sz="2535" b="1">
                  <a:latin typeface="微软雅黑" charset="-122"/>
                  <a:ea typeface="微软雅黑" charset="-122"/>
                </a:endParaRPr>
              </a:p>
              <a:p>
                <a:pPr algn="ctr"/>
                <a:r>
                  <a:rPr lang="zh-CN" altLang="en-US" sz="2535" b="1" dirty="0">
                    <a:latin typeface="微软雅黑" charset="-122"/>
                    <a:ea typeface="微软雅黑" charset="-122"/>
                  </a:rPr>
                  <a:t>探究</a:t>
                </a:r>
                <a:endParaRPr lang="zh-CN" altLang="en-US" sz="2535" b="1" dirty="0">
                  <a:latin typeface="微软雅黑" charset="-122"/>
                  <a:ea typeface="微软雅黑" charset="-122"/>
                </a:endParaRPr>
              </a:p>
            </p:txBody>
          </p:sp>
          <p:sp>
            <p:nvSpPr>
              <p:cNvPr id="15374" name="Text Box 4"/>
              <p:cNvSpPr txBox="1"/>
              <p:nvPr/>
            </p:nvSpPr>
            <p:spPr>
              <a:xfrm>
                <a:off x="7165519" y="1837428"/>
                <a:ext cx="1547413" cy="1208081"/>
              </a:xfrm>
              <a:prstGeom prst="rect">
                <a:avLst/>
              </a:prstGeom>
              <a:noFill/>
              <a:ln w="9525">
                <a:noFill/>
              </a:ln>
            </p:spPr>
            <p:txBody>
              <a:bodyPr lIns="48000" tIns="48000" rIns="48000" bIns="48000" anchor="ctr" anchorCtr="0">
                <a:spAutoFit/>
              </a:bodyPr>
              <a:p>
                <a:pPr algn="ctr">
                  <a:lnSpc>
                    <a:spcPct val="110000"/>
                  </a:lnSpc>
                </a:pPr>
                <a:r>
                  <a:rPr lang="zh-CN" altLang="en-US" sz="2400" b="1" dirty="0">
                    <a:latin typeface="微软雅黑" charset="-122"/>
                    <a:ea typeface="微软雅黑" charset="-122"/>
                  </a:rPr>
                  <a:t>科学态度</a:t>
                </a:r>
                <a:endParaRPr lang="en-US" altLang="zh-CN" sz="2400" b="1">
                  <a:latin typeface="微软雅黑" charset="-122"/>
                  <a:ea typeface="微软雅黑" charset="-122"/>
                </a:endParaRPr>
              </a:p>
              <a:p>
                <a:pPr algn="ctr">
                  <a:lnSpc>
                    <a:spcPct val="110000"/>
                  </a:lnSpc>
                </a:pPr>
                <a:r>
                  <a:rPr lang="zh-CN" altLang="en-US" sz="2400" b="1" dirty="0">
                    <a:latin typeface="微软雅黑" charset="-122"/>
                    <a:ea typeface="微软雅黑" charset="-122"/>
                  </a:rPr>
                  <a:t>与责任</a:t>
                </a:r>
                <a:endParaRPr lang="zh-CN" altLang="en-US" sz="2400" b="1" dirty="0">
                  <a:latin typeface="微软雅黑" charset="-122"/>
                  <a:ea typeface="微软雅黑" charset="-122"/>
                </a:endParaRPr>
              </a:p>
            </p:txBody>
          </p:sp>
        </p:grpSp>
        <p:grpSp>
          <p:nvGrpSpPr>
            <p:cNvPr id="15375" name="组合 68"/>
            <p:cNvGrpSpPr/>
            <p:nvPr/>
          </p:nvGrpSpPr>
          <p:grpSpPr>
            <a:xfrm>
              <a:off x="1853" y="984"/>
              <a:ext cx="881" cy="1044"/>
              <a:chOff x="2917024" y="2924944"/>
              <a:chExt cx="1865665" cy="2304256"/>
            </a:xfrm>
          </p:grpSpPr>
          <p:grpSp>
            <p:nvGrpSpPr>
              <p:cNvPr id="15376" name="组合 67"/>
              <p:cNvGrpSpPr/>
              <p:nvPr/>
            </p:nvGrpSpPr>
            <p:grpSpPr>
              <a:xfrm>
                <a:off x="3167991" y="2924944"/>
                <a:ext cx="1332000" cy="719607"/>
                <a:chOff x="2907415" y="3068960"/>
                <a:chExt cx="1390243" cy="719607"/>
              </a:xfrm>
            </p:grpSpPr>
            <p:cxnSp>
              <p:nvCxnSpPr>
                <p:cNvPr id="26" name="直接连接符 25"/>
                <p:cNvCxnSpPr/>
                <p:nvPr/>
              </p:nvCxnSpPr>
              <p:spPr bwMode="auto">
                <a:xfrm>
                  <a:off x="3626940" y="3068960"/>
                  <a:ext cx="0" cy="359710"/>
                </a:xfrm>
                <a:prstGeom prst="line">
                  <a:avLst/>
                </a:prstGeom>
                <a:ln w="25400">
                  <a:solidFill>
                    <a:srgbClr val="0000FF"/>
                  </a:solidFill>
                </a:ln>
              </p:spPr>
              <p:style>
                <a:lnRef idx="1">
                  <a:schemeClr val="accent1"/>
                </a:lnRef>
                <a:fillRef idx="0">
                  <a:schemeClr val="accent1"/>
                </a:fillRef>
                <a:effectRef idx="0">
                  <a:schemeClr val="accent1"/>
                </a:effectRef>
                <a:fontRef idx="minor">
                  <a:schemeClr val="tx1"/>
                </a:fontRef>
              </p:style>
            </p:cxnSp>
            <p:grpSp>
              <p:nvGrpSpPr>
                <p:cNvPr id="15378" name="组合 51"/>
                <p:cNvGrpSpPr/>
                <p:nvPr/>
              </p:nvGrpSpPr>
              <p:grpSpPr>
                <a:xfrm>
                  <a:off x="2907415" y="3428923"/>
                  <a:ext cx="1390243" cy="359644"/>
                  <a:chOff x="2987348" y="3501404"/>
                  <a:chExt cx="1390243" cy="359644"/>
                </a:xfrm>
              </p:grpSpPr>
              <p:cxnSp>
                <p:nvCxnSpPr>
                  <p:cNvPr id="28" name="直接连接符 27"/>
                  <p:cNvCxnSpPr/>
                  <p:nvPr/>
                </p:nvCxnSpPr>
                <p:spPr bwMode="auto">
                  <a:xfrm>
                    <a:off x="2986408" y="3501151"/>
                    <a:ext cx="1390100" cy="0"/>
                  </a:xfrm>
                  <a:prstGeom prst="line">
                    <a:avLst/>
                  </a:prstGeom>
                  <a:ln w="25400">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29" name="直接连接符 28"/>
                  <p:cNvCxnSpPr/>
                  <p:nvPr/>
                </p:nvCxnSpPr>
                <p:spPr bwMode="auto">
                  <a:xfrm>
                    <a:off x="2986408" y="3505383"/>
                    <a:ext cx="0" cy="355477"/>
                  </a:xfrm>
                  <a:prstGeom prst="line">
                    <a:avLst/>
                  </a:prstGeom>
                  <a:ln w="25400">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p:nvCxnSpPr>
                <p:spPr bwMode="auto">
                  <a:xfrm>
                    <a:off x="3450511" y="3505383"/>
                    <a:ext cx="0" cy="355477"/>
                  </a:xfrm>
                  <a:prstGeom prst="line">
                    <a:avLst/>
                  </a:prstGeom>
                  <a:ln w="25400">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31" name="直接连接符 30"/>
                  <p:cNvCxnSpPr/>
                  <p:nvPr/>
                </p:nvCxnSpPr>
                <p:spPr bwMode="auto">
                  <a:xfrm>
                    <a:off x="3914614" y="3505383"/>
                    <a:ext cx="0" cy="355477"/>
                  </a:xfrm>
                  <a:prstGeom prst="line">
                    <a:avLst/>
                  </a:prstGeom>
                  <a:ln w="25400">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32" name="直接连接符 31"/>
                  <p:cNvCxnSpPr/>
                  <p:nvPr/>
                </p:nvCxnSpPr>
                <p:spPr bwMode="auto">
                  <a:xfrm>
                    <a:off x="4376508" y="3501151"/>
                    <a:ext cx="0" cy="353362"/>
                  </a:xfrm>
                  <a:prstGeom prst="line">
                    <a:avLst/>
                  </a:prstGeom>
                  <a:ln w="25400">
                    <a:solidFill>
                      <a:srgbClr val="0000FF"/>
                    </a:solidFill>
                  </a:ln>
                </p:spPr>
                <p:style>
                  <a:lnRef idx="1">
                    <a:schemeClr val="accent1"/>
                  </a:lnRef>
                  <a:fillRef idx="0">
                    <a:schemeClr val="accent1"/>
                  </a:fillRef>
                  <a:effectRef idx="0">
                    <a:schemeClr val="accent1"/>
                  </a:effectRef>
                  <a:fontRef idx="minor">
                    <a:schemeClr val="tx1"/>
                  </a:fontRef>
                </p:style>
              </p:cxnSp>
            </p:grpSp>
          </p:grpSp>
          <p:sp>
            <p:nvSpPr>
              <p:cNvPr id="15384" name="TextBox 33"/>
              <p:cNvSpPr txBox="1"/>
              <p:nvPr/>
            </p:nvSpPr>
            <p:spPr>
              <a:xfrm>
                <a:off x="2917024" y="3717308"/>
                <a:ext cx="1865665" cy="1511892"/>
              </a:xfrm>
              <a:prstGeom prst="rect">
                <a:avLst/>
              </a:prstGeom>
              <a:noFill/>
              <a:ln w="9525">
                <a:noFill/>
              </a:ln>
            </p:spPr>
            <p:txBody>
              <a:bodyPr vert="eaVert" anchor="t" anchorCtr="0">
                <a:spAutoFit/>
              </a:bodyPr>
              <a:p>
                <a:pPr>
                  <a:lnSpc>
                    <a:spcPct val="114000"/>
                  </a:lnSpc>
                </a:pPr>
                <a:r>
                  <a:rPr lang="zh-CN" altLang="en-US" sz="2400" b="1" dirty="0">
                    <a:latin typeface="楷体_GB2312" pitchFamily="49" charset="-122"/>
                    <a:ea typeface="楷体_GB2312" pitchFamily="49" charset="-122"/>
                  </a:rPr>
                  <a:t>质疑创新</a:t>
                </a:r>
                <a:endParaRPr lang="en-US" altLang="zh-CN" sz="2400" b="1">
                  <a:latin typeface="楷体_GB2312" pitchFamily="49" charset="-122"/>
                  <a:ea typeface="楷体_GB2312" pitchFamily="49" charset="-122"/>
                </a:endParaRPr>
              </a:p>
              <a:p>
                <a:pPr>
                  <a:lnSpc>
                    <a:spcPct val="114000"/>
                  </a:lnSpc>
                </a:pPr>
                <a:r>
                  <a:rPr lang="zh-CN" altLang="en-US" sz="2400" b="1" dirty="0">
                    <a:latin typeface="楷体_GB2312" pitchFamily="49" charset="-122"/>
                    <a:ea typeface="楷体_GB2312" pitchFamily="49" charset="-122"/>
                  </a:rPr>
                  <a:t>科学论证</a:t>
                </a:r>
                <a:endParaRPr lang="en-US" altLang="zh-CN" sz="2400" b="1">
                  <a:latin typeface="楷体_GB2312" pitchFamily="49" charset="-122"/>
                  <a:ea typeface="楷体_GB2312" pitchFamily="49" charset="-122"/>
                </a:endParaRPr>
              </a:p>
              <a:p>
                <a:pPr>
                  <a:lnSpc>
                    <a:spcPct val="114000"/>
                  </a:lnSpc>
                </a:pPr>
                <a:r>
                  <a:rPr lang="zh-CN" altLang="en-US" sz="2400" b="1" dirty="0">
                    <a:latin typeface="楷体_GB2312" pitchFamily="49" charset="-122"/>
                    <a:ea typeface="楷体_GB2312" pitchFamily="49" charset="-122"/>
                  </a:rPr>
                  <a:t>科学推理</a:t>
                </a:r>
                <a:endParaRPr lang="en-US" altLang="zh-CN" sz="2400" b="1">
                  <a:latin typeface="楷体_GB2312" pitchFamily="49" charset="-122"/>
                  <a:ea typeface="楷体_GB2312" pitchFamily="49" charset="-122"/>
                </a:endParaRPr>
              </a:p>
              <a:p>
                <a:pPr>
                  <a:lnSpc>
                    <a:spcPct val="114000"/>
                  </a:lnSpc>
                </a:pPr>
                <a:r>
                  <a:rPr lang="zh-CN" altLang="en-US" sz="2400" b="1" dirty="0">
                    <a:latin typeface="楷体_GB2312" pitchFamily="49" charset="-122"/>
                    <a:ea typeface="楷体_GB2312" pitchFamily="49" charset="-122"/>
                  </a:rPr>
                  <a:t>模型建构</a:t>
                </a:r>
                <a:endParaRPr lang="zh-CN" altLang="en-US" sz="2400" b="1" dirty="0">
                  <a:latin typeface="楷体_GB2312" pitchFamily="49" charset="-122"/>
                  <a:ea typeface="楷体_GB2312" pitchFamily="49" charset="-122"/>
                </a:endParaRPr>
              </a:p>
            </p:txBody>
          </p:sp>
        </p:grpSp>
        <p:grpSp>
          <p:nvGrpSpPr>
            <p:cNvPr id="15385" name="组合 62"/>
            <p:cNvGrpSpPr/>
            <p:nvPr/>
          </p:nvGrpSpPr>
          <p:grpSpPr>
            <a:xfrm>
              <a:off x="2872" y="1007"/>
              <a:ext cx="881" cy="931"/>
              <a:chOff x="5021847" y="2924944"/>
              <a:chExt cx="1865665" cy="1656183"/>
            </a:xfrm>
          </p:grpSpPr>
          <p:sp>
            <p:nvSpPr>
              <p:cNvPr id="15386" name="TextBox 34"/>
              <p:cNvSpPr txBox="1"/>
              <p:nvPr/>
            </p:nvSpPr>
            <p:spPr>
              <a:xfrm>
                <a:off x="5021847" y="3725462"/>
                <a:ext cx="1865665" cy="855665"/>
              </a:xfrm>
              <a:prstGeom prst="rect">
                <a:avLst/>
              </a:prstGeom>
              <a:noFill/>
              <a:ln w="9525">
                <a:noFill/>
              </a:ln>
            </p:spPr>
            <p:txBody>
              <a:bodyPr vert="eaVert" anchor="t" anchorCtr="0">
                <a:spAutoFit/>
              </a:bodyPr>
              <a:p>
                <a:pPr>
                  <a:lnSpc>
                    <a:spcPct val="114000"/>
                  </a:lnSpc>
                </a:pPr>
                <a:r>
                  <a:rPr lang="zh-CN" altLang="en-US" sz="2400" b="1" dirty="0">
                    <a:latin typeface="楷体_GB2312" pitchFamily="49" charset="-122"/>
                    <a:ea typeface="楷体_GB2312" pitchFamily="49" charset="-122"/>
                  </a:rPr>
                  <a:t>交流</a:t>
                </a:r>
                <a:endParaRPr lang="en-US" altLang="zh-CN" sz="2400" b="1">
                  <a:latin typeface="楷体_GB2312" pitchFamily="49" charset="-122"/>
                  <a:ea typeface="楷体_GB2312" pitchFamily="49" charset="-122"/>
                </a:endParaRPr>
              </a:p>
              <a:p>
                <a:pPr>
                  <a:lnSpc>
                    <a:spcPct val="114000"/>
                  </a:lnSpc>
                </a:pPr>
                <a:r>
                  <a:rPr lang="zh-CN" altLang="en-US" sz="2400" b="1" dirty="0">
                    <a:latin typeface="楷体_GB2312" pitchFamily="49" charset="-122"/>
                    <a:ea typeface="楷体_GB2312" pitchFamily="49" charset="-122"/>
                  </a:rPr>
                  <a:t>解释</a:t>
                </a:r>
                <a:endParaRPr lang="en-US" altLang="zh-CN" sz="2400" b="1">
                  <a:latin typeface="楷体_GB2312" pitchFamily="49" charset="-122"/>
                  <a:ea typeface="楷体_GB2312" pitchFamily="49" charset="-122"/>
                </a:endParaRPr>
              </a:p>
              <a:p>
                <a:pPr>
                  <a:lnSpc>
                    <a:spcPct val="114000"/>
                  </a:lnSpc>
                </a:pPr>
                <a:r>
                  <a:rPr lang="zh-CN" altLang="en-US" sz="2400" b="1" dirty="0">
                    <a:latin typeface="楷体_GB2312" pitchFamily="49" charset="-122"/>
                    <a:ea typeface="楷体_GB2312" pitchFamily="49" charset="-122"/>
                  </a:rPr>
                  <a:t>证据</a:t>
                </a:r>
                <a:endParaRPr lang="en-US" altLang="zh-CN" sz="2400" b="1">
                  <a:latin typeface="楷体_GB2312" pitchFamily="49" charset="-122"/>
                  <a:ea typeface="楷体_GB2312" pitchFamily="49" charset="-122"/>
                </a:endParaRPr>
              </a:p>
              <a:p>
                <a:pPr>
                  <a:lnSpc>
                    <a:spcPct val="114000"/>
                  </a:lnSpc>
                </a:pPr>
                <a:r>
                  <a:rPr lang="zh-CN" altLang="en-US" sz="2400" b="1" dirty="0">
                    <a:latin typeface="楷体_GB2312" pitchFamily="49" charset="-122"/>
                    <a:ea typeface="楷体_GB2312" pitchFamily="49" charset="-122"/>
                  </a:rPr>
                  <a:t>问题</a:t>
                </a:r>
                <a:endParaRPr lang="zh-CN" altLang="en-US" sz="2400" b="1" dirty="0">
                  <a:latin typeface="楷体_GB2312" pitchFamily="49" charset="-122"/>
                  <a:ea typeface="楷体_GB2312" pitchFamily="49" charset="-122"/>
                </a:endParaRPr>
              </a:p>
            </p:txBody>
          </p:sp>
          <p:grpSp>
            <p:nvGrpSpPr>
              <p:cNvPr id="15387" name="组合 66"/>
              <p:cNvGrpSpPr/>
              <p:nvPr/>
            </p:nvGrpSpPr>
            <p:grpSpPr>
              <a:xfrm>
                <a:off x="5277404" y="2924944"/>
                <a:ext cx="1296000" cy="719544"/>
                <a:chOff x="5133389" y="3068960"/>
                <a:chExt cx="1296000" cy="719544"/>
              </a:xfrm>
            </p:grpSpPr>
            <p:cxnSp>
              <p:nvCxnSpPr>
                <p:cNvPr id="38" name="直接连接符 37"/>
                <p:cNvCxnSpPr/>
                <p:nvPr/>
              </p:nvCxnSpPr>
              <p:spPr bwMode="auto">
                <a:xfrm>
                  <a:off x="5777950" y="3068960"/>
                  <a:ext cx="0" cy="359580"/>
                </a:xfrm>
                <a:prstGeom prst="line">
                  <a:avLst/>
                </a:prstGeom>
                <a:ln w="25400">
                  <a:solidFill>
                    <a:srgbClr val="0000FF"/>
                  </a:solidFill>
                </a:ln>
              </p:spPr>
              <p:style>
                <a:lnRef idx="1">
                  <a:schemeClr val="accent1"/>
                </a:lnRef>
                <a:fillRef idx="0">
                  <a:schemeClr val="accent1"/>
                </a:fillRef>
                <a:effectRef idx="0">
                  <a:schemeClr val="accent1"/>
                </a:effectRef>
                <a:fontRef idx="minor">
                  <a:schemeClr val="tx1"/>
                </a:fontRef>
              </p:style>
            </p:cxnSp>
            <p:grpSp>
              <p:nvGrpSpPr>
                <p:cNvPr id="15389" name="组合 20"/>
                <p:cNvGrpSpPr/>
                <p:nvPr/>
              </p:nvGrpSpPr>
              <p:grpSpPr>
                <a:xfrm>
                  <a:off x="5133389" y="3428504"/>
                  <a:ext cx="1296000" cy="360000"/>
                  <a:chOff x="1500166" y="1859751"/>
                  <a:chExt cx="4932000" cy="900122"/>
                </a:xfrm>
              </p:grpSpPr>
              <p:cxnSp>
                <p:nvCxnSpPr>
                  <p:cNvPr id="40" name="直接连接符 39"/>
                  <p:cNvCxnSpPr/>
                  <p:nvPr/>
                </p:nvCxnSpPr>
                <p:spPr>
                  <a:xfrm>
                    <a:off x="1503450" y="1859841"/>
                    <a:ext cx="4931487" cy="0"/>
                  </a:xfrm>
                  <a:prstGeom prst="line">
                    <a:avLst/>
                  </a:prstGeom>
                  <a:ln w="25400">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41" name="直接连接符 40"/>
                  <p:cNvCxnSpPr/>
                  <p:nvPr/>
                </p:nvCxnSpPr>
                <p:spPr>
                  <a:xfrm>
                    <a:off x="1503450" y="1875709"/>
                    <a:ext cx="0" cy="883205"/>
                  </a:xfrm>
                  <a:prstGeom prst="line">
                    <a:avLst/>
                  </a:prstGeom>
                  <a:ln w="25400">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42" name="直接连接符 41"/>
                  <p:cNvCxnSpPr/>
                  <p:nvPr/>
                </p:nvCxnSpPr>
                <p:spPr>
                  <a:xfrm>
                    <a:off x="3147279" y="1875709"/>
                    <a:ext cx="0" cy="883205"/>
                  </a:xfrm>
                  <a:prstGeom prst="line">
                    <a:avLst/>
                  </a:prstGeom>
                  <a:ln w="25400">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43" name="直接连接符 42"/>
                  <p:cNvCxnSpPr/>
                  <p:nvPr/>
                </p:nvCxnSpPr>
                <p:spPr>
                  <a:xfrm>
                    <a:off x="4791108" y="1875709"/>
                    <a:ext cx="0" cy="883205"/>
                  </a:xfrm>
                  <a:prstGeom prst="line">
                    <a:avLst/>
                  </a:prstGeom>
                  <a:ln w="25400">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44" name="直接连接符 43"/>
                  <p:cNvCxnSpPr/>
                  <p:nvPr/>
                </p:nvCxnSpPr>
                <p:spPr>
                  <a:xfrm>
                    <a:off x="6434937" y="1859841"/>
                    <a:ext cx="0" cy="888495"/>
                  </a:xfrm>
                  <a:prstGeom prst="line">
                    <a:avLst/>
                  </a:prstGeom>
                  <a:ln w="25400">
                    <a:solidFill>
                      <a:srgbClr val="0000FF"/>
                    </a:solidFill>
                  </a:ln>
                </p:spPr>
                <p:style>
                  <a:lnRef idx="1">
                    <a:schemeClr val="accent1"/>
                  </a:lnRef>
                  <a:fillRef idx="0">
                    <a:schemeClr val="accent1"/>
                  </a:fillRef>
                  <a:effectRef idx="0">
                    <a:schemeClr val="accent1"/>
                  </a:effectRef>
                  <a:fontRef idx="minor">
                    <a:schemeClr val="tx1"/>
                  </a:fontRef>
                </p:style>
              </p:cxnSp>
            </p:grpSp>
          </p:grpSp>
        </p:grpSp>
        <p:grpSp>
          <p:nvGrpSpPr>
            <p:cNvPr id="15395" name="组合 60"/>
            <p:cNvGrpSpPr/>
            <p:nvPr/>
          </p:nvGrpSpPr>
          <p:grpSpPr>
            <a:xfrm>
              <a:off x="3851" y="1030"/>
              <a:ext cx="682" cy="918"/>
              <a:chOff x="7131300" y="2924944"/>
              <a:chExt cx="1445442" cy="2592287"/>
            </a:xfrm>
          </p:grpSpPr>
          <p:sp>
            <p:nvSpPr>
              <p:cNvPr id="15396" name="TextBox 35"/>
              <p:cNvSpPr txBox="1"/>
              <p:nvPr/>
            </p:nvSpPr>
            <p:spPr>
              <a:xfrm>
                <a:off x="7131300" y="3718444"/>
                <a:ext cx="1445442" cy="1798787"/>
              </a:xfrm>
              <a:prstGeom prst="rect">
                <a:avLst/>
              </a:prstGeom>
              <a:noFill/>
              <a:ln w="9525">
                <a:noFill/>
              </a:ln>
            </p:spPr>
            <p:txBody>
              <a:bodyPr vert="eaVert" anchor="t" anchorCtr="0">
                <a:spAutoFit/>
              </a:bodyPr>
              <a:p>
                <a:pPr>
                  <a:lnSpc>
                    <a:spcPct val="114000"/>
                  </a:lnSpc>
                </a:pPr>
                <a:r>
                  <a:rPr lang="zh-CN" altLang="en-US" sz="2400" b="1" dirty="0">
                    <a:latin typeface="楷体_GB2312" pitchFamily="49" charset="-122"/>
                    <a:ea typeface="楷体_GB2312" pitchFamily="49" charset="-122"/>
                  </a:rPr>
                  <a:t>社会责任</a:t>
                </a:r>
                <a:endParaRPr lang="en-US" altLang="zh-CN" sz="2400" b="1">
                  <a:latin typeface="楷体_GB2312" pitchFamily="49" charset="-122"/>
                  <a:ea typeface="楷体_GB2312" pitchFamily="49" charset="-122"/>
                </a:endParaRPr>
              </a:p>
              <a:p>
                <a:pPr>
                  <a:lnSpc>
                    <a:spcPct val="114000"/>
                  </a:lnSpc>
                </a:pPr>
                <a:r>
                  <a:rPr lang="zh-CN" altLang="en-US" sz="2400" b="1" dirty="0">
                    <a:latin typeface="楷体_GB2312" pitchFamily="49" charset="-122"/>
                    <a:ea typeface="楷体_GB2312" pitchFamily="49" charset="-122"/>
                  </a:rPr>
                  <a:t>科学态度</a:t>
                </a:r>
                <a:endParaRPr lang="en-US" altLang="zh-CN" sz="2400" b="1">
                  <a:latin typeface="楷体_GB2312" pitchFamily="49" charset="-122"/>
                  <a:ea typeface="楷体_GB2312" pitchFamily="49" charset="-122"/>
                </a:endParaRPr>
              </a:p>
              <a:p>
                <a:pPr>
                  <a:lnSpc>
                    <a:spcPct val="114000"/>
                  </a:lnSpc>
                </a:pPr>
                <a:r>
                  <a:rPr lang="zh-CN" altLang="en-US" sz="2400" b="1" dirty="0">
                    <a:latin typeface="楷体_GB2312" pitchFamily="49" charset="-122"/>
                    <a:ea typeface="楷体_GB2312" pitchFamily="49" charset="-122"/>
                  </a:rPr>
                  <a:t>科学本质</a:t>
                </a:r>
                <a:endParaRPr lang="zh-CN" altLang="en-US" sz="2400" b="1" dirty="0">
                  <a:latin typeface="楷体_GB2312" pitchFamily="49" charset="-122"/>
                  <a:ea typeface="楷体_GB2312" pitchFamily="49" charset="-122"/>
                </a:endParaRPr>
              </a:p>
            </p:txBody>
          </p:sp>
          <p:grpSp>
            <p:nvGrpSpPr>
              <p:cNvPr id="15397" name="组合 58"/>
              <p:cNvGrpSpPr/>
              <p:nvPr/>
            </p:nvGrpSpPr>
            <p:grpSpPr>
              <a:xfrm>
                <a:off x="7425194" y="2924944"/>
                <a:ext cx="935523" cy="720080"/>
                <a:chOff x="7425194" y="2924944"/>
                <a:chExt cx="935523" cy="720080"/>
              </a:xfrm>
            </p:grpSpPr>
            <p:cxnSp>
              <p:nvCxnSpPr>
                <p:cNvPr id="46" name="直接连接符 45"/>
                <p:cNvCxnSpPr/>
                <p:nvPr/>
              </p:nvCxnSpPr>
              <p:spPr bwMode="auto">
                <a:xfrm>
                  <a:off x="7888630" y="2924944"/>
                  <a:ext cx="0" cy="360040"/>
                </a:xfrm>
                <a:prstGeom prst="line">
                  <a:avLst/>
                </a:prstGeom>
                <a:ln w="25400">
                  <a:solidFill>
                    <a:srgbClr val="0000FF"/>
                  </a:solidFill>
                </a:ln>
              </p:spPr>
              <p:style>
                <a:lnRef idx="1">
                  <a:schemeClr val="accent1"/>
                </a:lnRef>
                <a:fillRef idx="0">
                  <a:schemeClr val="accent1"/>
                </a:fillRef>
                <a:effectRef idx="0">
                  <a:schemeClr val="accent1"/>
                </a:effectRef>
                <a:fontRef idx="minor">
                  <a:schemeClr val="tx1"/>
                </a:fontRef>
              </p:style>
            </p:cxnSp>
            <p:grpSp>
              <p:nvGrpSpPr>
                <p:cNvPr id="15399" name="组合 64"/>
                <p:cNvGrpSpPr/>
                <p:nvPr/>
              </p:nvGrpSpPr>
              <p:grpSpPr>
                <a:xfrm>
                  <a:off x="7425194" y="3285024"/>
                  <a:ext cx="935523" cy="360000"/>
                  <a:chOff x="7430012" y="3501521"/>
                  <a:chExt cx="935523" cy="457572"/>
                </a:xfrm>
              </p:grpSpPr>
              <p:cxnSp>
                <p:nvCxnSpPr>
                  <p:cNvPr id="48" name="直接连接符 47"/>
                  <p:cNvCxnSpPr/>
                  <p:nvPr/>
                </p:nvCxnSpPr>
                <p:spPr bwMode="auto">
                  <a:xfrm>
                    <a:off x="7429765" y="3501470"/>
                    <a:ext cx="935834" cy="0"/>
                  </a:xfrm>
                  <a:prstGeom prst="line">
                    <a:avLst/>
                  </a:prstGeom>
                  <a:ln w="25400">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49" name="直接连接符 48"/>
                  <p:cNvCxnSpPr/>
                  <p:nvPr/>
                </p:nvCxnSpPr>
                <p:spPr bwMode="auto">
                  <a:xfrm>
                    <a:off x="7429765" y="3506854"/>
                    <a:ext cx="0" cy="452239"/>
                  </a:xfrm>
                  <a:prstGeom prst="line">
                    <a:avLst/>
                  </a:prstGeom>
                  <a:ln w="25400">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50" name="直接连接符 49"/>
                  <p:cNvCxnSpPr/>
                  <p:nvPr/>
                </p:nvCxnSpPr>
                <p:spPr bwMode="auto">
                  <a:xfrm>
                    <a:off x="7893448" y="3506854"/>
                    <a:ext cx="0" cy="452239"/>
                  </a:xfrm>
                  <a:prstGeom prst="line">
                    <a:avLst/>
                  </a:prstGeom>
                  <a:ln w="25400">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51" name="直接连接符 50"/>
                  <p:cNvCxnSpPr/>
                  <p:nvPr/>
                </p:nvCxnSpPr>
                <p:spPr bwMode="auto">
                  <a:xfrm>
                    <a:off x="8357130" y="3506854"/>
                    <a:ext cx="0" cy="452239"/>
                  </a:xfrm>
                  <a:prstGeom prst="line">
                    <a:avLst/>
                  </a:prstGeom>
                  <a:ln w="25400">
                    <a:solidFill>
                      <a:srgbClr val="0000FF"/>
                    </a:solidFill>
                  </a:ln>
                </p:spPr>
                <p:style>
                  <a:lnRef idx="1">
                    <a:schemeClr val="accent1"/>
                  </a:lnRef>
                  <a:fillRef idx="0">
                    <a:schemeClr val="accent1"/>
                  </a:fillRef>
                  <a:effectRef idx="0">
                    <a:schemeClr val="accent1"/>
                  </a:effectRef>
                  <a:fontRef idx="minor">
                    <a:schemeClr val="tx1"/>
                  </a:fontRef>
                </p:style>
              </p:cxnSp>
            </p:grpSp>
          </p:grpSp>
        </p:grpSp>
        <p:sp>
          <p:nvSpPr>
            <p:cNvPr id="15404" name="Text Box 4"/>
            <p:cNvSpPr txBox="1"/>
            <p:nvPr/>
          </p:nvSpPr>
          <p:spPr>
            <a:xfrm>
              <a:off x="648" y="1031"/>
              <a:ext cx="1147" cy="500"/>
            </a:xfrm>
            <a:prstGeom prst="rect">
              <a:avLst/>
            </a:prstGeom>
            <a:noFill/>
            <a:ln w="9525">
              <a:noFill/>
            </a:ln>
          </p:spPr>
          <p:txBody>
            <a:bodyPr lIns="35997" tIns="35997" rIns="35997" bIns="35997" anchor="ctr" anchorCtr="0">
              <a:spAutoFit/>
            </a:bodyPr>
            <a:p>
              <a:pPr algn="ctr"/>
              <a:r>
                <a:rPr lang="zh-CN" altLang="en-US" sz="2135" b="1" dirty="0">
                  <a:latin typeface="楷体_GB2312" pitchFamily="49" charset="-122"/>
                  <a:ea typeface="楷体_GB2312" pitchFamily="49" charset="-122"/>
                </a:rPr>
                <a:t>物质观</a:t>
              </a:r>
              <a:endParaRPr lang="en-US" altLang="zh-CN" sz="2135" b="1">
                <a:latin typeface="楷体_GB2312" pitchFamily="49" charset="-122"/>
                <a:ea typeface="楷体_GB2312" pitchFamily="49" charset="-122"/>
              </a:endParaRPr>
            </a:p>
            <a:p>
              <a:pPr algn="ctr"/>
              <a:r>
                <a:rPr lang="zh-CN" altLang="en-US" sz="2135" b="1" dirty="0">
                  <a:latin typeface="楷体_GB2312" pitchFamily="49" charset="-122"/>
                  <a:ea typeface="楷体_GB2312" pitchFamily="49" charset="-122"/>
                </a:rPr>
                <a:t>运动与相互作用观</a:t>
              </a:r>
              <a:endParaRPr lang="en-US" altLang="zh-CN" sz="2135" b="1">
                <a:latin typeface="楷体_GB2312" pitchFamily="49" charset="-122"/>
                <a:ea typeface="楷体_GB2312" pitchFamily="49" charset="-122"/>
              </a:endParaRPr>
            </a:p>
            <a:p>
              <a:pPr algn="ctr"/>
              <a:r>
                <a:rPr lang="zh-CN" altLang="en-US" sz="2135" b="1" dirty="0">
                  <a:latin typeface="楷体_GB2312" pitchFamily="49" charset="-122"/>
                  <a:ea typeface="楷体_GB2312" pitchFamily="49" charset="-122"/>
                </a:rPr>
                <a:t>能量观</a:t>
              </a:r>
              <a:endParaRPr lang="zh-CN" altLang="en-US" sz="2135" b="1" dirty="0">
                <a:latin typeface="楷体_GB2312" pitchFamily="49" charset="-122"/>
                <a:ea typeface="楷体_GB2312" pitchFamily="49" charset="-122"/>
              </a:endParaRPr>
            </a:p>
          </p:txBody>
        </p:sp>
        <p:grpSp>
          <p:nvGrpSpPr>
            <p:cNvPr id="15405" name="组合 69"/>
            <p:cNvGrpSpPr/>
            <p:nvPr/>
          </p:nvGrpSpPr>
          <p:grpSpPr>
            <a:xfrm>
              <a:off x="923" y="1509"/>
              <a:ext cx="574" cy="837"/>
              <a:chOff x="836263" y="4365104"/>
              <a:chExt cx="1215456" cy="2016224"/>
            </a:xfrm>
          </p:grpSpPr>
          <p:grpSp>
            <p:nvGrpSpPr>
              <p:cNvPr id="15406" name="组合 62"/>
              <p:cNvGrpSpPr/>
              <p:nvPr/>
            </p:nvGrpSpPr>
            <p:grpSpPr>
              <a:xfrm>
                <a:off x="1187624" y="4365104"/>
                <a:ext cx="504000" cy="383644"/>
                <a:chOff x="1277984" y="3717139"/>
                <a:chExt cx="504000" cy="357190"/>
              </a:xfrm>
            </p:grpSpPr>
            <p:cxnSp>
              <p:nvCxnSpPr>
                <p:cNvPr id="56" name="直接连接符 55"/>
                <p:cNvCxnSpPr/>
                <p:nvPr/>
              </p:nvCxnSpPr>
              <p:spPr>
                <a:xfrm>
                  <a:off x="1547377" y="3717139"/>
                  <a:ext cx="0" cy="177466"/>
                </a:xfrm>
                <a:prstGeom prst="line">
                  <a:avLst/>
                </a:prstGeom>
                <a:ln w="254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57" name="直接连接符 56"/>
                <p:cNvCxnSpPr/>
                <p:nvPr/>
              </p:nvCxnSpPr>
              <p:spPr>
                <a:xfrm>
                  <a:off x="1278596" y="3894605"/>
                  <a:ext cx="503699" cy="0"/>
                </a:xfrm>
                <a:prstGeom prst="line">
                  <a:avLst/>
                </a:prstGeom>
                <a:ln w="254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58" name="直接连接符 57"/>
                <p:cNvCxnSpPr/>
                <p:nvPr/>
              </p:nvCxnSpPr>
              <p:spPr>
                <a:xfrm>
                  <a:off x="1278596" y="3896577"/>
                  <a:ext cx="0" cy="177466"/>
                </a:xfrm>
                <a:prstGeom prst="line">
                  <a:avLst/>
                </a:prstGeom>
                <a:ln w="254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60" name="直接连接符 59"/>
                <p:cNvCxnSpPr/>
                <p:nvPr/>
              </p:nvCxnSpPr>
              <p:spPr>
                <a:xfrm>
                  <a:off x="1778062" y="3896577"/>
                  <a:ext cx="0" cy="177466"/>
                </a:xfrm>
                <a:prstGeom prst="line">
                  <a:avLst/>
                </a:prstGeom>
                <a:ln w="254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sp>
            <p:nvSpPr>
              <p:cNvPr id="15411" name="TextBox 61"/>
              <p:cNvSpPr txBox="1"/>
              <p:nvPr/>
            </p:nvSpPr>
            <p:spPr>
              <a:xfrm>
                <a:off x="836263" y="4789065"/>
                <a:ext cx="1215456" cy="1592263"/>
              </a:xfrm>
              <a:prstGeom prst="rect">
                <a:avLst/>
              </a:prstGeom>
              <a:noFill/>
              <a:ln w="9525">
                <a:noFill/>
              </a:ln>
            </p:spPr>
            <p:txBody>
              <a:bodyPr vert="eaVert" anchor="t" anchorCtr="0">
                <a:spAutoFit/>
              </a:bodyPr>
              <a:p>
                <a:pPr>
                  <a:lnSpc>
                    <a:spcPct val="140000"/>
                  </a:lnSpc>
                </a:pPr>
                <a:r>
                  <a:rPr lang="zh-CN" altLang="en-US" sz="2400" b="1" dirty="0">
                    <a:latin typeface="楷体_GB2312" pitchFamily="49" charset="-122"/>
                    <a:ea typeface="楷体_GB2312" pitchFamily="49" charset="-122"/>
                  </a:rPr>
                  <a:t>解决问题</a:t>
                </a:r>
                <a:endParaRPr lang="en-US" altLang="zh-CN" sz="2400" b="1">
                  <a:latin typeface="楷体_GB2312" pitchFamily="49" charset="-122"/>
                  <a:ea typeface="楷体_GB2312" pitchFamily="49" charset="-122"/>
                </a:endParaRPr>
              </a:p>
              <a:p>
                <a:pPr>
                  <a:lnSpc>
                    <a:spcPct val="140000"/>
                  </a:lnSpc>
                </a:pPr>
                <a:r>
                  <a:rPr lang="zh-CN" altLang="en-US" sz="2400" b="1" dirty="0">
                    <a:latin typeface="楷体_GB2312" pitchFamily="49" charset="-122"/>
                    <a:ea typeface="楷体_GB2312" pitchFamily="49" charset="-122"/>
                  </a:rPr>
                  <a:t>形成观念</a:t>
                </a:r>
                <a:endParaRPr lang="en-US" altLang="zh-CN" sz="2400" b="1">
                  <a:latin typeface="楷体_GB2312" pitchFamily="49" charset="-122"/>
                  <a:ea typeface="楷体_GB2312" pitchFamily="49" charset="-122"/>
                </a:endParaRPr>
              </a:p>
            </p:txBody>
          </p:sp>
        </p:grpSp>
      </p:grpSp>
      <p:sp>
        <p:nvSpPr>
          <p:cNvPr id="98357" name="矩形 98356"/>
          <p:cNvSpPr/>
          <p:nvPr/>
        </p:nvSpPr>
        <p:spPr>
          <a:xfrm>
            <a:off x="3695700" y="4485217"/>
            <a:ext cx="2011680" cy="460375"/>
          </a:xfrm>
          <a:prstGeom prst="rect">
            <a:avLst/>
          </a:prstGeom>
          <a:noFill/>
          <a:ln w="9525">
            <a:noFill/>
          </a:ln>
        </p:spPr>
        <p:txBody>
          <a:bodyPr wrap="none" anchor="t" anchorCtr="0">
            <a:spAutoFit/>
          </a:bodyPr>
          <a:p>
            <a:r>
              <a:rPr lang="zh-CN" altLang="en-US" sz="2400" dirty="0">
                <a:solidFill>
                  <a:srgbClr val="FF0000"/>
                </a:solidFill>
                <a:latin typeface="Arial" panose="020B0604020202020204" pitchFamily="34" charset="0"/>
                <a:ea typeface="宋体" pitchFamily="2" charset="-122"/>
              </a:rPr>
              <a:t>推理论证能力</a:t>
            </a:r>
            <a:endParaRPr lang="zh-CN" altLang="en-US" sz="2400" dirty="0">
              <a:solidFill>
                <a:srgbClr val="FF0000"/>
              </a:solidFill>
              <a:latin typeface="Arial" panose="020B0604020202020204" pitchFamily="34" charset="0"/>
              <a:ea typeface="宋体" pitchFamily="2" charset="-122"/>
            </a:endParaRPr>
          </a:p>
        </p:txBody>
      </p:sp>
      <p:sp>
        <p:nvSpPr>
          <p:cNvPr id="98361" name="矩形 98360"/>
          <p:cNvSpPr/>
          <p:nvPr/>
        </p:nvSpPr>
        <p:spPr>
          <a:xfrm>
            <a:off x="1678517" y="5532967"/>
            <a:ext cx="1402080" cy="460375"/>
          </a:xfrm>
          <a:prstGeom prst="rect">
            <a:avLst/>
          </a:prstGeom>
          <a:noFill/>
          <a:ln w="9525">
            <a:noFill/>
          </a:ln>
        </p:spPr>
        <p:txBody>
          <a:bodyPr wrap="none" anchor="t" anchorCtr="0">
            <a:spAutoFit/>
          </a:bodyPr>
          <a:p>
            <a:r>
              <a:rPr lang="zh-CN" altLang="en-US" sz="2400" dirty="0">
                <a:solidFill>
                  <a:srgbClr val="FF0000"/>
                </a:solidFill>
                <a:latin typeface="Arial" panose="020B0604020202020204" pitchFamily="34" charset="0"/>
                <a:ea typeface="宋体" pitchFamily="2" charset="-122"/>
              </a:rPr>
              <a:t>理解能力</a:t>
            </a:r>
            <a:endParaRPr lang="zh-CN" altLang="en-US" sz="2400" dirty="0">
              <a:solidFill>
                <a:srgbClr val="FF0000"/>
              </a:solidFill>
              <a:latin typeface="Arial" panose="020B0604020202020204" pitchFamily="34" charset="0"/>
              <a:ea typeface="宋体" pitchFamily="2" charset="-122"/>
            </a:endParaRPr>
          </a:p>
        </p:txBody>
      </p:sp>
      <p:sp>
        <p:nvSpPr>
          <p:cNvPr id="98362" name="矩形 98361"/>
          <p:cNvSpPr/>
          <p:nvPr/>
        </p:nvSpPr>
        <p:spPr>
          <a:xfrm>
            <a:off x="3695700" y="5156200"/>
            <a:ext cx="2011680" cy="460375"/>
          </a:xfrm>
          <a:prstGeom prst="rect">
            <a:avLst/>
          </a:prstGeom>
          <a:noFill/>
          <a:ln w="9525">
            <a:noFill/>
          </a:ln>
        </p:spPr>
        <p:txBody>
          <a:bodyPr wrap="none" anchor="t" anchorCtr="0">
            <a:spAutoFit/>
          </a:bodyPr>
          <a:p>
            <a:r>
              <a:rPr lang="zh-CN" altLang="en-US" sz="2400" dirty="0">
                <a:solidFill>
                  <a:srgbClr val="FF0000"/>
                </a:solidFill>
                <a:latin typeface="Arial" panose="020B0604020202020204" pitchFamily="34" charset="0"/>
                <a:ea typeface="宋体" pitchFamily="2" charset="-122"/>
              </a:rPr>
              <a:t>模型建构能力</a:t>
            </a:r>
            <a:endParaRPr lang="zh-CN" altLang="en-US" sz="2400" dirty="0">
              <a:solidFill>
                <a:srgbClr val="FF0000"/>
              </a:solidFill>
              <a:latin typeface="Arial" panose="020B0604020202020204" pitchFamily="34" charset="0"/>
              <a:ea typeface="宋体" pitchFamily="2" charset="-122"/>
            </a:endParaRPr>
          </a:p>
        </p:txBody>
      </p:sp>
      <p:sp>
        <p:nvSpPr>
          <p:cNvPr id="98363" name="矩形 98362"/>
          <p:cNvSpPr/>
          <p:nvPr/>
        </p:nvSpPr>
        <p:spPr>
          <a:xfrm>
            <a:off x="3888317" y="5829300"/>
            <a:ext cx="1402080" cy="460375"/>
          </a:xfrm>
          <a:prstGeom prst="rect">
            <a:avLst/>
          </a:prstGeom>
          <a:noFill/>
          <a:ln w="9525">
            <a:noFill/>
          </a:ln>
        </p:spPr>
        <p:txBody>
          <a:bodyPr wrap="none" anchor="t" anchorCtr="0">
            <a:spAutoFit/>
          </a:bodyPr>
          <a:p>
            <a:r>
              <a:rPr lang="zh-CN" altLang="en-US" sz="2400" dirty="0">
                <a:solidFill>
                  <a:srgbClr val="FF0000"/>
                </a:solidFill>
                <a:latin typeface="Arial" panose="020B0604020202020204" pitchFamily="34" charset="0"/>
                <a:ea typeface="宋体" pitchFamily="2" charset="-122"/>
              </a:rPr>
              <a:t>创新能力</a:t>
            </a:r>
            <a:endParaRPr lang="zh-CN" altLang="en-US" sz="2400" dirty="0">
              <a:solidFill>
                <a:srgbClr val="FF0000"/>
              </a:solidFill>
              <a:latin typeface="Arial" panose="020B0604020202020204" pitchFamily="34" charset="0"/>
              <a:ea typeface="宋体" pitchFamily="2" charset="-122"/>
            </a:endParaRPr>
          </a:p>
        </p:txBody>
      </p:sp>
      <p:sp>
        <p:nvSpPr>
          <p:cNvPr id="98364" name="矩形 98363"/>
          <p:cNvSpPr/>
          <p:nvPr/>
        </p:nvSpPr>
        <p:spPr>
          <a:xfrm>
            <a:off x="6096000" y="5348817"/>
            <a:ext cx="2011680" cy="460375"/>
          </a:xfrm>
          <a:prstGeom prst="rect">
            <a:avLst/>
          </a:prstGeom>
          <a:noFill/>
          <a:ln w="9525">
            <a:noFill/>
          </a:ln>
        </p:spPr>
        <p:txBody>
          <a:bodyPr wrap="none" anchor="t" anchorCtr="0">
            <a:spAutoFit/>
          </a:bodyPr>
          <a:p>
            <a:r>
              <a:rPr lang="zh-CN" altLang="en-US" sz="2400" dirty="0">
                <a:solidFill>
                  <a:srgbClr val="FF0000"/>
                </a:solidFill>
                <a:latin typeface="Arial" panose="020B0604020202020204" pitchFamily="34" charset="0"/>
                <a:ea typeface="宋体" pitchFamily="2" charset="-122"/>
              </a:rPr>
              <a:t>实验探究能力</a:t>
            </a:r>
            <a:endParaRPr lang="zh-CN" altLang="en-US" sz="2400" dirty="0">
              <a:solidFill>
                <a:srgbClr val="FF0000"/>
              </a:solidFill>
              <a:latin typeface="Arial" panose="020B0604020202020204" pitchFamily="34" charset="0"/>
              <a:ea typeface="宋体" pitchFamily="2" charset="-122"/>
            </a:endParaRPr>
          </a:p>
        </p:txBody>
      </p:sp>
      <p:sp>
        <p:nvSpPr>
          <p:cNvPr id="98365" name="下箭头 98364"/>
          <p:cNvSpPr/>
          <p:nvPr/>
        </p:nvSpPr>
        <p:spPr>
          <a:xfrm>
            <a:off x="2087033" y="4868333"/>
            <a:ext cx="647700" cy="673100"/>
          </a:xfrm>
          <a:prstGeom prst="downArrow">
            <a:avLst>
              <a:gd name="adj1" fmla="val 50000"/>
              <a:gd name="adj2" fmla="val 25937"/>
            </a:avLst>
          </a:prstGeom>
          <a:solidFill>
            <a:schemeClr val="accent1"/>
          </a:solidFill>
          <a:ln w="9525" cap="flat" cmpd="sng">
            <a:solidFill>
              <a:schemeClr val="tx1"/>
            </a:solidFill>
            <a:prstDash val="solid"/>
            <a:miter/>
            <a:headEnd type="none" w="med" len="med"/>
            <a:tailEnd type="none" w="med" len="med"/>
          </a:ln>
        </p:spPr>
        <p:txBody>
          <a:bodyPr anchor="t" anchorCtr="0"/>
          <a:p>
            <a:endParaRPr lang="zh-CN" altLang="en-US" sz="2400">
              <a:latin typeface="Arial" panose="020B0604020202020204" pitchFamily="34" charset="0"/>
              <a:ea typeface="宋体" pitchFamily="2" charset="-122"/>
            </a:endParaRPr>
          </a:p>
        </p:txBody>
      </p:sp>
      <p:sp>
        <p:nvSpPr>
          <p:cNvPr id="98367" name="下箭头 98366"/>
          <p:cNvSpPr/>
          <p:nvPr/>
        </p:nvSpPr>
        <p:spPr>
          <a:xfrm>
            <a:off x="6769100" y="4102100"/>
            <a:ext cx="647700" cy="1246717"/>
          </a:xfrm>
          <a:prstGeom prst="downArrow">
            <a:avLst>
              <a:gd name="adj1" fmla="val 50000"/>
              <a:gd name="adj2" fmla="val 48040"/>
            </a:avLst>
          </a:prstGeom>
          <a:solidFill>
            <a:schemeClr val="accent1"/>
          </a:solidFill>
          <a:ln w="9525" cap="flat" cmpd="sng">
            <a:solidFill>
              <a:schemeClr val="tx1"/>
            </a:solidFill>
            <a:prstDash val="solid"/>
            <a:miter/>
            <a:headEnd type="none" w="med" len="med"/>
            <a:tailEnd type="none" w="med" len="med"/>
          </a:ln>
        </p:spPr>
        <p:txBody>
          <a:bodyPr anchor="t" anchorCtr="0"/>
          <a:p>
            <a:endParaRPr lang="zh-CN" altLang="en-US" sz="2400">
              <a:latin typeface="Arial" panose="020B0604020202020204" pitchFamily="34" charset="0"/>
              <a:ea typeface="宋体" pitchFamily="2" charset="-122"/>
            </a:endParaRPr>
          </a:p>
        </p:txBody>
      </p:sp>
      <p:grpSp>
        <p:nvGrpSpPr>
          <p:cNvPr id="98377" name="组合 98376"/>
          <p:cNvGrpSpPr/>
          <p:nvPr/>
        </p:nvGrpSpPr>
        <p:grpSpPr>
          <a:xfrm>
            <a:off x="4559300" y="4102100"/>
            <a:ext cx="385233" cy="478367"/>
            <a:chOff x="2154" y="1938"/>
            <a:chExt cx="182" cy="226"/>
          </a:xfrm>
        </p:grpSpPr>
        <p:sp>
          <p:nvSpPr>
            <p:cNvPr id="15420" name="直接连接符 98374"/>
            <p:cNvSpPr/>
            <p:nvPr/>
          </p:nvSpPr>
          <p:spPr>
            <a:xfrm>
              <a:off x="2154" y="1938"/>
              <a:ext cx="46" cy="226"/>
            </a:xfrm>
            <a:prstGeom prst="line">
              <a:avLst/>
            </a:prstGeom>
            <a:ln w="19050" cap="flat" cmpd="sng">
              <a:solidFill>
                <a:srgbClr val="FF0000"/>
              </a:solidFill>
              <a:prstDash val="solid"/>
              <a:round/>
              <a:headEnd type="none" w="med" len="med"/>
              <a:tailEnd type="none" w="med" len="med"/>
            </a:ln>
          </p:spPr>
        </p:sp>
        <p:sp>
          <p:nvSpPr>
            <p:cNvPr id="15421" name="直接连接符 98375"/>
            <p:cNvSpPr/>
            <p:nvPr/>
          </p:nvSpPr>
          <p:spPr>
            <a:xfrm flipH="1">
              <a:off x="2200" y="1938"/>
              <a:ext cx="136" cy="226"/>
            </a:xfrm>
            <a:prstGeom prst="line">
              <a:avLst/>
            </a:prstGeom>
            <a:ln w="19050" cap="flat" cmpd="sng">
              <a:solidFill>
                <a:srgbClr val="FF0000"/>
              </a:solidFill>
              <a:prstDash val="solid"/>
              <a:round/>
              <a:headEnd type="none" w="med" len="med"/>
              <a:tailEnd type="none" w="med" len="med"/>
            </a:ln>
          </p:spPr>
        </p:sp>
      </p:grpSp>
      <p:grpSp>
        <p:nvGrpSpPr>
          <p:cNvPr id="98381" name="组合 98380"/>
          <p:cNvGrpSpPr/>
          <p:nvPr/>
        </p:nvGrpSpPr>
        <p:grpSpPr>
          <a:xfrm>
            <a:off x="5232400" y="2755900"/>
            <a:ext cx="670984" cy="3363384"/>
            <a:chOff x="2472" y="1302"/>
            <a:chExt cx="317" cy="1589"/>
          </a:xfrm>
        </p:grpSpPr>
        <p:grpSp>
          <p:nvGrpSpPr>
            <p:cNvPr id="15423" name="组合 98372"/>
            <p:cNvGrpSpPr/>
            <p:nvPr/>
          </p:nvGrpSpPr>
          <p:grpSpPr>
            <a:xfrm>
              <a:off x="2472" y="1302"/>
              <a:ext cx="317" cy="1587"/>
              <a:chOff x="2472" y="1302"/>
              <a:chExt cx="317" cy="1587"/>
            </a:xfrm>
          </p:grpSpPr>
          <p:sp>
            <p:nvSpPr>
              <p:cNvPr id="15424" name="任意多边形 98370"/>
              <p:cNvSpPr/>
              <p:nvPr/>
            </p:nvSpPr>
            <p:spPr>
              <a:xfrm>
                <a:off x="2562" y="1665"/>
                <a:ext cx="227" cy="1224"/>
              </a:xfrm>
              <a:custGeom>
                <a:avLst/>
                <a:gdLst/>
                <a:ahLst/>
                <a:cxnLst/>
                <a:pathLst>
                  <a:path w="227" h="1224">
                    <a:moveTo>
                      <a:pt x="136" y="0"/>
                    </a:moveTo>
                    <a:lnTo>
                      <a:pt x="227" y="0"/>
                    </a:lnTo>
                    <a:lnTo>
                      <a:pt x="227" y="1224"/>
                    </a:lnTo>
                    <a:lnTo>
                      <a:pt x="0" y="1224"/>
                    </a:lnTo>
                  </a:path>
                </a:pathLst>
              </a:custGeom>
              <a:noFill/>
              <a:ln w="19050" cap="flat" cmpd="sng">
                <a:solidFill>
                  <a:srgbClr val="FF0000"/>
                </a:solidFill>
                <a:prstDash val="solid"/>
                <a:round/>
                <a:headEnd type="none" w="med" len="med"/>
                <a:tailEnd type="none" w="med" len="med"/>
              </a:ln>
            </p:spPr>
            <p:txBody>
              <a:bodyPr/>
              <a:p>
                <a:endParaRPr lang="zh-CN" altLang="en-US" sz="2400"/>
              </a:p>
            </p:txBody>
          </p:sp>
          <p:sp>
            <p:nvSpPr>
              <p:cNvPr id="15425" name="矩形 98371"/>
              <p:cNvSpPr/>
              <p:nvPr/>
            </p:nvSpPr>
            <p:spPr>
              <a:xfrm>
                <a:off x="2472" y="1302"/>
                <a:ext cx="215" cy="665"/>
              </a:xfrm>
              <a:prstGeom prst="rect">
                <a:avLst/>
              </a:prstGeom>
              <a:solidFill>
                <a:schemeClr val="bg1"/>
              </a:solidFill>
              <a:ln w="9525">
                <a:noFill/>
              </a:ln>
            </p:spPr>
            <p:txBody>
              <a:bodyPr wrap="none" anchor="t" anchorCtr="0">
                <a:spAutoFit/>
              </a:bodyPr>
              <a:p>
                <a:r>
                  <a:rPr lang="zh-CN" altLang="en-US" sz="2135" b="1" dirty="0">
                    <a:solidFill>
                      <a:srgbClr val="FF5050"/>
                    </a:solidFill>
                    <a:latin typeface="Arial" panose="020B0604020202020204" pitchFamily="34" charset="0"/>
                    <a:ea typeface="楷体_GB2312" pitchFamily="49" charset="-122"/>
                  </a:rPr>
                  <a:t>质</a:t>
                </a:r>
                <a:endParaRPr lang="zh-CN" altLang="en-US" sz="2135" b="1" dirty="0">
                  <a:solidFill>
                    <a:srgbClr val="FF5050"/>
                  </a:solidFill>
                  <a:latin typeface="Arial" panose="020B0604020202020204" pitchFamily="34" charset="0"/>
                  <a:ea typeface="楷体_GB2312" pitchFamily="49" charset="-122"/>
                </a:endParaRPr>
              </a:p>
              <a:p>
                <a:r>
                  <a:rPr lang="zh-CN" altLang="en-US" sz="2135" b="1" dirty="0">
                    <a:solidFill>
                      <a:srgbClr val="FF5050"/>
                    </a:solidFill>
                    <a:latin typeface="Arial" panose="020B0604020202020204" pitchFamily="34" charset="0"/>
                    <a:ea typeface="楷体_GB2312" pitchFamily="49" charset="-122"/>
                  </a:rPr>
                  <a:t>疑</a:t>
                </a:r>
                <a:endParaRPr lang="zh-CN" altLang="en-US" sz="2135" b="1" dirty="0">
                  <a:solidFill>
                    <a:srgbClr val="FF5050"/>
                  </a:solidFill>
                  <a:latin typeface="Arial" panose="020B0604020202020204" pitchFamily="34" charset="0"/>
                  <a:ea typeface="楷体_GB2312" pitchFamily="49" charset="-122"/>
                </a:endParaRPr>
              </a:p>
              <a:p>
                <a:r>
                  <a:rPr lang="zh-CN" altLang="en-US" sz="2135" b="1" dirty="0">
                    <a:solidFill>
                      <a:srgbClr val="FF5050"/>
                    </a:solidFill>
                    <a:latin typeface="Arial" panose="020B0604020202020204" pitchFamily="34" charset="0"/>
                    <a:ea typeface="楷体_GB2312" pitchFamily="49" charset="-122"/>
                  </a:rPr>
                  <a:t>创</a:t>
                </a:r>
                <a:endParaRPr lang="zh-CN" altLang="en-US" sz="2135" b="1" dirty="0">
                  <a:solidFill>
                    <a:srgbClr val="FF5050"/>
                  </a:solidFill>
                  <a:latin typeface="Arial" panose="020B0604020202020204" pitchFamily="34" charset="0"/>
                  <a:ea typeface="楷体_GB2312" pitchFamily="49" charset="-122"/>
                </a:endParaRPr>
              </a:p>
              <a:p>
                <a:r>
                  <a:rPr lang="zh-CN" altLang="en-US" sz="2135" b="1" dirty="0">
                    <a:solidFill>
                      <a:srgbClr val="FF5050"/>
                    </a:solidFill>
                    <a:latin typeface="Arial" panose="020B0604020202020204" pitchFamily="34" charset="0"/>
                    <a:ea typeface="楷体_GB2312" pitchFamily="49" charset="-122"/>
                  </a:rPr>
                  <a:t>新</a:t>
                </a:r>
                <a:endParaRPr lang="zh-CN" altLang="en-US" sz="2135" b="1" dirty="0">
                  <a:solidFill>
                    <a:srgbClr val="FF5050"/>
                  </a:solidFill>
                  <a:latin typeface="Arial" panose="020B0604020202020204" pitchFamily="34" charset="0"/>
                  <a:ea typeface="楷体_GB2312" pitchFamily="49" charset="-122"/>
                </a:endParaRPr>
              </a:p>
            </p:txBody>
          </p:sp>
        </p:grpSp>
        <p:sp>
          <p:nvSpPr>
            <p:cNvPr id="15426" name="直接连接符 98378"/>
            <p:cNvSpPr/>
            <p:nvPr/>
          </p:nvSpPr>
          <p:spPr>
            <a:xfrm flipH="1">
              <a:off x="2550" y="2891"/>
              <a:ext cx="137" cy="0"/>
            </a:xfrm>
            <a:prstGeom prst="line">
              <a:avLst/>
            </a:prstGeom>
            <a:ln w="19050" cap="flat" cmpd="sng">
              <a:solidFill>
                <a:srgbClr val="FF0000"/>
              </a:solidFill>
              <a:prstDash val="solid"/>
              <a:round/>
              <a:headEnd type="none" w="med" len="med"/>
              <a:tailEnd type="triangle" w="med" len="med"/>
            </a:ln>
          </p:spPr>
        </p:sp>
      </p:grpSp>
      <p:grpSp>
        <p:nvGrpSpPr>
          <p:cNvPr id="98383" name="组合 98382"/>
          <p:cNvGrpSpPr/>
          <p:nvPr/>
        </p:nvGrpSpPr>
        <p:grpSpPr>
          <a:xfrm>
            <a:off x="3600451" y="2660651"/>
            <a:ext cx="863600" cy="2787649"/>
            <a:chOff x="1701" y="1257"/>
            <a:chExt cx="408" cy="1317"/>
          </a:xfrm>
        </p:grpSpPr>
        <p:grpSp>
          <p:nvGrpSpPr>
            <p:cNvPr id="15428" name="组合 98373"/>
            <p:cNvGrpSpPr/>
            <p:nvPr/>
          </p:nvGrpSpPr>
          <p:grpSpPr>
            <a:xfrm>
              <a:off x="1701" y="1257"/>
              <a:ext cx="408" cy="1316"/>
              <a:chOff x="1701" y="1257"/>
              <a:chExt cx="408" cy="1316"/>
            </a:xfrm>
          </p:grpSpPr>
          <p:sp>
            <p:nvSpPr>
              <p:cNvPr id="15429" name="矩形 98367"/>
              <p:cNvSpPr/>
              <p:nvPr/>
            </p:nvSpPr>
            <p:spPr>
              <a:xfrm>
                <a:off x="1791" y="1257"/>
                <a:ext cx="318" cy="752"/>
              </a:xfrm>
              <a:prstGeom prst="rect">
                <a:avLst/>
              </a:prstGeom>
              <a:solidFill>
                <a:schemeClr val="bg1"/>
              </a:solidFill>
              <a:ln w="9525">
                <a:noFill/>
              </a:ln>
            </p:spPr>
            <p:txBody>
              <a:bodyPr anchor="t" anchorCtr="0">
                <a:spAutoFit/>
              </a:bodyPr>
              <a:p>
                <a:pPr>
                  <a:lnSpc>
                    <a:spcPct val="114000"/>
                  </a:lnSpc>
                </a:pPr>
                <a:r>
                  <a:rPr lang="zh-CN" altLang="en-US" sz="2135" b="1" dirty="0">
                    <a:solidFill>
                      <a:srgbClr val="FF5050"/>
                    </a:solidFill>
                    <a:latin typeface="Arial" panose="020B0604020202020204" pitchFamily="34" charset="0"/>
                    <a:ea typeface="楷体_GB2312" pitchFamily="49" charset="-122"/>
                  </a:rPr>
                  <a:t>模</a:t>
                </a:r>
                <a:endParaRPr lang="zh-CN" altLang="en-US" sz="2135" b="1" dirty="0">
                  <a:solidFill>
                    <a:srgbClr val="FF5050"/>
                  </a:solidFill>
                  <a:latin typeface="Arial" panose="020B0604020202020204" pitchFamily="34" charset="0"/>
                  <a:ea typeface="楷体_GB2312" pitchFamily="49" charset="-122"/>
                </a:endParaRPr>
              </a:p>
              <a:p>
                <a:pPr>
                  <a:lnSpc>
                    <a:spcPct val="114000"/>
                  </a:lnSpc>
                </a:pPr>
                <a:r>
                  <a:rPr lang="zh-CN" altLang="en-US" sz="2135" b="1" dirty="0">
                    <a:solidFill>
                      <a:srgbClr val="FF5050"/>
                    </a:solidFill>
                    <a:latin typeface="Arial" panose="020B0604020202020204" pitchFamily="34" charset="0"/>
                    <a:ea typeface="楷体_GB2312" pitchFamily="49" charset="-122"/>
                  </a:rPr>
                  <a:t>型</a:t>
                </a:r>
                <a:endParaRPr lang="zh-CN" altLang="en-US" sz="2135" b="1" dirty="0">
                  <a:solidFill>
                    <a:srgbClr val="FF5050"/>
                  </a:solidFill>
                  <a:latin typeface="Arial" panose="020B0604020202020204" pitchFamily="34" charset="0"/>
                  <a:ea typeface="楷体_GB2312" pitchFamily="49" charset="-122"/>
                </a:endParaRPr>
              </a:p>
              <a:p>
                <a:pPr>
                  <a:lnSpc>
                    <a:spcPct val="114000"/>
                  </a:lnSpc>
                </a:pPr>
                <a:r>
                  <a:rPr lang="zh-CN" altLang="en-US" sz="2135" b="1" dirty="0">
                    <a:solidFill>
                      <a:srgbClr val="FF5050"/>
                    </a:solidFill>
                    <a:latin typeface="Arial" panose="020B0604020202020204" pitchFamily="34" charset="0"/>
                    <a:ea typeface="楷体_GB2312" pitchFamily="49" charset="-122"/>
                  </a:rPr>
                  <a:t>建</a:t>
                </a:r>
                <a:endParaRPr lang="zh-CN" altLang="en-US" sz="2135" b="1" dirty="0">
                  <a:solidFill>
                    <a:srgbClr val="FF5050"/>
                  </a:solidFill>
                  <a:latin typeface="Arial" panose="020B0604020202020204" pitchFamily="34" charset="0"/>
                  <a:ea typeface="楷体_GB2312" pitchFamily="49" charset="-122"/>
                </a:endParaRPr>
              </a:p>
              <a:p>
                <a:pPr>
                  <a:lnSpc>
                    <a:spcPct val="114000"/>
                  </a:lnSpc>
                </a:pPr>
                <a:r>
                  <a:rPr lang="zh-CN" altLang="en-US" sz="2135" b="1" dirty="0">
                    <a:solidFill>
                      <a:srgbClr val="FF5050"/>
                    </a:solidFill>
                    <a:latin typeface="Arial" panose="020B0604020202020204" pitchFamily="34" charset="0"/>
                    <a:ea typeface="楷体_GB2312" pitchFamily="49" charset="-122"/>
                  </a:rPr>
                  <a:t>构</a:t>
                </a:r>
                <a:endParaRPr lang="zh-CN" altLang="en-US" sz="2135" b="1" dirty="0">
                  <a:solidFill>
                    <a:srgbClr val="FF5050"/>
                  </a:solidFill>
                  <a:latin typeface="Arial" panose="020B0604020202020204" pitchFamily="34" charset="0"/>
                  <a:ea typeface="楷体_GB2312" pitchFamily="49" charset="-122"/>
                </a:endParaRPr>
              </a:p>
            </p:txBody>
          </p:sp>
          <p:sp>
            <p:nvSpPr>
              <p:cNvPr id="15430" name="任意多边形 98369"/>
              <p:cNvSpPr/>
              <p:nvPr/>
            </p:nvSpPr>
            <p:spPr>
              <a:xfrm>
                <a:off x="1701" y="1665"/>
                <a:ext cx="90" cy="908"/>
              </a:xfrm>
              <a:custGeom>
                <a:avLst/>
                <a:gdLst/>
                <a:ahLst/>
                <a:cxnLst/>
                <a:pathLst>
                  <a:path w="90" h="908">
                    <a:moveTo>
                      <a:pt x="90" y="0"/>
                    </a:moveTo>
                    <a:lnTo>
                      <a:pt x="0" y="0"/>
                    </a:lnTo>
                    <a:lnTo>
                      <a:pt x="0" y="908"/>
                    </a:lnTo>
                    <a:lnTo>
                      <a:pt x="90" y="908"/>
                    </a:lnTo>
                  </a:path>
                </a:pathLst>
              </a:custGeom>
              <a:noFill/>
              <a:ln w="19050" cap="flat" cmpd="sng">
                <a:solidFill>
                  <a:srgbClr val="FF0000"/>
                </a:solidFill>
                <a:prstDash val="solid"/>
                <a:round/>
                <a:headEnd type="none" w="med" len="med"/>
                <a:tailEnd type="none" w="med" len="med"/>
              </a:ln>
            </p:spPr>
            <p:txBody>
              <a:bodyPr/>
              <a:p>
                <a:endParaRPr lang="zh-CN" altLang="en-US" sz="2400"/>
              </a:p>
            </p:txBody>
          </p:sp>
        </p:grpSp>
        <p:sp>
          <p:nvSpPr>
            <p:cNvPr id="15431" name="直接连接符 98379"/>
            <p:cNvSpPr/>
            <p:nvPr/>
          </p:nvSpPr>
          <p:spPr>
            <a:xfrm>
              <a:off x="1715" y="2574"/>
              <a:ext cx="91" cy="0"/>
            </a:xfrm>
            <a:prstGeom prst="line">
              <a:avLst/>
            </a:prstGeom>
            <a:ln w="19050" cap="flat" cmpd="sng">
              <a:solidFill>
                <a:srgbClr val="FF0000"/>
              </a:solidFill>
              <a:prstDash val="solid"/>
              <a:round/>
              <a:headEnd type="none" w="med" len="med"/>
              <a:tailEnd type="triangle" w="med" len="med"/>
            </a:ln>
          </p:spPr>
        </p:sp>
      </p:grpSp>
      <p:sp>
        <p:nvSpPr>
          <p:cNvPr id="15432" name="文本框 1"/>
          <p:cNvSpPr txBox="1"/>
          <p:nvPr/>
        </p:nvSpPr>
        <p:spPr>
          <a:xfrm>
            <a:off x="1422400" y="6400800"/>
            <a:ext cx="8322733" cy="460375"/>
          </a:xfrm>
          <a:prstGeom prst="rect">
            <a:avLst/>
          </a:prstGeom>
          <a:noFill/>
          <a:ln w="9525">
            <a:noFill/>
          </a:ln>
        </p:spPr>
        <p:txBody>
          <a:bodyPr anchor="t" anchorCtr="0">
            <a:spAutoFit/>
          </a:bodyPr>
          <a:p>
            <a:r>
              <a:rPr lang="zh-CN" altLang="en-US" sz="2400" b="1" dirty="0">
                <a:solidFill>
                  <a:srgbClr val="0000FF"/>
                </a:solidFill>
                <a:latin typeface="楷体" panose="02010609060101010101" pitchFamily="49" charset="-122"/>
                <a:ea typeface="楷体" panose="02010609060101010101" pitchFamily="49" charset="-122"/>
              </a:rPr>
              <a:t>关键能力是学科素养的基础，学科素养是关键能力的升华</a:t>
            </a:r>
            <a:endParaRPr lang="zh-CN" altLang="en-US" sz="2400" b="1" dirty="0">
              <a:solidFill>
                <a:srgbClr val="0000FF"/>
              </a:solidFill>
              <a:latin typeface="楷体" panose="02010609060101010101" pitchFamily="49" charset="-122"/>
              <a:ea typeface="楷体" panose="02010609060101010101" pitchFamily="49" charset="-122"/>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5" name="矩形 11474"/>
          <p:cNvSpPr/>
          <p:nvPr/>
        </p:nvSpPr>
        <p:spPr>
          <a:xfrm>
            <a:off x="1524000" y="3357033"/>
            <a:ext cx="9144000" cy="0"/>
          </a:xfrm>
          <a:prstGeom prst="rect">
            <a:avLst/>
          </a:prstGeom>
          <a:noFill/>
          <a:ln w="9525">
            <a:noFill/>
          </a:ln>
        </p:spPr>
        <p:txBody>
          <a:bodyPr anchor="t" anchorCtr="0"/>
          <a:p>
            <a:endParaRPr lang="zh-CN" altLang="en-US" sz="135" dirty="0">
              <a:latin typeface="Arial" panose="020B0604020202020204" pitchFamily="34" charset="0"/>
              <a:ea typeface="宋体" pitchFamily="2" charset="-122"/>
            </a:endParaRPr>
          </a:p>
        </p:txBody>
      </p:sp>
      <p:sp>
        <p:nvSpPr>
          <p:cNvPr id="16386" name="Rectangle 60"/>
          <p:cNvSpPr/>
          <p:nvPr/>
        </p:nvSpPr>
        <p:spPr>
          <a:xfrm>
            <a:off x="3407833" y="624417"/>
            <a:ext cx="4881033" cy="583565"/>
          </a:xfrm>
          <a:prstGeom prst="rect">
            <a:avLst/>
          </a:prstGeom>
          <a:solidFill>
            <a:srgbClr val="CCFFFF"/>
          </a:solidFill>
          <a:ln w="9525" cap="flat" cmpd="sng">
            <a:solidFill>
              <a:srgbClr val="FF9900"/>
            </a:solidFill>
            <a:prstDash val="solid"/>
            <a:miter/>
            <a:headEnd type="none" w="med" len="med"/>
            <a:tailEnd type="none" w="med" len="med"/>
          </a:ln>
        </p:spPr>
        <p:txBody>
          <a:bodyPr wrap="square" anchor="t" anchorCtr="0">
            <a:spAutoFit/>
          </a:bodyPr>
          <a:p>
            <a:r>
              <a:rPr lang="en-US" altLang="zh-CN" sz="3200">
                <a:solidFill>
                  <a:srgbClr val="FF0000"/>
                </a:solidFill>
                <a:latin typeface="Arial" panose="020B0604020202020204" pitchFamily="34" charset="0"/>
                <a:ea typeface="黑体" panose="02010609060101010101" pitchFamily="2" charset="-122"/>
              </a:rPr>
              <a:t>     2023</a:t>
            </a:r>
            <a:r>
              <a:rPr lang="zh-CN" altLang="en-US" sz="3200">
                <a:solidFill>
                  <a:srgbClr val="FF0000"/>
                </a:solidFill>
                <a:latin typeface="Arial" panose="020B0604020202020204" pitchFamily="34" charset="0"/>
                <a:ea typeface="黑体" panose="02010609060101010101" pitchFamily="2" charset="-122"/>
              </a:rPr>
              <a:t>年命题趋势分析</a:t>
            </a:r>
            <a:r>
              <a:rPr lang="zh-CN" altLang="en-US" sz="3200" b="1" dirty="0">
                <a:solidFill>
                  <a:srgbClr val="FF0000"/>
                </a:solidFill>
                <a:latin typeface="Arial" panose="020B0604020202020204" pitchFamily="34" charset="0"/>
                <a:ea typeface="黑体" panose="02010609060101010101" pitchFamily="2" charset="-122"/>
              </a:rPr>
              <a:t> </a:t>
            </a:r>
            <a:endParaRPr lang="zh-CN" altLang="en-US" sz="3200" b="1" dirty="0">
              <a:solidFill>
                <a:srgbClr val="FF0000"/>
              </a:solidFill>
              <a:latin typeface="Arial" panose="020B0604020202020204" pitchFamily="34" charset="0"/>
              <a:ea typeface="黑体" panose="02010609060101010101" pitchFamily="2" charset="-122"/>
            </a:endParaRPr>
          </a:p>
        </p:txBody>
      </p:sp>
      <p:sp>
        <p:nvSpPr>
          <p:cNvPr id="7170" name="文本框 2"/>
          <p:cNvSpPr txBox="1"/>
          <p:nvPr/>
        </p:nvSpPr>
        <p:spPr>
          <a:xfrm>
            <a:off x="2256367" y="2372784"/>
            <a:ext cx="7702551" cy="583565"/>
          </a:xfrm>
          <a:prstGeom prst="rect">
            <a:avLst/>
          </a:prstGeom>
          <a:noFill/>
          <a:ln w="9525">
            <a:noFill/>
          </a:ln>
        </p:spPr>
        <p:txBody>
          <a:bodyPr anchor="t" anchorCtr="0">
            <a:spAutoFit/>
          </a:bodyPr>
          <a:p>
            <a:r>
              <a:rPr lang="en-US" altLang="zh-CN" sz="3200" b="1">
                <a:solidFill>
                  <a:srgbClr val="0000FF"/>
                </a:solidFill>
                <a:latin typeface="Verdana" panose="020B0604030504040204" pitchFamily="34" charset="0"/>
                <a:ea typeface="宋体" pitchFamily="2" charset="-122"/>
              </a:rPr>
              <a:t>1.</a:t>
            </a:r>
            <a:r>
              <a:rPr lang="zh-CN" altLang="en-US" sz="3200" b="1">
                <a:solidFill>
                  <a:srgbClr val="0000FF"/>
                </a:solidFill>
                <a:latin typeface="Verdana" panose="020B0604030504040204" pitchFamily="34" charset="0"/>
                <a:ea typeface="宋体" pitchFamily="2" charset="-122"/>
              </a:rPr>
              <a:t>联系</a:t>
            </a:r>
            <a:r>
              <a:rPr lang="zh-CN" altLang="zh-CN" sz="3200" b="1">
                <a:solidFill>
                  <a:srgbClr val="0000FF"/>
                </a:solidFill>
                <a:latin typeface="Verdana" panose="020B0604030504040204" pitchFamily="34" charset="0"/>
                <a:ea typeface="宋体" pitchFamily="2" charset="-122"/>
              </a:rPr>
              <a:t>实际情景化－－－－注重应用</a:t>
            </a:r>
            <a:endParaRPr lang="zh-CN" altLang="zh-CN" sz="3200" b="1">
              <a:solidFill>
                <a:srgbClr val="0000FF"/>
              </a:solidFill>
              <a:latin typeface="Verdana" panose="020B0604030504040204" pitchFamily="34" charset="0"/>
              <a:ea typeface="宋体" pitchFamily="2" charset="-122"/>
            </a:endParaRPr>
          </a:p>
        </p:txBody>
      </p:sp>
      <p:sp>
        <p:nvSpPr>
          <p:cNvPr id="2" name="文本框 2"/>
          <p:cNvSpPr txBox="1"/>
          <p:nvPr/>
        </p:nvSpPr>
        <p:spPr>
          <a:xfrm>
            <a:off x="2256367" y="3141133"/>
            <a:ext cx="7702551" cy="583565"/>
          </a:xfrm>
          <a:prstGeom prst="rect">
            <a:avLst/>
          </a:prstGeom>
          <a:noFill/>
          <a:ln w="9525">
            <a:noFill/>
          </a:ln>
        </p:spPr>
        <p:txBody>
          <a:bodyPr anchor="t" anchorCtr="0">
            <a:spAutoFit/>
          </a:bodyPr>
          <a:p>
            <a:r>
              <a:rPr lang="en-US" altLang="zh-CN" sz="3200" b="1">
                <a:solidFill>
                  <a:srgbClr val="0000FF"/>
                </a:solidFill>
                <a:latin typeface="Verdana" panose="020B0604030504040204" pitchFamily="34" charset="0"/>
                <a:ea typeface="宋体" pitchFamily="2" charset="-122"/>
              </a:rPr>
              <a:t>2.</a:t>
            </a:r>
            <a:r>
              <a:rPr lang="zh-CN" altLang="en-US" sz="3200" b="1">
                <a:solidFill>
                  <a:srgbClr val="0000FF"/>
                </a:solidFill>
                <a:latin typeface="Verdana" panose="020B0604030504040204" pitchFamily="34" charset="0"/>
                <a:ea typeface="宋体" pitchFamily="2" charset="-122"/>
              </a:rPr>
              <a:t>考点知识灵活性</a:t>
            </a:r>
            <a:r>
              <a:rPr lang="zh-CN" altLang="zh-CN" sz="3200" b="1">
                <a:solidFill>
                  <a:srgbClr val="0000FF"/>
                </a:solidFill>
                <a:latin typeface="Verdana" panose="020B0604030504040204" pitchFamily="34" charset="0"/>
                <a:ea typeface="宋体" pitchFamily="2" charset="-122"/>
              </a:rPr>
              <a:t>－－－－迁移融通</a:t>
            </a:r>
            <a:endParaRPr lang="zh-CN" altLang="zh-CN" sz="3200" b="1">
              <a:solidFill>
                <a:srgbClr val="0000FF"/>
              </a:solidFill>
              <a:latin typeface="Verdana" panose="020B0604030504040204" pitchFamily="34" charset="0"/>
              <a:ea typeface="宋体" pitchFamily="2" charset="-122"/>
            </a:endParaRPr>
          </a:p>
        </p:txBody>
      </p:sp>
      <p:sp>
        <p:nvSpPr>
          <p:cNvPr id="3" name="文本框 2"/>
          <p:cNvSpPr txBox="1"/>
          <p:nvPr/>
        </p:nvSpPr>
        <p:spPr>
          <a:xfrm>
            <a:off x="2256367" y="4004733"/>
            <a:ext cx="7702551" cy="583565"/>
          </a:xfrm>
          <a:prstGeom prst="rect">
            <a:avLst/>
          </a:prstGeom>
          <a:noFill/>
          <a:ln w="9525">
            <a:noFill/>
          </a:ln>
        </p:spPr>
        <p:txBody>
          <a:bodyPr anchor="t" anchorCtr="0">
            <a:spAutoFit/>
          </a:bodyPr>
          <a:p>
            <a:r>
              <a:rPr lang="en-US" altLang="zh-CN" sz="3200" b="1">
                <a:solidFill>
                  <a:srgbClr val="0000FF"/>
                </a:solidFill>
                <a:latin typeface="Verdana" panose="020B0604030504040204" pitchFamily="34" charset="0"/>
                <a:ea typeface="宋体" pitchFamily="2" charset="-122"/>
              </a:rPr>
              <a:t>3.</a:t>
            </a:r>
            <a:r>
              <a:rPr lang="zh-CN" altLang="en-US" sz="3200" b="1">
                <a:solidFill>
                  <a:srgbClr val="0000FF"/>
                </a:solidFill>
                <a:latin typeface="Verdana" panose="020B0604030504040204" pitchFamily="34" charset="0"/>
                <a:ea typeface="宋体" pitchFamily="2" charset="-122"/>
              </a:rPr>
              <a:t>思维突出模型化</a:t>
            </a:r>
            <a:r>
              <a:rPr lang="zh-CN" altLang="zh-CN" sz="3200" b="1">
                <a:solidFill>
                  <a:srgbClr val="0000FF"/>
                </a:solidFill>
                <a:latin typeface="Verdana" panose="020B0604030504040204" pitchFamily="34" charset="0"/>
                <a:ea typeface="宋体" pitchFamily="2" charset="-122"/>
              </a:rPr>
              <a:t>－－－－关键能力</a:t>
            </a:r>
            <a:endParaRPr lang="zh-CN" altLang="zh-CN" sz="3200" b="1">
              <a:solidFill>
                <a:srgbClr val="0000FF"/>
              </a:solidFill>
              <a:latin typeface="Verdana" panose="020B0604030504040204" pitchFamily="34" charset="0"/>
              <a:ea typeface="宋体" pitchFamily="2" charset="-122"/>
            </a:endParaRPr>
          </a:p>
        </p:txBody>
      </p:sp>
      <p:sp>
        <p:nvSpPr>
          <p:cNvPr id="4" name="文本框 2"/>
          <p:cNvSpPr txBox="1"/>
          <p:nvPr/>
        </p:nvSpPr>
        <p:spPr>
          <a:xfrm>
            <a:off x="2256367" y="4773084"/>
            <a:ext cx="7702551" cy="583565"/>
          </a:xfrm>
          <a:prstGeom prst="rect">
            <a:avLst/>
          </a:prstGeom>
          <a:noFill/>
          <a:ln w="9525">
            <a:noFill/>
          </a:ln>
        </p:spPr>
        <p:txBody>
          <a:bodyPr anchor="t" anchorCtr="0">
            <a:spAutoFit/>
          </a:bodyPr>
          <a:p>
            <a:r>
              <a:rPr lang="en-US" altLang="zh-CN" sz="3200" b="1">
                <a:solidFill>
                  <a:srgbClr val="0000FF"/>
                </a:solidFill>
                <a:latin typeface="Verdana" panose="020B0604030504040204" pitchFamily="34" charset="0"/>
                <a:ea typeface="宋体" pitchFamily="2" charset="-122"/>
              </a:rPr>
              <a:t>4.</a:t>
            </a:r>
            <a:r>
              <a:rPr lang="zh-CN" altLang="en-US" sz="3200" b="1">
                <a:solidFill>
                  <a:srgbClr val="0000FF"/>
                </a:solidFill>
                <a:latin typeface="Verdana" panose="020B0604030504040204" pitchFamily="34" charset="0"/>
                <a:ea typeface="宋体" pitchFamily="2" charset="-122"/>
              </a:rPr>
              <a:t>选题设问开放性</a:t>
            </a:r>
            <a:r>
              <a:rPr lang="zh-CN" altLang="zh-CN" sz="3200" b="1">
                <a:solidFill>
                  <a:srgbClr val="0000FF"/>
                </a:solidFill>
                <a:latin typeface="Verdana" panose="020B0604030504040204" pitchFamily="34" charset="0"/>
                <a:ea typeface="宋体" pitchFamily="2" charset="-122"/>
              </a:rPr>
              <a:t>－－－－体现创新</a:t>
            </a:r>
            <a:endParaRPr lang="zh-CN" altLang="zh-CN" sz="3200" b="1">
              <a:solidFill>
                <a:srgbClr val="0000FF"/>
              </a:solidFill>
              <a:latin typeface="Verdana" panose="020B0604030504040204" pitchFamily="34" charset="0"/>
              <a:ea typeface="宋体" pitchFamily="2" charset="-122"/>
            </a:endParaRPr>
          </a:p>
        </p:txBody>
      </p:sp>
      <p:sp>
        <p:nvSpPr>
          <p:cNvPr id="117769" name="Text Box 9"/>
          <p:cNvSpPr txBox="1"/>
          <p:nvPr/>
        </p:nvSpPr>
        <p:spPr>
          <a:xfrm>
            <a:off x="1274233" y="1509607"/>
            <a:ext cx="9815407" cy="501650"/>
          </a:xfrm>
          <a:prstGeom prst="rect">
            <a:avLst/>
          </a:prstGeom>
          <a:noFill/>
          <a:ln w="9525">
            <a:noFill/>
          </a:ln>
        </p:spPr>
        <p:txBody>
          <a:bodyPr wrap="square" anchor="t" anchorCtr="0">
            <a:spAutoFit/>
          </a:bodyPr>
          <a:p>
            <a:pPr>
              <a:spcBef>
                <a:spcPct val="50000"/>
              </a:spcBef>
            </a:pPr>
            <a:r>
              <a:rPr lang="zh-CN" altLang="en-US" sz="2665" b="1" dirty="0">
                <a:solidFill>
                  <a:srgbClr val="0000FF"/>
                </a:solidFill>
                <a:sym typeface="+mn-ea"/>
              </a:rPr>
              <a:t>稳中求变，稳中求新，</a:t>
            </a:r>
            <a:r>
              <a:rPr lang="zh-CN" altLang="en-US" sz="2665" b="1" dirty="0">
                <a:solidFill>
                  <a:srgbClr val="0000FF"/>
                </a:solidFill>
                <a:latin typeface="Arial" panose="020B0604020202020204" pitchFamily="34" charset="0"/>
                <a:ea typeface="宋体" pitchFamily="2" charset="-122"/>
              </a:rPr>
              <a:t>以主干知识为重点，以重点知识出难点</a:t>
            </a:r>
            <a:endParaRPr lang="zh-CN" altLang="en-US" sz="2665" b="1" dirty="0">
              <a:solidFill>
                <a:srgbClr val="0000FF"/>
              </a:solidFill>
              <a:latin typeface="Arial" panose="020B0604020202020204" pitchFamily="34" charset="0"/>
              <a:ea typeface="宋体" pitchFamily="2" charset="-122"/>
            </a:endParaRPr>
          </a:p>
        </p:txBody>
      </p:sp>
      <p:sp>
        <p:nvSpPr>
          <p:cNvPr id="5" name="文本框 2"/>
          <p:cNvSpPr txBox="1"/>
          <p:nvPr/>
        </p:nvSpPr>
        <p:spPr>
          <a:xfrm>
            <a:off x="2256367" y="5541433"/>
            <a:ext cx="7702551" cy="583565"/>
          </a:xfrm>
          <a:prstGeom prst="rect">
            <a:avLst/>
          </a:prstGeom>
          <a:noFill/>
          <a:ln w="9525">
            <a:noFill/>
          </a:ln>
        </p:spPr>
        <p:txBody>
          <a:bodyPr anchor="t" anchorCtr="0">
            <a:spAutoFit/>
          </a:bodyPr>
          <a:p>
            <a:r>
              <a:rPr lang="en-US" altLang="zh-CN" sz="3200" b="1">
                <a:solidFill>
                  <a:srgbClr val="0000FF"/>
                </a:solidFill>
                <a:latin typeface="Verdana" panose="020B0604030504040204" pitchFamily="34" charset="0"/>
                <a:ea typeface="宋体" pitchFamily="2" charset="-122"/>
              </a:rPr>
              <a:t>5.</a:t>
            </a:r>
            <a:r>
              <a:rPr lang="zh-CN" altLang="en-US" sz="3200" b="1" dirty="0">
                <a:solidFill>
                  <a:srgbClr val="0000FF"/>
                </a:solidFill>
                <a:latin typeface="Verdana" panose="020B0604030504040204" pitchFamily="34" charset="0"/>
                <a:ea typeface="宋体" pitchFamily="2" charset="-122"/>
              </a:rPr>
              <a:t>实验加强探究性</a:t>
            </a:r>
            <a:r>
              <a:rPr lang="zh-CN" altLang="zh-CN" sz="3200" b="1" dirty="0">
                <a:solidFill>
                  <a:srgbClr val="0000FF"/>
                </a:solidFill>
                <a:latin typeface="Verdana" panose="020B0604030504040204" pitchFamily="34" charset="0"/>
                <a:ea typeface="宋体" pitchFamily="2" charset="-122"/>
              </a:rPr>
              <a:t>－－－－</a:t>
            </a:r>
            <a:r>
              <a:rPr lang="zh-CN" altLang="en-US" sz="3200" b="1" dirty="0">
                <a:solidFill>
                  <a:srgbClr val="0000FF"/>
                </a:solidFill>
                <a:latin typeface="Verdana" panose="020B0604030504040204" pitchFamily="34" charset="0"/>
                <a:ea typeface="宋体" pitchFamily="2" charset="-122"/>
              </a:rPr>
              <a:t>实验设计</a:t>
            </a:r>
            <a:endParaRPr lang="zh-CN" altLang="zh-CN" sz="3200" b="1">
              <a:solidFill>
                <a:srgbClr val="0000FF"/>
              </a:solidFill>
              <a:latin typeface="Verdana" panose="020B0604030504040204" pitchFamily="34" charset="0"/>
              <a:ea typeface="宋体" pitchFamily="2" charset="-122"/>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7221" name="文本框 5"/>
          <p:cNvSpPr txBox="1"/>
          <p:nvPr/>
        </p:nvSpPr>
        <p:spPr>
          <a:xfrm>
            <a:off x="1104053" y="1967653"/>
            <a:ext cx="9877213" cy="960967"/>
          </a:xfrm>
          <a:prstGeom prst="rect">
            <a:avLst/>
          </a:prstGeom>
          <a:noFill/>
          <a:ln w="9525">
            <a:noFill/>
          </a:ln>
        </p:spPr>
        <p:txBody>
          <a:bodyPr wrap="square" anchor="t" anchorCtr="0">
            <a:noAutofit/>
          </a:bodyPr>
          <a:p>
            <a:r>
              <a:rPr lang="zh-CN" altLang="en-US" sz="2665" b="1" dirty="0">
                <a:latin typeface="Arial" panose="020B0604020202020204" pitchFamily="34" charset="0"/>
                <a:ea typeface="宋体" pitchFamily="2" charset="-122"/>
              </a:rPr>
              <a:t>二轮复习的</a:t>
            </a:r>
            <a:r>
              <a:rPr lang="zh-CN" altLang="en-US" sz="2665" b="1" dirty="0">
                <a:solidFill>
                  <a:srgbClr val="FF0000"/>
                </a:solidFill>
                <a:latin typeface="Arial" panose="020B0604020202020204" pitchFamily="34" charset="0"/>
                <a:ea typeface="宋体" pitchFamily="2" charset="-122"/>
              </a:rPr>
              <a:t>思路线索：</a:t>
            </a:r>
            <a:r>
              <a:rPr lang="en-US" altLang="zh-CN" sz="2665" b="1">
                <a:solidFill>
                  <a:srgbClr val="FF0000"/>
                </a:solidFill>
                <a:latin typeface="Arial" panose="020B0604020202020204" pitchFamily="34" charset="0"/>
                <a:ea typeface="宋体" pitchFamily="2" charset="-122"/>
              </a:rPr>
              <a:t>  </a:t>
            </a:r>
            <a:r>
              <a:rPr lang="zh-CN" altLang="en-US" sz="2665" b="1" dirty="0">
                <a:solidFill>
                  <a:srgbClr val="1818FF"/>
                </a:solidFill>
                <a:latin typeface="Arial" panose="020B0604020202020204" pitchFamily="34" charset="0"/>
                <a:ea typeface="宋体" pitchFamily="2" charset="-122"/>
              </a:rPr>
              <a:t>知识为基石</a:t>
            </a:r>
            <a:r>
              <a:rPr lang="zh-CN" altLang="en-US" sz="2665" b="1" dirty="0">
                <a:solidFill>
                  <a:srgbClr val="1818FF"/>
                </a:solidFill>
                <a:sym typeface="+mn-ea"/>
              </a:rPr>
              <a:t>、</a:t>
            </a:r>
            <a:r>
              <a:rPr lang="zh-CN" altLang="en-US" sz="2665" b="1" dirty="0">
                <a:solidFill>
                  <a:srgbClr val="1818FF"/>
                </a:solidFill>
                <a:latin typeface="Arial" panose="020B0604020202020204" pitchFamily="34" charset="0"/>
                <a:ea typeface="宋体" pitchFamily="2" charset="-122"/>
              </a:rPr>
              <a:t>训练为主线、</a:t>
            </a:r>
            <a:endParaRPr lang="zh-CN" altLang="en-US" sz="2665" b="1" dirty="0">
              <a:solidFill>
                <a:srgbClr val="1818FF"/>
              </a:solidFill>
              <a:latin typeface="Arial" panose="020B0604020202020204" pitchFamily="34" charset="0"/>
              <a:ea typeface="宋体" pitchFamily="2" charset="-122"/>
            </a:endParaRPr>
          </a:p>
          <a:p>
            <a:r>
              <a:rPr lang="zh-CN" altLang="en-US" sz="2665" b="1" dirty="0">
                <a:solidFill>
                  <a:srgbClr val="1818FF"/>
                </a:solidFill>
                <a:latin typeface="Arial" panose="020B0604020202020204" pitchFamily="34" charset="0"/>
                <a:ea typeface="宋体" pitchFamily="2" charset="-122"/>
              </a:rPr>
              <a:t> </a:t>
            </a:r>
            <a:r>
              <a:rPr lang="en-US" altLang="zh-CN" sz="2665" b="1" dirty="0">
                <a:solidFill>
                  <a:srgbClr val="1818FF"/>
                </a:solidFill>
                <a:latin typeface="Arial" panose="020B0604020202020204" pitchFamily="34" charset="0"/>
                <a:ea typeface="宋体" pitchFamily="2" charset="-122"/>
              </a:rPr>
              <a:t>                                     </a:t>
            </a:r>
            <a:r>
              <a:rPr lang="zh-CN" altLang="en-US" sz="2665" b="1" dirty="0">
                <a:solidFill>
                  <a:srgbClr val="1818FF"/>
                </a:solidFill>
                <a:latin typeface="Arial" panose="020B0604020202020204" pitchFamily="34" charset="0"/>
                <a:ea typeface="宋体" pitchFamily="2" charset="-122"/>
              </a:rPr>
              <a:t>思维为核心、能力为目标</a:t>
            </a:r>
            <a:r>
              <a:rPr lang="zh-CN" altLang="zh-CN" sz="2665" b="1" dirty="0">
                <a:solidFill>
                  <a:srgbClr val="0000FF"/>
                </a:solidFill>
                <a:latin typeface="Arial" panose="020B0604020202020204" pitchFamily="34" charset="0"/>
                <a:ea typeface="宋体" pitchFamily="2" charset="-122"/>
              </a:rPr>
              <a:t>。</a:t>
            </a:r>
            <a:endParaRPr lang="zh-CN" altLang="zh-CN" sz="2665" b="1" dirty="0">
              <a:solidFill>
                <a:srgbClr val="0000FF"/>
              </a:solidFill>
              <a:latin typeface="Arial" panose="020B0604020202020204" pitchFamily="34" charset="0"/>
              <a:ea typeface="宋体" pitchFamily="2" charset="-122"/>
            </a:endParaRPr>
          </a:p>
        </p:txBody>
      </p:sp>
      <p:sp>
        <p:nvSpPr>
          <p:cNvPr id="20482" name="TextBox 58"/>
          <p:cNvSpPr txBox="1"/>
          <p:nvPr/>
        </p:nvSpPr>
        <p:spPr>
          <a:xfrm>
            <a:off x="4793404" y="3219873"/>
            <a:ext cx="6612467" cy="460375"/>
          </a:xfrm>
          <a:prstGeom prst="rect">
            <a:avLst/>
          </a:prstGeom>
          <a:noFill/>
          <a:ln w="9525">
            <a:noFill/>
          </a:ln>
        </p:spPr>
        <p:txBody>
          <a:bodyPr anchor="t" anchorCtr="0">
            <a:spAutoFit/>
          </a:bodyPr>
          <a:p>
            <a:r>
              <a:rPr lang="zh-CN" altLang="en-US" sz="2400" b="1" dirty="0">
                <a:solidFill>
                  <a:srgbClr val="0000FF"/>
                </a:solidFill>
                <a:latin typeface="Arial" panose="020B0604020202020204" pitchFamily="34" charset="0"/>
                <a:ea typeface="宋体" pitchFamily="2" charset="-122"/>
              </a:rPr>
              <a:t>整合资源，专题引领，突出</a:t>
            </a:r>
            <a:r>
              <a:rPr lang="zh-CN" altLang="en-US" sz="2400" b="1" dirty="0">
                <a:solidFill>
                  <a:srgbClr val="FF0000"/>
                </a:solidFill>
                <a:latin typeface="Arial" panose="020B0604020202020204" pitchFamily="34" charset="0"/>
                <a:ea typeface="宋体" pitchFamily="2" charset="-122"/>
              </a:rPr>
              <a:t>重点</a:t>
            </a:r>
            <a:endParaRPr lang="zh-CN" altLang="en-US" sz="2400" b="1" dirty="0">
              <a:solidFill>
                <a:srgbClr val="FF0000"/>
              </a:solidFill>
              <a:latin typeface="Arial" panose="020B0604020202020204" pitchFamily="34" charset="0"/>
              <a:ea typeface="宋体" pitchFamily="2" charset="-122"/>
            </a:endParaRPr>
          </a:p>
        </p:txBody>
      </p:sp>
      <p:sp>
        <p:nvSpPr>
          <p:cNvPr id="34818" name="TextBox 1"/>
          <p:cNvSpPr txBox="1"/>
          <p:nvPr/>
        </p:nvSpPr>
        <p:spPr>
          <a:xfrm>
            <a:off x="4789171" y="3717291"/>
            <a:ext cx="6743700" cy="460375"/>
          </a:xfrm>
          <a:prstGeom prst="rect">
            <a:avLst/>
          </a:prstGeom>
          <a:noFill/>
          <a:ln w="9525">
            <a:noFill/>
          </a:ln>
        </p:spPr>
        <p:txBody>
          <a:bodyPr anchor="t" anchorCtr="0">
            <a:spAutoFit/>
          </a:bodyPr>
          <a:p>
            <a:r>
              <a:rPr lang="zh-CN" altLang="en-US" sz="2400" b="1" dirty="0">
                <a:solidFill>
                  <a:srgbClr val="0000FF"/>
                </a:solidFill>
                <a:latin typeface="Arial" panose="020B0604020202020204" pitchFamily="34" charset="0"/>
                <a:ea typeface="宋体" pitchFamily="2" charset="-122"/>
              </a:rPr>
              <a:t>高效课堂，方法指导，突出</a:t>
            </a:r>
            <a:r>
              <a:rPr lang="zh-CN" altLang="en-US" sz="2400" b="1" dirty="0">
                <a:solidFill>
                  <a:srgbClr val="FF0000"/>
                </a:solidFill>
                <a:latin typeface="Arial" panose="020B0604020202020204" pitchFamily="34" charset="0"/>
                <a:ea typeface="宋体" pitchFamily="2" charset="-122"/>
              </a:rPr>
              <a:t>核心</a:t>
            </a:r>
            <a:endParaRPr lang="zh-CN" altLang="en-US" sz="2400" b="1" dirty="0">
              <a:solidFill>
                <a:srgbClr val="FF0000"/>
              </a:solidFill>
              <a:latin typeface="Arial" panose="020B0604020202020204" pitchFamily="34" charset="0"/>
              <a:ea typeface="宋体" pitchFamily="2" charset="-122"/>
            </a:endParaRPr>
          </a:p>
        </p:txBody>
      </p:sp>
      <p:sp>
        <p:nvSpPr>
          <p:cNvPr id="3" name="TextBox 1"/>
          <p:cNvSpPr txBox="1"/>
          <p:nvPr/>
        </p:nvSpPr>
        <p:spPr>
          <a:xfrm>
            <a:off x="4789171" y="4803140"/>
            <a:ext cx="6743700" cy="460375"/>
          </a:xfrm>
          <a:prstGeom prst="rect">
            <a:avLst/>
          </a:prstGeom>
          <a:noFill/>
          <a:ln w="9525">
            <a:noFill/>
          </a:ln>
        </p:spPr>
        <p:txBody>
          <a:bodyPr anchor="t" anchorCtr="0">
            <a:spAutoFit/>
          </a:bodyPr>
          <a:p>
            <a:r>
              <a:rPr lang="zh-CN" altLang="en-US" sz="2400" b="1" dirty="0">
                <a:solidFill>
                  <a:srgbClr val="0000FF"/>
                </a:solidFill>
                <a:latin typeface="Arial" panose="020B0604020202020204" pitchFamily="34" charset="0"/>
                <a:ea typeface="宋体" pitchFamily="2" charset="-122"/>
              </a:rPr>
              <a:t>查漏补缺，反思纠错，突破</a:t>
            </a:r>
            <a:r>
              <a:rPr lang="zh-CN" altLang="en-US" sz="2400" b="1" dirty="0">
                <a:solidFill>
                  <a:srgbClr val="FF0000"/>
                </a:solidFill>
                <a:latin typeface="Arial" panose="020B0604020202020204" pitchFamily="34" charset="0"/>
                <a:ea typeface="宋体" pitchFamily="2" charset="-122"/>
              </a:rPr>
              <a:t>高考</a:t>
            </a:r>
            <a:endParaRPr lang="zh-CN" altLang="en-US" sz="2400" b="1" dirty="0">
              <a:solidFill>
                <a:srgbClr val="FF0000"/>
              </a:solidFill>
              <a:latin typeface="Arial" panose="020B0604020202020204" pitchFamily="34" charset="0"/>
              <a:ea typeface="宋体" pitchFamily="2" charset="-122"/>
            </a:endParaRPr>
          </a:p>
        </p:txBody>
      </p:sp>
      <p:sp>
        <p:nvSpPr>
          <p:cNvPr id="2" name="TextBox 1"/>
          <p:cNvSpPr txBox="1"/>
          <p:nvPr/>
        </p:nvSpPr>
        <p:spPr>
          <a:xfrm>
            <a:off x="4782820" y="4248573"/>
            <a:ext cx="6743700" cy="460375"/>
          </a:xfrm>
          <a:prstGeom prst="rect">
            <a:avLst/>
          </a:prstGeom>
          <a:noFill/>
          <a:ln w="9525">
            <a:noFill/>
          </a:ln>
        </p:spPr>
        <p:txBody>
          <a:bodyPr anchor="t" anchorCtr="0">
            <a:spAutoFit/>
          </a:bodyPr>
          <a:p>
            <a:r>
              <a:rPr lang="zh-CN" altLang="en-US" sz="2400" b="1" dirty="0">
                <a:solidFill>
                  <a:srgbClr val="0000FF"/>
                </a:solidFill>
                <a:latin typeface="Arial" panose="020B0604020202020204" pitchFamily="34" charset="0"/>
                <a:ea typeface="宋体" pitchFamily="2" charset="-122"/>
              </a:rPr>
              <a:t>命题研究，精选例题，突出</a:t>
            </a:r>
            <a:r>
              <a:rPr lang="zh-CN" altLang="en-US" sz="2400" b="1" dirty="0">
                <a:solidFill>
                  <a:srgbClr val="FF0000"/>
                </a:solidFill>
                <a:latin typeface="Arial" panose="020B0604020202020204" pitchFamily="34" charset="0"/>
                <a:ea typeface="宋体" pitchFamily="2" charset="-122"/>
              </a:rPr>
              <a:t>规范</a:t>
            </a:r>
            <a:endParaRPr lang="zh-CN" altLang="en-US" sz="2400" b="1" dirty="0">
              <a:solidFill>
                <a:srgbClr val="FF0000"/>
              </a:solidFill>
              <a:latin typeface="Arial" panose="020B0604020202020204" pitchFamily="34" charset="0"/>
              <a:ea typeface="宋体" pitchFamily="2" charset="-122"/>
            </a:endParaRPr>
          </a:p>
        </p:txBody>
      </p:sp>
      <p:sp>
        <p:nvSpPr>
          <p:cNvPr id="6" name="Text Box 4"/>
          <p:cNvSpPr txBox="1"/>
          <p:nvPr/>
        </p:nvSpPr>
        <p:spPr>
          <a:xfrm>
            <a:off x="1103207" y="3624580"/>
            <a:ext cx="4144433" cy="501650"/>
          </a:xfrm>
          <a:prstGeom prst="rect">
            <a:avLst/>
          </a:prstGeom>
          <a:noFill/>
          <a:ln w="9525">
            <a:noFill/>
          </a:ln>
        </p:spPr>
        <p:txBody>
          <a:bodyPr anchor="t" anchorCtr="0">
            <a:spAutoFit/>
          </a:bodyPr>
          <a:p>
            <a:pPr>
              <a:spcBef>
                <a:spcPct val="50000"/>
              </a:spcBef>
            </a:pPr>
            <a:r>
              <a:rPr lang="zh-CN" altLang="en-US" sz="2665" b="1" dirty="0">
                <a:latin typeface="Arial" panose="020B0604020202020204" pitchFamily="34" charset="0"/>
                <a:ea typeface="宋体" pitchFamily="2" charset="-122"/>
              </a:rPr>
              <a:t>二轮复习的四个</a:t>
            </a:r>
            <a:r>
              <a:rPr lang="zh-CN" altLang="en-US" sz="2665" b="1" dirty="0">
                <a:solidFill>
                  <a:srgbClr val="FF0000"/>
                </a:solidFill>
                <a:latin typeface="Arial" panose="020B0604020202020204" pitchFamily="34" charset="0"/>
                <a:ea typeface="宋体" pitchFamily="2" charset="-122"/>
              </a:rPr>
              <a:t>突出</a:t>
            </a:r>
            <a:r>
              <a:rPr lang="zh-CN" altLang="en-US" sz="2665" b="1" dirty="0">
                <a:latin typeface="Arial" panose="020B0604020202020204" pitchFamily="34" charset="0"/>
                <a:ea typeface="宋体" pitchFamily="2" charset="-122"/>
              </a:rPr>
              <a:t>：</a:t>
            </a:r>
            <a:endParaRPr lang="zh-CN" altLang="en-US" sz="2665" b="1" dirty="0">
              <a:latin typeface="Arial" panose="020B0604020202020204" pitchFamily="34" charset="0"/>
              <a:ea typeface="宋体" pitchFamily="2" charset="-122"/>
            </a:endParaRPr>
          </a:p>
        </p:txBody>
      </p:sp>
      <p:sp>
        <p:nvSpPr>
          <p:cNvPr id="5" name="Rectangle 60"/>
          <p:cNvSpPr/>
          <p:nvPr>
            <p:custDataLst>
              <p:tags r:id="rId1"/>
            </p:custDataLst>
          </p:nvPr>
        </p:nvSpPr>
        <p:spPr>
          <a:xfrm>
            <a:off x="2713567" y="452967"/>
            <a:ext cx="6358467" cy="666115"/>
          </a:xfrm>
          <a:prstGeom prst="rect">
            <a:avLst/>
          </a:prstGeom>
          <a:solidFill>
            <a:srgbClr val="CCFFFF"/>
          </a:solidFill>
          <a:ln w="9525" cap="flat" cmpd="sng">
            <a:solidFill>
              <a:srgbClr val="FF9900"/>
            </a:solidFill>
            <a:prstDash val="solid"/>
            <a:miter/>
            <a:headEnd type="none" w="med" len="med"/>
            <a:tailEnd type="none" w="med" len="med"/>
          </a:ln>
        </p:spPr>
        <p:txBody>
          <a:bodyPr wrap="square" anchor="t" anchorCtr="0">
            <a:spAutoFit/>
          </a:bodyPr>
          <a:p>
            <a:r>
              <a:rPr lang="zh-CN" altLang="en-US" sz="3735" dirty="0">
                <a:solidFill>
                  <a:srgbClr val="FF0000"/>
                </a:solidFill>
                <a:latin typeface="Arial" panose="020B0604020202020204" pitchFamily="34" charset="0"/>
                <a:ea typeface="黑体" panose="02010609060101010101" pitchFamily="2" charset="-122"/>
              </a:rPr>
              <a:t>二、新</a:t>
            </a:r>
            <a:r>
              <a:rPr lang="zh-CN" altLang="en-US" sz="3735" b="1" dirty="0">
                <a:solidFill>
                  <a:srgbClr val="FF0000"/>
                </a:solidFill>
                <a:latin typeface="Arial" panose="020B0604020202020204" pitchFamily="34" charset="0"/>
                <a:ea typeface="黑体" panose="02010609060101010101" pitchFamily="2" charset="-122"/>
              </a:rPr>
              <a:t>高考备考及能力提升</a:t>
            </a:r>
            <a:endParaRPr lang="zh-CN" altLang="en-US" sz="3735" b="1" dirty="0">
              <a:solidFill>
                <a:srgbClr val="FF0000"/>
              </a:solidFill>
              <a:latin typeface="Arial" panose="020B0604020202020204" pitchFamily="34" charset="0"/>
              <a:ea typeface="黑体" panose="02010609060101010101" pitchFamily="2" charset="-122"/>
            </a:endParaRPr>
          </a:p>
        </p:txBody>
      </p:sp>
    </p:spTree>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2" name="TextBox 58"/>
          <p:cNvSpPr txBox="1"/>
          <p:nvPr/>
        </p:nvSpPr>
        <p:spPr>
          <a:xfrm>
            <a:off x="143933" y="1333077"/>
            <a:ext cx="8733367" cy="666115"/>
          </a:xfrm>
          <a:prstGeom prst="rect">
            <a:avLst/>
          </a:prstGeom>
          <a:noFill/>
          <a:ln w="9525">
            <a:noFill/>
          </a:ln>
        </p:spPr>
        <p:txBody>
          <a:bodyPr anchor="t" anchorCtr="0">
            <a:spAutoFit/>
          </a:bodyPr>
          <a:p>
            <a:r>
              <a:rPr lang="zh-CN" altLang="en-US" sz="3735" b="1" dirty="0">
                <a:solidFill>
                  <a:srgbClr val="0000FF"/>
                </a:solidFill>
                <a:latin typeface="Arial" panose="020B0604020202020204" pitchFamily="34" charset="0"/>
                <a:ea typeface="宋体" pitchFamily="2" charset="-122"/>
              </a:rPr>
              <a:t>（一）整合资源，专题引领，突出</a:t>
            </a:r>
            <a:r>
              <a:rPr lang="zh-CN" altLang="en-US" sz="3735" b="1" dirty="0">
                <a:solidFill>
                  <a:srgbClr val="FF0000"/>
                </a:solidFill>
                <a:latin typeface="Arial" panose="020B0604020202020204" pitchFamily="34" charset="0"/>
                <a:ea typeface="宋体" pitchFamily="2" charset="-122"/>
              </a:rPr>
              <a:t>重点</a:t>
            </a:r>
            <a:endParaRPr lang="zh-CN" altLang="en-US" sz="3735" b="1" dirty="0">
              <a:solidFill>
                <a:srgbClr val="FF0000"/>
              </a:solidFill>
              <a:latin typeface="Arial" panose="020B0604020202020204" pitchFamily="34" charset="0"/>
              <a:ea typeface="宋体" pitchFamily="2" charset="-122"/>
            </a:endParaRPr>
          </a:p>
        </p:txBody>
      </p:sp>
      <p:sp>
        <p:nvSpPr>
          <p:cNvPr id="20483" name="TextBox 60"/>
          <p:cNvSpPr txBox="1"/>
          <p:nvPr/>
        </p:nvSpPr>
        <p:spPr>
          <a:xfrm>
            <a:off x="338667" y="2196677"/>
            <a:ext cx="6616700" cy="583565"/>
          </a:xfrm>
          <a:prstGeom prst="rect">
            <a:avLst/>
          </a:prstGeom>
          <a:noFill/>
          <a:ln w="9525">
            <a:noFill/>
          </a:ln>
        </p:spPr>
        <p:txBody>
          <a:bodyPr wrap="square" anchor="t" anchorCtr="0">
            <a:spAutoFit/>
          </a:bodyPr>
          <a:p>
            <a:r>
              <a:rPr lang="en-US" altLang="zh-CN" sz="3200" b="1">
                <a:solidFill>
                  <a:srgbClr val="FF0000"/>
                </a:solidFill>
                <a:latin typeface="华文楷体" panose="02010600040101010101" pitchFamily="2" charset="-122"/>
                <a:ea typeface="华文楷体" panose="02010600040101010101" pitchFamily="2" charset="-122"/>
              </a:rPr>
              <a:t>1</a:t>
            </a:r>
            <a:r>
              <a:rPr lang="zh-CN" altLang="en-US" sz="3200" b="1" dirty="0">
                <a:solidFill>
                  <a:srgbClr val="FF0000"/>
                </a:solidFill>
                <a:latin typeface="华文楷体" panose="02010600040101010101" pitchFamily="2" charset="-122"/>
                <a:ea typeface="华文楷体" panose="02010600040101010101" pitchFamily="2" charset="-122"/>
              </a:rPr>
              <a:t>、构建知识网络</a:t>
            </a:r>
            <a:r>
              <a:rPr lang="en-US" altLang="zh-CN" sz="3200" b="1" dirty="0">
                <a:solidFill>
                  <a:srgbClr val="FF0000"/>
                </a:solidFill>
                <a:latin typeface="华文楷体" panose="02010600040101010101" pitchFamily="2" charset="-122"/>
                <a:ea typeface="华文楷体" panose="02010600040101010101" pitchFamily="2" charset="-122"/>
              </a:rPr>
              <a:t>   </a:t>
            </a:r>
            <a:r>
              <a:rPr lang="zh-CN" altLang="en-US" sz="3200" b="1" dirty="0">
                <a:solidFill>
                  <a:srgbClr val="FF0000"/>
                </a:solidFill>
                <a:latin typeface="华文楷体" panose="02010600040101010101" pitchFamily="2" charset="-122"/>
                <a:ea typeface="华文楷体" panose="02010600040101010101" pitchFamily="2" charset="-122"/>
              </a:rPr>
              <a:t>选好大小专题</a:t>
            </a:r>
            <a:endParaRPr lang="zh-CN" altLang="en-US" sz="3200" b="1" dirty="0">
              <a:solidFill>
                <a:srgbClr val="FF0000"/>
              </a:solidFill>
              <a:latin typeface="华文楷体" panose="02010600040101010101" pitchFamily="2" charset="-122"/>
              <a:ea typeface="华文楷体" panose="02010600040101010101" pitchFamily="2" charset="-122"/>
            </a:endParaRPr>
          </a:p>
        </p:txBody>
      </p:sp>
      <p:sp>
        <p:nvSpPr>
          <p:cNvPr id="20" name="Rectangle 3"/>
          <p:cNvSpPr/>
          <p:nvPr/>
        </p:nvSpPr>
        <p:spPr>
          <a:xfrm>
            <a:off x="6361854" y="2307273"/>
            <a:ext cx="4839335" cy="460375"/>
          </a:xfrm>
          <a:prstGeom prst="rect">
            <a:avLst/>
          </a:prstGeom>
          <a:solidFill>
            <a:srgbClr val="FFCC99"/>
          </a:solidFill>
          <a:ln w="9525" cap="flat" cmpd="sng">
            <a:solidFill>
              <a:srgbClr val="FFFF00"/>
            </a:solidFill>
            <a:prstDash val="solid"/>
            <a:miter/>
            <a:headEnd type="none" w="med" len="med"/>
            <a:tailEnd type="none" w="med" len="med"/>
          </a:ln>
        </p:spPr>
        <p:txBody>
          <a:bodyPr wrap="none" anchor="ctr">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zh-CN" altLang="en-US" sz="2400" b="0" i="0" u="none" strike="noStrike" kern="1200" cap="none" spc="0" normalizeH="0" baseline="0" noProof="1">
                <a:ln>
                  <a:noFill/>
                </a:ln>
                <a:solidFill>
                  <a:schemeClr val="tx1"/>
                </a:solidFill>
                <a:effectLst>
                  <a:outerShdw blurRad="38100" dist="19050" dir="2700000" algn="tl" rotWithShape="0">
                    <a:schemeClr val="dk1">
                      <a:alpha val="40000"/>
                    </a:schemeClr>
                  </a:outerShdw>
                </a:effectLst>
                <a:uLnTx/>
                <a:uFillTx/>
                <a:latin typeface="Arial" panose="020B0604020202020204" pitchFamily="34" charset="0"/>
                <a:ea typeface="宋体" pitchFamily="2" charset="-122"/>
                <a:cs typeface="+mn-cs"/>
              </a:rPr>
              <a:t>建立知识的横向联系，大小知识树</a:t>
            </a:r>
            <a:r>
              <a:rPr kumimoji="0" lang="zh-CN" altLang="en-US" sz="2400" b="0" i="0" u="none" strike="noStrike" kern="1200" cap="none" spc="0" normalizeH="0" baseline="0" noProof="1">
                <a:ln>
                  <a:noFill/>
                </a:ln>
                <a:solidFill>
                  <a:schemeClr val="hlink"/>
                </a:solidFill>
                <a:effectLst/>
                <a:uLnTx/>
                <a:uFillTx/>
                <a:latin typeface="Arial" panose="020B0604020202020204" pitchFamily="34" charset="0"/>
                <a:ea typeface="宋体" pitchFamily="2" charset="-122"/>
                <a:cs typeface="+mn-cs"/>
              </a:rPr>
              <a:t> </a:t>
            </a:r>
            <a:endParaRPr kumimoji="0" lang="zh-CN" altLang="en-US" sz="2400" b="0" i="0" u="none" strike="noStrike" kern="1200" cap="none" spc="0" normalizeH="0" baseline="0" noProof="1">
              <a:ln>
                <a:noFill/>
              </a:ln>
              <a:solidFill>
                <a:schemeClr val="hlink"/>
              </a:solidFill>
              <a:effectLst/>
              <a:uLnTx/>
              <a:uFillTx/>
              <a:latin typeface="微软雅黑" charset="-122"/>
              <a:ea typeface="微软雅黑" charset="-122"/>
              <a:cs typeface="+mn-cs"/>
            </a:endParaRPr>
          </a:p>
        </p:txBody>
      </p:sp>
      <p:sp>
        <p:nvSpPr>
          <p:cNvPr id="19" name="TextBox 44"/>
          <p:cNvSpPr txBox="1"/>
          <p:nvPr>
            <p:custDataLst>
              <p:tags r:id="rId1"/>
            </p:custDataLst>
          </p:nvPr>
        </p:nvSpPr>
        <p:spPr>
          <a:xfrm>
            <a:off x="296757" y="2881207"/>
            <a:ext cx="8293100" cy="583565"/>
          </a:xfrm>
          <a:prstGeom prst="rect">
            <a:avLst/>
          </a:prstGeom>
          <a:noFill/>
          <a:ln w="9525">
            <a:noFill/>
          </a:ln>
        </p:spPr>
        <p:txBody>
          <a:bodyPr wrap="square" anchor="t" anchorCtr="0">
            <a:spAutoFit/>
          </a:bodyPr>
          <a:p>
            <a:r>
              <a:rPr lang="en-US" altLang="zh-CN" sz="3200" b="1">
                <a:solidFill>
                  <a:srgbClr val="FF0000"/>
                </a:solidFill>
                <a:latin typeface="华文楷体" panose="02010600040101010101" pitchFamily="2" charset="-122"/>
                <a:ea typeface="华文楷体" panose="02010600040101010101" pitchFamily="2" charset="-122"/>
              </a:rPr>
              <a:t>2</a:t>
            </a:r>
            <a:r>
              <a:rPr lang="zh-CN" altLang="en-US" sz="3200" b="1" dirty="0">
                <a:solidFill>
                  <a:srgbClr val="FF0000"/>
                </a:solidFill>
                <a:latin typeface="华文楷体" panose="02010600040101010101" pitchFamily="2" charset="-122"/>
                <a:ea typeface="华文楷体" panose="02010600040101010101" pitchFamily="2" charset="-122"/>
              </a:rPr>
              <a:t>、深化基础知识</a:t>
            </a:r>
            <a:r>
              <a:rPr lang="en-US" altLang="zh-CN" sz="3200" b="1" dirty="0">
                <a:solidFill>
                  <a:srgbClr val="FF0000"/>
                </a:solidFill>
                <a:latin typeface="华文楷体" panose="02010600040101010101" pitchFamily="2" charset="-122"/>
                <a:ea typeface="华文楷体" panose="02010600040101010101" pitchFamily="2" charset="-122"/>
              </a:rPr>
              <a:t>  </a:t>
            </a:r>
            <a:r>
              <a:rPr lang="zh-CN" altLang="en-US" sz="3200" b="1" dirty="0">
                <a:solidFill>
                  <a:srgbClr val="FF0000"/>
                </a:solidFill>
                <a:latin typeface="华文楷体" panose="02010600040101010101" pitchFamily="2" charset="-122"/>
                <a:ea typeface="华文楷体" panose="02010600040101010101" pitchFamily="2" charset="-122"/>
                <a:sym typeface="宋体" pitchFamily="2" charset="-122"/>
              </a:rPr>
              <a:t>重点落实到位</a:t>
            </a:r>
            <a:endParaRPr lang="zh-CN" altLang="en-US" sz="3200" b="1" dirty="0">
              <a:solidFill>
                <a:srgbClr val="FF0000"/>
              </a:solidFill>
              <a:latin typeface="华文楷体" panose="02010600040101010101" pitchFamily="2" charset="-122"/>
              <a:ea typeface="华文楷体" panose="02010600040101010101" pitchFamily="2" charset="-122"/>
            </a:endParaRPr>
          </a:p>
        </p:txBody>
      </p:sp>
      <p:sp>
        <p:nvSpPr>
          <p:cNvPr id="21" name="Rectangle 3"/>
          <p:cNvSpPr/>
          <p:nvPr>
            <p:custDataLst>
              <p:tags r:id="rId2"/>
            </p:custDataLst>
          </p:nvPr>
        </p:nvSpPr>
        <p:spPr>
          <a:xfrm>
            <a:off x="6344921" y="2923646"/>
            <a:ext cx="5753735" cy="460375"/>
          </a:xfrm>
          <a:prstGeom prst="rect">
            <a:avLst/>
          </a:prstGeom>
          <a:solidFill>
            <a:srgbClr val="FFCC99"/>
          </a:solidFill>
          <a:ln w="9525" cap="flat" cmpd="sng">
            <a:solidFill>
              <a:srgbClr val="FFFF00"/>
            </a:solidFill>
            <a:prstDash val="solid"/>
            <a:miter/>
            <a:headEnd type="none" w="med" len="med"/>
            <a:tailEnd type="none" w="med" len="med"/>
          </a:ln>
        </p:spPr>
        <p:txBody>
          <a:bodyPr wrap="none" anchor="ctr">
            <a:spAutoFit/>
          </a:bodyPr>
          <a:p>
            <a:pPr marL="0" marR="0" lvl="0" indent="0" algn="l" defTabSz="914400" rtl="0" eaLnBrk="1" fontAlgn="base" latinLnBrk="0" hangingPunct="1">
              <a:lnSpc>
                <a:spcPct val="100000"/>
              </a:lnSpc>
              <a:spcBef>
                <a:spcPct val="0"/>
              </a:spcBef>
              <a:spcAft>
                <a:spcPct val="0"/>
              </a:spcAft>
              <a:buClrTx/>
              <a:buSzTx/>
              <a:buFontTx/>
              <a:buNone/>
              <a:defRPr/>
            </a:pPr>
            <a:r>
              <a:rPr kumimoji="0" lang="zh-CN" altLang="en-US" sz="2400" b="0" i="0" u="none" strike="noStrike" kern="1200" cap="none" spc="0" normalizeH="0" baseline="0" noProof="1">
                <a:ln>
                  <a:noFill/>
                </a:ln>
                <a:solidFill>
                  <a:schemeClr val="tx1"/>
                </a:solidFill>
                <a:effectLst>
                  <a:outerShdw blurRad="38100" dist="19050" dir="2700000" algn="tl" rotWithShape="0">
                    <a:schemeClr val="dk1">
                      <a:alpha val="40000"/>
                    </a:schemeClr>
                  </a:outerShdw>
                </a:effectLst>
                <a:uLnTx/>
                <a:uFillTx/>
                <a:latin typeface="Arial" panose="020B0604020202020204" pitchFamily="34" charset="0"/>
                <a:ea typeface="宋体" pitchFamily="2" charset="-122"/>
                <a:cs typeface="+mn-cs"/>
              </a:rPr>
              <a:t>打通知识应用的纵向结点，优化知识结构 </a:t>
            </a:r>
            <a:endParaRPr kumimoji="0" lang="zh-CN" altLang="en-US" sz="2400" b="0" i="0" u="none" strike="noStrike" kern="1200" cap="none" spc="0" normalizeH="0" baseline="0" noProof="1">
              <a:ln>
                <a:noFill/>
              </a:ln>
              <a:solidFill>
                <a:schemeClr val="tx1"/>
              </a:solidFill>
              <a:effectLst>
                <a:outerShdw blurRad="38100" dist="19050" dir="2700000" algn="tl" rotWithShape="0">
                  <a:schemeClr val="dk1">
                    <a:alpha val="40000"/>
                  </a:schemeClr>
                </a:outerShdw>
              </a:effectLst>
              <a:uLnTx/>
              <a:uFillTx/>
              <a:latin typeface="Arial" panose="020B0604020202020204" pitchFamily="34" charset="0"/>
              <a:ea typeface="宋体" pitchFamily="2" charset="-122"/>
              <a:cs typeface="+mn-cs"/>
            </a:endParaRPr>
          </a:p>
        </p:txBody>
      </p:sp>
      <p:sp>
        <p:nvSpPr>
          <p:cNvPr id="2" name="TextBox 44"/>
          <p:cNvSpPr txBox="1"/>
          <p:nvPr>
            <p:custDataLst>
              <p:tags r:id="rId3"/>
            </p:custDataLst>
          </p:nvPr>
        </p:nvSpPr>
        <p:spPr>
          <a:xfrm>
            <a:off x="307340" y="3498427"/>
            <a:ext cx="8293100" cy="583565"/>
          </a:xfrm>
          <a:prstGeom prst="rect">
            <a:avLst/>
          </a:prstGeom>
          <a:noFill/>
          <a:ln w="9525">
            <a:noFill/>
          </a:ln>
        </p:spPr>
        <p:txBody>
          <a:bodyPr wrap="square" anchor="t" anchorCtr="0">
            <a:spAutoFit/>
          </a:bodyPr>
          <a:p>
            <a:r>
              <a:rPr lang="en-US" altLang="zh-CN" sz="3200" b="1" dirty="0">
                <a:solidFill>
                  <a:srgbClr val="FF0000"/>
                </a:solidFill>
                <a:latin typeface="华文楷体" panose="02010600040101010101" pitchFamily="2" charset="-122"/>
                <a:ea typeface="华文楷体" panose="02010600040101010101" pitchFamily="2" charset="-122"/>
              </a:rPr>
              <a:t>3</a:t>
            </a:r>
            <a:r>
              <a:rPr lang="zh-CN" altLang="en-US" sz="3200" b="1" dirty="0">
                <a:solidFill>
                  <a:srgbClr val="FF0000"/>
                </a:solidFill>
                <a:latin typeface="华文楷体" panose="02010600040101010101" pitchFamily="2" charset="-122"/>
                <a:ea typeface="华文楷体" panose="02010600040101010101" pitchFamily="2" charset="-122"/>
              </a:rPr>
              <a:t>、</a:t>
            </a:r>
            <a:r>
              <a:rPr lang="zh-CN" altLang="en-US" sz="3200" b="1" dirty="0">
                <a:solidFill>
                  <a:srgbClr val="FF0000"/>
                </a:solidFill>
                <a:latin typeface="华文楷体" panose="02010600040101010101" pitchFamily="2" charset="-122"/>
                <a:ea typeface="华文楷体" panose="02010600040101010101" pitchFamily="2" charset="-122"/>
                <a:sym typeface="+mn-ea"/>
              </a:rPr>
              <a:t>注重以点带面，</a:t>
            </a:r>
            <a:r>
              <a:rPr lang="zh-CN" altLang="en-US" sz="3200" b="1" dirty="0">
                <a:solidFill>
                  <a:srgbClr val="FF0000"/>
                </a:solidFill>
                <a:latin typeface="华文楷体" panose="02010600040101010101" pitchFamily="2" charset="-122"/>
                <a:ea typeface="华文楷体" panose="02010600040101010101" pitchFamily="2" charset="-122"/>
              </a:rPr>
              <a:t>系统整合</a:t>
            </a:r>
            <a:r>
              <a:rPr lang="zh-CN" altLang="en-US" sz="3200" b="1" dirty="0">
                <a:solidFill>
                  <a:srgbClr val="FF0000"/>
                </a:solidFill>
                <a:latin typeface="华文楷体" panose="02010600040101010101" pitchFamily="2" charset="-122"/>
                <a:ea typeface="华文楷体" panose="02010600040101010101" pitchFamily="2" charset="-122"/>
                <a:sym typeface="+mn-ea"/>
              </a:rPr>
              <a:t>知识</a:t>
            </a:r>
            <a:endParaRPr lang="zh-CN" altLang="en-US" sz="3200" b="1" dirty="0">
              <a:solidFill>
                <a:srgbClr val="FF0000"/>
              </a:solidFill>
              <a:latin typeface="华文楷体" panose="02010600040101010101" pitchFamily="2" charset="-122"/>
              <a:ea typeface="华文楷体" panose="02010600040101010101" pitchFamily="2" charset="-122"/>
            </a:endParaRPr>
          </a:p>
        </p:txBody>
      </p:sp>
      <p:sp>
        <p:nvSpPr>
          <p:cNvPr id="3" name="Rectangle 3"/>
          <p:cNvSpPr/>
          <p:nvPr>
            <p:custDataLst>
              <p:tags r:id="rId4"/>
            </p:custDataLst>
          </p:nvPr>
        </p:nvSpPr>
        <p:spPr>
          <a:xfrm>
            <a:off x="6352117" y="3513773"/>
            <a:ext cx="5144135" cy="460375"/>
          </a:xfrm>
          <a:prstGeom prst="rect">
            <a:avLst/>
          </a:prstGeom>
          <a:solidFill>
            <a:srgbClr val="FFCC99"/>
          </a:solidFill>
          <a:ln w="9525" cap="flat" cmpd="sng">
            <a:solidFill>
              <a:srgbClr val="FFFF00"/>
            </a:solidFill>
            <a:prstDash val="solid"/>
            <a:miter/>
            <a:headEnd type="none" w="med" len="med"/>
            <a:tailEnd type="none" w="med" len="med"/>
          </a:ln>
        </p:spPr>
        <p:txBody>
          <a:bodyPr wrap="none" anchor="ctr">
            <a:spAutoFit/>
          </a:bodyPr>
          <a:p>
            <a:pPr marL="0" marR="0" lvl="0" indent="0" algn="l" defTabSz="914400" rtl="0" eaLnBrk="1" fontAlgn="base" latinLnBrk="0" hangingPunct="1">
              <a:lnSpc>
                <a:spcPct val="100000"/>
              </a:lnSpc>
              <a:spcBef>
                <a:spcPct val="0"/>
              </a:spcBef>
              <a:spcAft>
                <a:spcPct val="0"/>
              </a:spcAft>
              <a:buClrTx/>
              <a:buSzTx/>
              <a:buFontTx/>
              <a:buNone/>
              <a:defRPr/>
            </a:pPr>
            <a:r>
              <a:rPr kumimoji="0" lang="zh-CN" altLang="en-US" sz="2400" b="0" i="0" u="none" strike="noStrike" kern="1200" cap="none" spc="0" normalizeH="0" baseline="0" noProof="1">
                <a:ln>
                  <a:noFill/>
                </a:ln>
                <a:solidFill>
                  <a:schemeClr val="tx1"/>
                </a:solidFill>
                <a:effectLst>
                  <a:outerShdw blurRad="38100" dist="19050" dir="2700000" algn="tl" rotWithShape="0">
                    <a:schemeClr val="dk1">
                      <a:alpha val="40000"/>
                    </a:schemeClr>
                  </a:outerShdw>
                </a:effectLst>
                <a:uLnTx/>
                <a:uFillTx/>
                <a:latin typeface="Arial" panose="020B0604020202020204" pitchFamily="34" charset="0"/>
                <a:ea typeface="宋体" pitchFamily="2" charset="-122"/>
                <a:cs typeface="+mn-cs"/>
              </a:rPr>
              <a:t>二轮复习回头看，既见树木又见森林 </a:t>
            </a:r>
            <a:endParaRPr kumimoji="0" lang="zh-CN" altLang="en-US" sz="2400" b="0" i="0" u="none" strike="noStrike" kern="1200" cap="none" spc="0" normalizeH="0" baseline="0" noProof="1">
              <a:ln>
                <a:noFill/>
              </a:ln>
              <a:solidFill>
                <a:schemeClr val="tx1"/>
              </a:solidFill>
              <a:effectLst>
                <a:outerShdw blurRad="38100" dist="19050" dir="2700000" algn="tl" rotWithShape="0">
                  <a:schemeClr val="dk1">
                    <a:alpha val="40000"/>
                  </a:schemeClr>
                </a:outerShdw>
              </a:effectLst>
              <a:uLnTx/>
              <a:uFillTx/>
              <a:latin typeface="Arial" panose="020B0604020202020204" pitchFamily="34" charset="0"/>
              <a:ea typeface="宋体" pitchFamily="2" charset="-122"/>
              <a:cs typeface="+mn-cs"/>
            </a:endParaRPr>
          </a:p>
        </p:txBody>
      </p:sp>
    </p:spTree>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4818" name="TextBox 1"/>
          <p:cNvSpPr txBox="1"/>
          <p:nvPr>
            <p:custDataLst>
              <p:tags r:id="rId1"/>
            </p:custDataLst>
          </p:nvPr>
        </p:nvSpPr>
        <p:spPr>
          <a:xfrm>
            <a:off x="334433" y="1419437"/>
            <a:ext cx="8993717" cy="666115"/>
          </a:xfrm>
          <a:prstGeom prst="rect">
            <a:avLst/>
          </a:prstGeom>
          <a:noFill/>
          <a:ln w="9525">
            <a:noFill/>
          </a:ln>
        </p:spPr>
        <p:txBody>
          <a:bodyPr anchor="t" anchorCtr="0">
            <a:spAutoFit/>
          </a:bodyPr>
          <a:p>
            <a:r>
              <a:rPr lang="zh-CN" altLang="en-US" sz="3735" b="1" dirty="0">
                <a:solidFill>
                  <a:srgbClr val="0000FF"/>
                </a:solidFill>
                <a:latin typeface="Arial" panose="020B0604020202020204" pitchFamily="34" charset="0"/>
                <a:ea typeface="宋体" pitchFamily="2" charset="-122"/>
              </a:rPr>
              <a:t>（二）高效课堂，方法指导，突出</a:t>
            </a:r>
            <a:r>
              <a:rPr lang="zh-CN" altLang="en-US" sz="3735" b="1" dirty="0">
                <a:solidFill>
                  <a:srgbClr val="FF0000"/>
                </a:solidFill>
                <a:latin typeface="Arial" panose="020B0604020202020204" pitchFamily="34" charset="0"/>
                <a:ea typeface="宋体" pitchFamily="2" charset="-122"/>
              </a:rPr>
              <a:t>核心</a:t>
            </a:r>
            <a:endParaRPr lang="zh-CN" altLang="en-US" sz="3735" b="1" dirty="0">
              <a:solidFill>
                <a:srgbClr val="FF0000"/>
              </a:solidFill>
              <a:latin typeface="Arial" panose="020B0604020202020204" pitchFamily="34" charset="0"/>
              <a:ea typeface="宋体" pitchFamily="2" charset="-122"/>
            </a:endParaRPr>
          </a:p>
        </p:txBody>
      </p:sp>
      <p:sp>
        <p:nvSpPr>
          <p:cNvPr id="34819" name="TextBox 2"/>
          <p:cNvSpPr txBox="1"/>
          <p:nvPr>
            <p:custDataLst>
              <p:tags r:id="rId2"/>
            </p:custDataLst>
          </p:nvPr>
        </p:nvSpPr>
        <p:spPr>
          <a:xfrm>
            <a:off x="418253" y="2365587"/>
            <a:ext cx="7874000" cy="583565"/>
          </a:xfrm>
          <a:prstGeom prst="rect">
            <a:avLst/>
          </a:prstGeom>
          <a:noFill/>
          <a:ln w="9525">
            <a:noFill/>
          </a:ln>
        </p:spPr>
        <p:txBody>
          <a:bodyPr anchor="t" anchorCtr="0">
            <a:spAutoFit/>
          </a:bodyPr>
          <a:p>
            <a:pPr algn="l"/>
            <a:r>
              <a:rPr lang="en-US" altLang="zh-CN" sz="3200" b="1">
                <a:solidFill>
                  <a:srgbClr val="FF0000"/>
                </a:solidFill>
                <a:latin typeface="华文楷体" panose="02010600040101010101" pitchFamily="2" charset="-122"/>
                <a:ea typeface="华文楷体" panose="02010600040101010101" pitchFamily="2" charset="-122"/>
              </a:rPr>
              <a:t>1</a:t>
            </a:r>
            <a:r>
              <a:rPr lang="zh-CN" altLang="en-US" sz="3200" b="1">
                <a:solidFill>
                  <a:srgbClr val="FF0000"/>
                </a:solidFill>
                <a:latin typeface="华文楷体" panose="02010600040101010101" pitchFamily="2" charset="-122"/>
                <a:ea typeface="华文楷体" panose="02010600040101010101" pitchFamily="2" charset="-122"/>
              </a:rPr>
              <a:t>、</a:t>
            </a:r>
            <a:r>
              <a:rPr lang="zh-CN" altLang="en-US" sz="3200" b="1" dirty="0">
                <a:solidFill>
                  <a:srgbClr val="FF0000"/>
                </a:solidFill>
                <a:latin typeface="华文楷体" panose="02010600040101010101" pitchFamily="2" charset="-122"/>
                <a:ea typeface="华文楷体" panose="02010600040101010101" pitchFamily="2" charset="-122"/>
              </a:rPr>
              <a:t>构建复习模式，提高课堂效率</a:t>
            </a:r>
            <a:endParaRPr lang="zh-CN" altLang="en-US" sz="3200" b="1" dirty="0">
              <a:solidFill>
                <a:srgbClr val="FF0000"/>
              </a:solidFill>
              <a:latin typeface="华文楷体" panose="02010600040101010101" pitchFamily="2" charset="-122"/>
              <a:ea typeface="华文楷体" panose="02010600040101010101" pitchFamily="2" charset="-122"/>
            </a:endParaRPr>
          </a:p>
        </p:txBody>
      </p:sp>
      <p:sp>
        <p:nvSpPr>
          <p:cNvPr id="17" name="Rectangle 3"/>
          <p:cNvSpPr/>
          <p:nvPr>
            <p:custDataLst>
              <p:tags r:id="rId3"/>
            </p:custDataLst>
          </p:nvPr>
        </p:nvSpPr>
        <p:spPr>
          <a:xfrm>
            <a:off x="6959600" y="2420091"/>
            <a:ext cx="3924935" cy="460375"/>
          </a:xfrm>
          <a:prstGeom prst="rect">
            <a:avLst/>
          </a:prstGeom>
          <a:solidFill>
            <a:srgbClr val="FFCC99"/>
          </a:solidFill>
          <a:ln w="9525" cap="flat" cmpd="sng">
            <a:solidFill>
              <a:srgbClr val="FFFF00"/>
            </a:solidFill>
            <a:prstDash val="solid"/>
            <a:miter/>
            <a:headEnd type="none" w="med" len="med"/>
            <a:tailEnd type="none" w="med" len="med"/>
          </a:ln>
        </p:spPr>
        <p:txBody>
          <a:bodyPr wrap="none" anchor="ctr" anchorCtr="0">
            <a:spAutoFit/>
          </a:bodyPr>
          <a:p>
            <a:r>
              <a:rPr lang="zh-CN" altLang="en-US" sz="2400" dirty="0">
                <a:solidFill>
                  <a:srgbClr val="0000FF"/>
                </a:solidFill>
                <a:latin typeface="Arial" panose="020B0604020202020204" pitchFamily="34" charset="0"/>
                <a:ea typeface="微软雅黑" charset="-122"/>
              </a:rPr>
              <a:t>研究教材研究学生换位思考</a:t>
            </a:r>
            <a:r>
              <a:rPr lang="zh-CN" altLang="en-US" sz="2400" dirty="0">
                <a:solidFill>
                  <a:schemeClr val="hlink"/>
                </a:solidFill>
                <a:latin typeface="Arial" panose="020B0604020202020204" pitchFamily="34" charset="0"/>
                <a:ea typeface="宋体" pitchFamily="2" charset="-122"/>
              </a:rPr>
              <a:t> </a:t>
            </a:r>
            <a:endParaRPr lang="zh-CN" altLang="en-US" sz="2400" dirty="0">
              <a:solidFill>
                <a:schemeClr val="hlink"/>
              </a:solidFill>
              <a:latin typeface="微软雅黑" charset="-122"/>
              <a:ea typeface="微软雅黑" charset="-122"/>
            </a:endParaRPr>
          </a:p>
        </p:txBody>
      </p:sp>
      <p:sp>
        <p:nvSpPr>
          <p:cNvPr id="18" name="TextBox 1"/>
          <p:cNvSpPr txBox="1"/>
          <p:nvPr/>
        </p:nvSpPr>
        <p:spPr>
          <a:xfrm>
            <a:off x="418465" y="3001645"/>
            <a:ext cx="6510020" cy="583565"/>
          </a:xfrm>
          <a:prstGeom prst="rect">
            <a:avLst/>
          </a:prstGeom>
          <a:noFill/>
          <a:ln w="9525">
            <a:noFill/>
          </a:ln>
        </p:spPr>
        <p:txBody>
          <a:bodyPr wrap="square" anchor="t" anchorCtr="0">
            <a:spAutoFit/>
          </a:bodyPr>
          <a:p>
            <a:pPr algn="l"/>
            <a:r>
              <a:rPr lang="en-US" altLang="zh-CN" sz="3200" b="1" dirty="0">
                <a:solidFill>
                  <a:srgbClr val="FF0000"/>
                </a:solidFill>
                <a:latin typeface="华文楷体" panose="02010600040101010101" pitchFamily="2" charset="-122"/>
                <a:ea typeface="华文楷体" panose="02010600040101010101" pitchFamily="2" charset="-122"/>
              </a:rPr>
              <a:t>2</a:t>
            </a:r>
            <a:r>
              <a:rPr lang="zh-CN" altLang="en-US" sz="3200" b="1" dirty="0">
                <a:solidFill>
                  <a:srgbClr val="FF0000"/>
                </a:solidFill>
                <a:latin typeface="华文楷体" panose="02010600040101010101" pitchFamily="2" charset="-122"/>
                <a:ea typeface="华文楷体" panose="02010600040101010101" pitchFamily="2" charset="-122"/>
              </a:rPr>
              <a:t>、多变式多解法，突出思维品质</a:t>
            </a:r>
            <a:endParaRPr lang="zh-CN" altLang="en-US" sz="3200" b="1" dirty="0">
              <a:solidFill>
                <a:srgbClr val="FF0000"/>
              </a:solidFill>
              <a:latin typeface="华文楷体" panose="02010600040101010101" pitchFamily="2" charset="-122"/>
              <a:ea typeface="华文楷体" panose="02010600040101010101" pitchFamily="2" charset="-122"/>
            </a:endParaRPr>
          </a:p>
        </p:txBody>
      </p:sp>
      <p:sp>
        <p:nvSpPr>
          <p:cNvPr id="9" name="Rectangle 3"/>
          <p:cNvSpPr/>
          <p:nvPr>
            <p:custDataLst>
              <p:tags r:id="rId4"/>
            </p:custDataLst>
          </p:nvPr>
        </p:nvSpPr>
        <p:spPr>
          <a:xfrm>
            <a:off x="6959600" y="3011806"/>
            <a:ext cx="3230880" cy="460375"/>
          </a:xfrm>
          <a:prstGeom prst="rect">
            <a:avLst/>
          </a:prstGeom>
          <a:solidFill>
            <a:srgbClr val="FFCC99"/>
          </a:solidFill>
          <a:ln w="9525" cap="flat" cmpd="sng">
            <a:solidFill>
              <a:srgbClr val="FFFF00"/>
            </a:solidFill>
            <a:prstDash val="solid"/>
            <a:miter/>
            <a:headEnd type="none" w="med" len="med"/>
            <a:tailEnd type="none" w="med" len="med"/>
          </a:ln>
        </p:spPr>
        <p:txBody>
          <a:bodyPr wrap="none" anchor="ctr" anchorCtr="0">
            <a:spAutoFit/>
          </a:bodyPr>
          <a:p>
            <a:r>
              <a:rPr lang="zh-CN" altLang="en-US" sz="2400" dirty="0">
                <a:solidFill>
                  <a:srgbClr val="1818FF"/>
                </a:solidFill>
                <a:latin typeface="微软雅黑" charset="-122"/>
                <a:ea typeface="微软雅黑" charset="-122"/>
              </a:rPr>
              <a:t>重点难点疑点精准施策</a:t>
            </a:r>
            <a:endParaRPr lang="zh-CN" altLang="en-US" sz="2400" dirty="0">
              <a:solidFill>
                <a:srgbClr val="1818FF"/>
              </a:solidFill>
              <a:latin typeface="微软雅黑" charset="-122"/>
              <a:ea typeface="微软雅黑" charset="-122"/>
            </a:endParaRPr>
          </a:p>
        </p:txBody>
      </p:sp>
      <p:sp>
        <p:nvSpPr>
          <p:cNvPr id="15" name="TextBox 1"/>
          <p:cNvSpPr txBox="1"/>
          <p:nvPr>
            <p:custDataLst>
              <p:tags r:id="rId5"/>
            </p:custDataLst>
          </p:nvPr>
        </p:nvSpPr>
        <p:spPr>
          <a:xfrm>
            <a:off x="434340" y="3608070"/>
            <a:ext cx="6213475" cy="583565"/>
          </a:xfrm>
          <a:prstGeom prst="rect">
            <a:avLst/>
          </a:prstGeom>
          <a:noFill/>
          <a:ln w="9525">
            <a:noFill/>
          </a:ln>
        </p:spPr>
        <p:txBody>
          <a:bodyPr wrap="square">
            <a:spAutoFit/>
          </a:bodyPr>
          <a:p>
            <a:pPr marR="0" algn="l" defTabSz="914400">
              <a:buClrTx/>
              <a:buSzTx/>
              <a:buFontTx/>
              <a:defRPr/>
            </a:pPr>
            <a:r>
              <a:rPr kumimoji="0" lang="en-US" altLang="zh-CN" sz="3200" b="1" kern="1200" cap="none" spc="0" normalizeH="0" baseline="0" noProof="1">
                <a:solidFill>
                  <a:srgbClr val="FF0000"/>
                </a:solidFill>
                <a:latin typeface="华文楷体" panose="02010600040101010101" pitchFamily="2" charset="-122"/>
                <a:ea typeface="华文楷体" panose="02010600040101010101" pitchFamily="2" charset="-122"/>
                <a:cs typeface="+mn-cs"/>
              </a:rPr>
              <a:t>3</a:t>
            </a:r>
            <a:r>
              <a:rPr kumimoji="0" lang="zh-CN" altLang="en-US" sz="3200" b="1" kern="1200" cap="none" spc="0" normalizeH="0" baseline="0" noProof="1">
                <a:solidFill>
                  <a:srgbClr val="FF0000"/>
                </a:solidFill>
                <a:latin typeface="华文楷体" panose="02010600040101010101" pitchFamily="2" charset="-122"/>
                <a:ea typeface="华文楷体" panose="02010600040101010101" pitchFamily="2" charset="-122"/>
                <a:cs typeface="+mn-cs"/>
              </a:rPr>
              <a:t>、注重情境分析</a:t>
            </a:r>
            <a:r>
              <a:rPr lang="zh-CN" altLang="en-US" sz="3200" b="1" noProof="1">
                <a:solidFill>
                  <a:srgbClr val="FF0000"/>
                </a:solidFill>
                <a:latin typeface="华文楷体" panose="02010600040101010101" pitchFamily="2" charset="-122"/>
                <a:ea typeface="华文楷体" panose="02010600040101010101" pitchFamily="2" charset="-122"/>
                <a:cs typeface="+mn-cs"/>
                <a:sym typeface="+mn-ea"/>
              </a:rPr>
              <a:t>，加强方法指导</a:t>
            </a:r>
            <a:endParaRPr kumimoji="0" lang="zh-CN" altLang="en-US" sz="3200" b="1" kern="1200" cap="none" spc="0" normalizeH="0" baseline="0" noProof="1">
              <a:effectLst>
                <a:outerShdw blurRad="38100" dist="19050" dir="2700000" algn="tl" rotWithShape="0">
                  <a:schemeClr val="dk1">
                    <a:alpha val="40000"/>
                  </a:schemeClr>
                </a:outerShdw>
              </a:effectLst>
              <a:latin typeface="华文楷体" panose="02010600040101010101" pitchFamily="2" charset="-122"/>
              <a:ea typeface="华文楷体" panose="02010600040101010101" pitchFamily="2" charset="-122"/>
              <a:cs typeface="+mn-cs"/>
            </a:endParaRPr>
          </a:p>
        </p:txBody>
      </p:sp>
      <p:sp>
        <p:nvSpPr>
          <p:cNvPr id="19" name="Rectangle 3"/>
          <p:cNvSpPr/>
          <p:nvPr>
            <p:custDataLst>
              <p:tags r:id="rId6"/>
            </p:custDataLst>
          </p:nvPr>
        </p:nvSpPr>
        <p:spPr>
          <a:xfrm>
            <a:off x="6967538" y="3610928"/>
            <a:ext cx="4145280" cy="460375"/>
          </a:xfrm>
          <a:prstGeom prst="rect">
            <a:avLst/>
          </a:prstGeom>
          <a:solidFill>
            <a:srgbClr val="FFCC99"/>
          </a:solidFill>
          <a:ln w="9525" cap="flat" cmpd="sng">
            <a:solidFill>
              <a:srgbClr val="FFFF00"/>
            </a:solidFill>
            <a:prstDash val="solid"/>
            <a:miter/>
            <a:headEnd type="none" w="med" len="med"/>
            <a:tailEnd type="none" w="med" len="med"/>
          </a:ln>
        </p:spPr>
        <p:txBody>
          <a:bodyPr wrap="none" anchor="ctr" anchorCtr="0">
            <a:spAutoFit/>
          </a:bodyPr>
          <a:p>
            <a:r>
              <a:rPr lang="zh-CN" altLang="en-US" sz="2400" dirty="0">
                <a:solidFill>
                  <a:srgbClr val="0000FF"/>
                </a:solidFill>
                <a:latin typeface="Arial" panose="020B0604020202020204" pitchFamily="34" charset="0"/>
                <a:ea typeface="微软雅黑" charset="-122"/>
              </a:rPr>
              <a:t>提升学生关键能力和综合素养</a:t>
            </a:r>
            <a:endParaRPr lang="zh-CN" altLang="en-US" sz="2400" dirty="0">
              <a:solidFill>
                <a:srgbClr val="0000FF"/>
              </a:solidFill>
              <a:latin typeface="Arial" panose="020B0604020202020204" pitchFamily="34" charset="0"/>
              <a:ea typeface="微软雅黑" charset="-122"/>
            </a:endParaRPr>
          </a:p>
        </p:txBody>
      </p:sp>
    </p:spTree>
  </p:cSld>
  <p:clrMapOvr>
    <a:masterClrMapping/>
  </p:clrMapOvr>
  <p:timing>
    <p:tnLst>
      <p:par>
        <p:cTn id="1" dur="indefinite" restart="never" nodeType="tmRoot"/>
      </p:par>
    </p:tnLst>
  </p:timing>
</p:sld>
</file>

<file path=ppt/tags/tag1.xml><?xml version="1.0" encoding="utf-8"?>
<p:tagLst xmlns:p="http://schemas.openxmlformats.org/presentationml/2006/main">
  <p:tag name="KSO_WM_BEAUTIFY_FLAG" val=""/>
</p:tagLst>
</file>

<file path=ppt/tags/tag10.xml><?xml version="1.0" encoding="utf-8"?>
<p:tagLst xmlns:p="http://schemas.openxmlformats.org/presentationml/2006/main">
  <p:tag name="KSO_WM_BEAUTIFY_FLAG" val=""/>
</p:tagLst>
</file>

<file path=ppt/tags/tag11.xml><?xml version="1.0" encoding="utf-8"?>
<p:tagLst xmlns:p="http://schemas.openxmlformats.org/presentationml/2006/main">
  <p:tag name="KSO_WM_BEAUTIFY_FLAG" val=""/>
</p:tagLst>
</file>

<file path=ppt/tags/tag12.xml><?xml version="1.0" encoding="utf-8"?>
<p:tagLst xmlns:p="http://schemas.openxmlformats.org/presentationml/2006/main">
  <p:tag name="KSO_WM_BEAUTIFY_FLAG" val=""/>
</p:tagLst>
</file>

<file path=ppt/tags/tag13.xml><?xml version="1.0" encoding="utf-8"?>
<p:tagLst xmlns:p="http://schemas.openxmlformats.org/presentationml/2006/main">
  <p:tag name="KSO_WM_BEAUTIFY_FLAG" val=""/>
</p:tagLst>
</file>

<file path=ppt/tags/tag14.xml><?xml version="1.0" encoding="utf-8"?>
<p:tagLst xmlns:p="http://schemas.openxmlformats.org/presentationml/2006/main">
  <p:tag name="KSO_WM_BEAUTIFY_FLAG" val=""/>
</p:tagLst>
</file>

<file path=ppt/tags/tag15.xml><?xml version="1.0" encoding="utf-8"?>
<p:tagLst xmlns:p="http://schemas.openxmlformats.org/presentationml/2006/main">
  <p:tag name="KSO_WM_BEAUTIFY_FLAG" val=""/>
</p:tagLst>
</file>

<file path=ppt/tags/tag16.xml><?xml version="1.0" encoding="utf-8"?>
<p:tagLst xmlns:p="http://schemas.openxmlformats.org/presentationml/2006/main">
  <p:tag name="KSO_WM_BEAUTIFY_FLAG" val=""/>
</p:tagLst>
</file>

<file path=ppt/tags/tag17.xml><?xml version="1.0" encoding="utf-8"?>
<p:tagLst xmlns:p="http://schemas.openxmlformats.org/presentationml/2006/main">
  <p:tag name="KSO_WM_BEAUTIFY_FLAG" val=""/>
</p:tagLst>
</file>

<file path=ppt/tags/tag18.xml><?xml version="1.0" encoding="utf-8"?>
<p:tagLst xmlns:p="http://schemas.openxmlformats.org/presentationml/2006/main">
  <p:tag name="KSO_WM_BEAUTIFY_FLAG" val=""/>
</p:tagLst>
</file>

<file path=ppt/tags/tag19.xml><?xml version="1.0" encoding="utf-8"?>
<p:tagLst xmlns:p="http://schemas.openxmlformats.org/presentationml/2006/main">
  <p:tag name="KSO_WM_BEAUTIFY_FLAG" val=""/>
</p:tagLst>
</file>

<file path=ppt/tags/tag2.xml><?xml version="1.0" encoding="utf-8"?>
<p:tagLst xmlns:p="http://schemas.openxmlformats.org/presentationml/2006/main">
  <p:tag name="KSO_WM_BEAUTIFY_FLAG" val=""/>
</p:tagLst>
</file>

<file path=ppt/tags/tag20.xml><?xml version="1.0" encoding="utf-8"?>
<p:tagLst xmlns:p="http://schemas.openxmlformats.org/presentationml/2006/main">
  <p:tag name="KSO_WM_BEAUTIFY_FLAG" val=""/>
</p:tagLst>
</file>

<file path=ppt/tags/tag3.xml><?xml version="1.0" encoding="utf-8"?>
<p:tagLst xmlns:p="http://schemas.openxmlformats.org/presentationml/2006/main">
  <p:tag name="KSO_WM_BEAUTIFY_FLAG" val=""/>
</p:tagLst>
</file>

<file path=ppt/tags/tag4.xml><?xml version="1.0" encoding="utf-8"?>
<p:tagLst xmlns:p="http://schemas.openxmlformats.org/presentationml/2006/main">
  <p:tag name="KSO_WM_BEAUTIFY_FLAG" val=""/>
</p:tagLst>
</file>

<file path=ppt/tags/tag5.xml><?xml version="1.0" encoding="utf-8"?>
<p:tagLst xmlns:p="http://schemas.openxmlformats.org/presentationml/2006/main">
  <p:tag name="KSO_WM_BEAUTIFY_FLAG" val=""/>
</p:tagLst>
</file>

<file path=ppt/tags/tag6.xml><?xml version="1.0" encoding="utf-8"?>
<p:tagLst xmlns:p="http://schemas.openxmlformats.org/presentationml/2006/main">
  <p:tag name="KSO_WM_BEAUTIFY_FLAG" val=""/>
</p:tagLst>
</file>

<file path=ppt/tags/tag7.xml><?xml version="1.0" encoding="utf-8"?>
<p:tagLst xmlns:p="http://schemas.openxmlformats.org/presentationml/2006/main">
  <p:tag name="KSO_WM_BEAUTIFY_FLAG" val=""/>
</p:tagLst>
</file>

<file path=ppt/tags/tag8.xml><?xml version="1.0" encoding="utf-8"?>
<p:tagLst xmlns:p="http://schemas.openxmlformats.org/presentationml/2006/main">
  <p:tag name="KSO_WM_BEAUTIFY_FLAG" val=""/>
</p:tagLst>
</file>

<file path=ppt/tags/tag9.xml><?xml version="1.0" encoding="utf-8"?>
<p:tagLst xmlns:p="http://schemas.openxmlformats.org/presentationml/2006/main">
  <p:tag name="KSO_WM_BEAUTIFY_FLAG" val=""/>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宋体"/>
        <a:ea typeface=""/>
        <a:cs typeface=""/>
        <a:font script="Jpan" typeface="游ゴシック Light"/>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宋体"/>
        <a:ea typeface=""/>
        <a:cs typeface=""/>
        <a:font script="Jpan" typeface="游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1524</Words>
  <Application>WPS 演示</Application>
  <PresentationFormat>宽屏</PresentationFormat>
  <Paragraphs>196</Paragraphs>
  <Slides>13</Slides>
  <Notes>1</Notes>
  <HiddenSlides>0</HiddenSlides>
  <MMClips>0</MMClips>
  <ScaleCrop>false</ScaleCrop>
  <HeadingPairs>
    <vt:vector size="6" baseType="variant">
      <vt:variant>
        <vt:lpstr>已用的字体</vt:lpstr>
      </vt:variant>
      <vt:variant>
        <vt:i4>20</vt:i4>
      </vt:variant>
      <vt:variant>
        <vt:lpstr>主题</vt:lpstr>
      </vt:variant>
      <vt:variant>
        <vt:i4>1</vt:i4>
      </vt:variant>
      <vt:variant>
        <vt:lpstr>幻灯片标题</vt:lpstr>
      </vt:variant>
      <vt:variant>
        <vt:i4>13</vt:i4>
      </vt:variant>
    </vt:vector>
  </HeadingPairs>
  <TitlesOfParts>
    <vt:vector size="34" baseType="lpstr">
      <vt:lpstr>Arial</vt:lpstr>
      <vt:lpstr>宋体</vt:lpstr>
      <vt:lpstr>Wingdings</vt:lpstr>
      <vt:lpstr>黑体</vt:lpstr>
      <vt:lpstr>汉仪中黑KW</vt:lpstr>
      <vt:lpstr>黑体</vt:lpstr>
      <vt:lpstr>汉仪书宋二KW</vt:lpstr>
      <vt:lpstr>Times New Roman</vt:lpstr>
      <vt:lpstr>微软雅黑</vt:lpstr>
      <vt:lpstr>汉仪旗黑</vt:lpstr>
      <vt:lpstr>楷体_GB2312</vt:lpstr>
      <vt:lpstr>楷体</vt:lpstr>
      <vt:lpstr>Verdana</vt:lpstr>
      <vt:lpstr>华文楷体</vt:lpstr>
      <vt:lpstr>宋体</vt:lpstr>
      <vt:lpstr>Arial Unicode MS</vt:lpstr>
      <vt:lpstr>Calibri</vt:lpstr>
      <vt:lpstr>Helvetica Neue</vt:lpstr>
      <vt:lpstr>汉仪楷体简</vt:lpstr>
      <vt:lpstr>汉仪楷体KW</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
  <cp:lastModifiedBy>月月</cp:lastModifiedBy>
  <cp:revision>15</cp:revision>
  <dcterms:created xsi:type="dcterms:W3CDTF">2023-03-15T00:52:10Z</dcterms:created>
  <dcterms:modified xsi:type="dcterms:W3CDTF">2023-03-15T00:52:10Z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2052-5.1.1.7676</vt:lpwstr>
  </property>
  <property fmtid="{D5CDD505-2E9C-101B-9397-08002B2CF9AE}" pid="3" name="ICV">
    <vt:lpwstr>B6CB1FF96FB32533DA1D106452551207</vt:lpwstr>
  </property>
</Properties>
</file>