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350" r:id="rId3"/>
    <p:sldId id="473" r:id="rId5"/>
    <p:sldId id="500" r:id="rId6"/>
    <p:sldId id="513" r:id="rId7"/>
    <p:sldId id="520" r:id="rId8"/>
    <p:sldId id="524" r:id="rId9"/>
    <p:sldId id="533" r:id="rId10"/>
    <p:sldId id="534" r:id="rId11"/>
    <p:sldId id="525" r:id="rId12"/>
    <p:sldId id="523" r:id="rId13"/>
    <p:sldId id="508" r:id="rId14"/>
    <p:sldId id="522" r:id="rId15"/>
    <p:sldId id="526" r:id="rId16"/>
    <p:sldId id="527" r:id="rId17"/>
    <p:sldId id="405" r:id="rId18"/>
  </p:sldIdLst>
  <p:sldSz cx="9144000" cy="6858000" type="screen4x3"/>
  <p:notesSz cx="6887845" cy="10021570"/>
  <p:embeddedFontLst>
    <p:embeddedFont>
      <p:font typeface="Calibri" panose="020F0502020204030204"/>
      <p:regular r:id="rId22"/>
      <p:bold r:id="rId23"/>
      <p:italic r:id="rId24"/>
      <p:boldItalic r:id="rId25"/>
    </p:embeddedFont>
    <p:embeddedFont>
      <p:font typeface="Broadway" panose="04040905080B02020502" pitchFamily="82" charset="0"/>
      <p:regular r:id="rId26"/>
    </p:embeddedFont>
    <p:embeddedFont>
      <p:font typeface="Comic Sans MS" panose="030F0702030302020204" pitchFamily="66" charset="0"/>
      <p:regular r:id="rId27"/>
      <p:bold r:id="rId28"/>
      <p:italic r:id="rId29"/>
      <p:boldItalic r:id="rId30"/>
    </p:embeddedFont>
    <p:embeddedFont>
      <p:font typeface="等线" panose="02010600030101010101" charset="-122"/>
      <p:regular r:id="rId31"/>
    </p:embeddedFont>
    <p:embeddedFont>
      <p:font typeface="等线 Light" panose="02010600030101010101" charset="-122"/>
      <p:regular r:id="rId32"/>
    </p:embeddedFont>
  </p:embeddedFontLst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7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3366CC"/>
    <a:srgbClr val="9933FF"/>
    <a:srgbClr val="ABDCF7"/>
    <a:srgbClr val="6600FF"/>
    <a:srgbClr val="6666FF"/>
    <a:srgbClr val="2D91B9"/>
    <a:srgbClr val="CCFF66"/>
    <a:srgbClr val="E0F2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07" autoAdjust="0"/>
  </p:normalViewPr>
  <p:slideViewPr>
    <p:cSldViewPr showGuides="1">
      <p:cViewPr varScale="1">
        <p:scale>
          <a:sx n="68" d="100"/>
          <a:sy n="68" d="100"/>
        </p:scale>
        <p:origin x="1446" y="66"/>
      </p:cViewPr>
      <p:guideLst>
        <p:guide orient="horz" pos="2160"/>
        <p:guide pos="27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gs" Target="tags/tag1.xml"/><Relationship Id="rId32" Type="http://schemas.openxmlformats.org/officeDocument/2006/relationships/font" Target="fonts/font11.fntdata"/><Relationship Id="rId31" Type="http://schemas.openxmlformats.org/officeDocument/2006/relationships/font" Target="fonts/font10.fntdata"/><Relationship Id="rId30" Type="http://schemas.openxmlformats.org/officeDocument/2006/relationships/font" Target="fonts/font9.fntdata"/><Relationship Id="rId3" Type="http://schemas.openxmlformats.org/officeDocument/2006/relationships/slide" Target="slides/slide1.xml"/><Relationship Id="rId29" Type="http://schemas.openxmlformats.org/officeDocument/2006/relationships/font" Target="fonts/font8.fntdata"/><Relationship Id="rId28" Type="http://schemas.openxmlformats.org/officeDocument/2006/relationships/font" Target="fonts/font7.fntdata"/><Relationship Id="rId27" Type="http://schemas.openxmlformats.org/officeDocument/2006/relationships/font" Target="fonts/font6.fntdata"/><Relationship Id="rId26" Type="http://schemas.openxmlformats.org/officeDocument/2006/relationships/font" Target="fonts/font5.fntdata"/><Relationship Id="rId25" Type="http://schemas.openxmlformats.org/officeDocument/2006/relationships/font" Target="fonts/font4.fntdata"/><Relationship Id="rId24" Type="http://schemas.openxmlformats.org/officeDocument/2006/relationships/font" Target="fonts/font3.fntdata"/><Relationship Id="rId23" Type="http://schemas.openxmlformats.org/officeDocument/2006/relationships/font" Target="fonts/font2.fntdata"/><Relationship Id="rId22" Type="http://schemas.openxmlformats.org/officeDocument/2006/relationships/font" Target="fonts/font1.fntdata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3277" cy="5010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6625" tIns="48312" rIns="96625" bIns="48312" numCol="1" anchor="t" anchorCtr="0" compatLnSpc="1"/>
          <a:lstStyle>
            <a:lvl1pPr>
              <a:defRPr sz="1300"/>
            </a:lvl1pPr>
          </a:lstStyle>
          <a:p>
            <a:pPr defTabSz="9664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103" y="0"/>
            <a:ext cx="2986466" cy="5010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6625" tIns="48312" rIns="96625" bIns="48312" numCol="1" anchor="t" anchorCtr="0" compatLnSpc="1"/>
          <a:lstStyle>
            <a:lvl1pPr algn="r">
              <a:defRPr sz="1300"/>
            </a:lvl1pPr>
          </a:lstStyle>
          <a:p>
            <a:pPr defTabSz="9664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0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60397"/>
            <a:ext cx="5510530" cy="4509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6625" tIns="48312" rIns="96625" bIns="48312" numCol="1" anchor="ctr" anchorCtr="0" compatLnSpc="1"/>
          <a:lstStyle/>
          <a:p>
            <a:pPr marL="0" marR="0" lvl="0" indent="0" algn="l" defTabSz="96647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83235" marR="0" lvl="1" indent="0" algn="l" defTabSz="96647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66470" marR="0" lvl="2" indent="0" algn="l" defTabSz="96647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449070" marR="0" lvl="3" indent="0" algn="l" defTabSz="96647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932305" marR="0" lvl="4" indent="0" algn="l" defTabSz="96647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9054"/>
            <a:ext cx="2983277" cy="5010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6625" tIns="48312" rIns="96625" bIns="48312" numCol="1" anchor="b" anchorCtr="0" compatLnSpc="1"/>
          <a:lstStyle>
            <a:lvl1pPr>
              <a:defRPr sz="1300"/>
            </a:lvl1pPr>
          </a:lstStyle>
          <a:p>
            <a:pPr defTabSz="9664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103" y="9519054"/>
            <a:ext cx="2986466" cy="5010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6625" tIns="48312" rIns="96625" bIns="48312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zh-CN" sz="1300" dirty="0"/>
            </a:fld>
            <a:endParaRPr lang="en-US" altLang="zh-CN" sz="13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smtClean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smtClean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smtClean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smtClean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smtClean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smtClean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smtClean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smtClean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smtClean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smtClean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smtClean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smtClean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tiff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hp\Desktop\PPT-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4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标题 1"/>
          <p:cNvSpPr txBox="1"/>
          <p:nvPr/>
        </p:nvSpPr>
        <p:spPr>
          <a:xfrm>
            <a:off x="179705" y="4238625"/>
            <a:ext cx="8783955" cy="190246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en-US" altLang="zh-CN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3 Getting along with others</a:t>
            </a:r>
            <a:endParaRPr lang="en-US" altLang="zh-CN" sz="4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Integrated skills (I)</a:t>
            </a:r>
            <a:endParaRPr lang="en-US" altLang="zh-CN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4" y="12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圆角矩形 3"/>
          <p:cNvSpPr/>
          <p:nvPr/>
        </p:nvSpPr>
        <p:spPr>
          <a:xfrm>
            <a:off x="2840126" y="722918"/>
            <a:ext cx="3491880" cy="115212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Para. 1: Introduce by offering a personal experience 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2412395" y="1899664"/>
            <a:ext cx="1093668" cy="100706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5264785" y="1875155"/>
            <a:ext cx="1179830" cy="50355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4402840" y="1905631"/>
            <a:ext cx="0" cy="120302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249555" y="2837815"/>
            <a:ext cx="2905125" cy="864235"/>
          </a:xfrm>
          <a:prstGeom prst="ellipse">
            <a:avLst/>
          </a:prstGeom>
          <a:noFill/>
          <a:ln w="19050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Para. 2</a:t>
            </a:r>
            <a:endParaRPr lang="en-US" altLang="zh-CN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supportive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云形标注 5"/>
          <p:cNvSpPr/>
          <p:nvPr/>
        </p:nvSpPr>
        <p:spPr>
          <a:xfrm>
            <a:off x="5876972" y="3989789"/>
            <a:ext cx="3256707" cy="1011351"/>
          </a:xfrm>
          <a:prstGeom prst="cloudCallout">
            <a:avLst>
              <a:gd name="adj1" fmla="val -54409"/>
              <a:gd name="adj2" fmla="val -71221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Structure</a:t>
            </a:r>
            <a:endParaRPr lang="zh-CN" altLang="en-US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326130" y="3108960"/>
            <a:ext cx="2212975" cy="864235"/>
          </a:xfrm>
          <a:prstGeom prst="ellipse">
            <a:avLst/>
          </a:prstGeom>
          <a:noFill/>
          <a:ln w="19050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Para. 3</a:t>
            </a:r>
            <a:endParaRPr lang="en-US" altLang="zh-CN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selfless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5427980" y="2308860"/>
            <a:ext cx="3498850" cy="1499870"/>
          </a:xfrm>
          <a:prstGeom prst="ellipse">
            <a:avLst/>
          </a:prstGeom>
          <a:noFill/>
          <a:ln w="19050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Para. 4</a:t>
            </a:r>
            <a:endParaRPr lang="en-US" altLang="zh-CN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able to bring out the best in a person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圆角矩形 3"/>
          <p:cNvSpPr/>
          <p:nvPr/>
        </p:nvSpPr>
        <p:spPr>
          <a:xfrm>
            <a:off x="936747" y="5054144"/>
            <a:ext cx="7298638" cy="72879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 the opinion by giving facts and examples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4369887" y="3972757"/>
            <a:ext cx="0" cy="11122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V="1">
            <a:off x="5180070" y="3765635"/>
            <a:ext cx="1490575" cy="130234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H="1" flipV="1">
            <a:off x="2177315" y="3755337"/>
            <a:ext cx="1523821" cy="132967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2" grpId="0" bldLvl="0" animBg="1"/>
      <p:bldP spid="15" grpId="0" bldLvl="0" animBg="1"/>
      <p:bldP spid="22" grpId="0" bldLvl="0" animBg="1"/>
      <p:bldP spid="23" grpId="0" bldLvl="0" animBg="1"/>
      <p:bldP spid="1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211880" y="5501500"/>
            <a:ext cx="1928794" cy="928670"/>
            <a:chOff x="0" y="6143644"/>
            <a:chExt cx="1928794" cy="928670"/>
          </a:xfrm>
        </p:grpSpPr>
        <p:sp>
          <p:nvSpPr>
            <p:cNvPr id="13" name="六边形 12"/>
            <p:cNvSpPr/>
            <p:nvPr/>
          </p:nvSpPr>
          <p:spPr>
            <a:xfrm>
              <a:off x="0" y="6429372"/>
              <a:ext cx="500066" cy="428628"/>
            </a:xfrm>
            <a:prstGeom prst="hexag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六边形 13"/>
            <p:cNvSpPr/>
            <p:nvPr/>
          </p:nvSpPr>
          <p:spPr>
            <a:xfrm>
              <a:off x="428596" y="6143644"/>
              <a:ext cx="500066" cy="428628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六边形 23"/>
            <p:cNvSpPr/>
            <p:nvPr/>
          </p:nvSpPr>
          <p:spPr>
            <a:xfrm>
              <a:off x="928662" y="6643686"/>
              <a:ext cx="500066" cy="428628"/>
            </a:xfrm>
            <a:prstGeom prst="hexag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六边形 24"/>
            <p:cNvSpPr/>
            <p:nvPr/>
          </p:nvSpPr>
          <p:spPr>
            <a:xfrm>
              <a:off x="428596" y="6643686"/>
              <a:ext cx="500066" cy="428628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六边形 25"/>
            <p:cNvSpPr/>
            <p:nvPr/>
          </p:nvSpPr>
          <p:spPr>
            <a:xfrm>
              <a:off x="1428728" y="6643686"/>
              <a:ext cx="500066" cy="428628"/>
            </a:xfrm>
            <a:prstGeom prst="hexagon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49823" y="332656"/>
            <a:ext cx="8418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 5 Think and say</a:t>
            </a:r>
            <a:endParaRPr lang="zh-CN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49555" y="732790"/>
            <a:ext cx="3911600" cy="184150"/>
          </a:xfrm>
          <a:prstGeom prst="rect">
            <a:avLst/>
          </a:prstGeom>
          <a:solidFill>
            <a:srgbClr val="0099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1" name="圆角矩形 6"/>
          <p:cNvSpPr/>
          <p:nvPr/>
        </p:nvSpPr>
        <p:spPr>
          <a:xfrm>
            <a:off x="1367155" y="2178050"/>
            <a:ext cx="2097405" cy="3006090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80000"/>
              </a:lnSpc>
            </a:pPr>
            <a:r>
              <a:rPr lang="en-US" altLang="zh-CN" sz="2800" dirty="0">
                <a:solidFill>
                  <a:srgbClr val="FF6600"/>
                </a:solidFill>
                <a:latin typeface="Broadway" panose="04040905080B02020502" pitchFamily="82" charset="0"/>
                <a:cs typeface="Times New Roman" panose="02020603050405020304" pitchFamily="18" charset="0"/>
              </a:rPr>
              <a:t>Other qualities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make a good friend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70000"/>
              </a:lnSpc>
            </a:pP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>
            <a:off x="4107494" y="1035238"/>
            <a:ext cx="928694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4107494" y="1890906"/>
            <a:ext cx="928694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4107494" y="2821188"/>
            <a:ext cx="928694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>
            <a:off x="4107494" y="4391236"/>
            <a:ext cx="928694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>
            <a:off x="4107494" y="5248492"/>
            <a:ext cx="928694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>
            <a:off x="4107494" y="6107336"/>
            <a:ext cx="928694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流程图: 终止 31"/>
          <p:cNvSpPr/>
          <p:nvPr/>
        </p:nvSpPr>
        <p:spPr>
          <a:xfrm>
            <a:off x="5321940" y="816364"/>
            <a:ext cx="2375922" cy="576064"/>
          </a:xfrm>
          <a:prstGeom prst="flowChartTerminator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considerate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流程图: 终止 32"/>
          <p:cNvSpPr/>
          <p:nvPr/>
        </p:nvSpPr>
        <p:spPr>
          <a:xfrm>
            <a:off x="5321940" y="1602182"/>
            <a:ext cx="2375922" cy="576064"/>
          </a:xfrm>
          <a:prstGeom prst="flowChartTerminator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forgiving</a:t>
            </a:r>
            <a:endParaRPr lang="en-US" altLang="zh-C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流程图: 终止 33"/>
          <p:cNvSpPr/>
          <p:nvPr/>
        </p:nvSpPr>
        <p:spPr>
          <a:xfrm>
            <a:off x="5321940" y="2530876"/>
            <a:ext cx="2375922" cy="576064"/>
          </a:xfrm>
          <a:prstGeom prst="flowChartTerminator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kind-hearted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流程图: 终止 34"/>
          <p:cNvSpPr/>
          <p:nvPr/>
        </p:nvSpPr>
        <p:spPr>
          <a:xfrm>
            <a:off x="5321940" y="3321254"/>
            <a:ext cx="2375922" cy="576064"/>
          </a:xfrm>
          <a:prstGeom prst="flowChartTerminator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generous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流程图: 终止 35"/>
          <p:cNvSpPr/>
          <p:nvPr/>
        </p:nvSpPr>
        <p:spPr>
          <a:xfrm>
            <a:off x="5321940" y="4107072"/>
            <a:ext cx="2375922" cy="576064"/>
          </a:xfrm>
          <a:prstGeom prst="flowChartTerminator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optimistic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流程图: 终止 36"/>
          <p:cNvSpPr/>
          <p:nvPr/>
        </p:nvSpPr>
        <p:spPr>
          <a:xfrm>
            <a:off x="5374910" y="4964328"/>
            <a:ext cx="2375922" cy="576064"/>
          </a:xfrm>
          <a:prstGeom prst="flowChartTerminator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helpful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流程图: 终止 37"/>
          <p:cNvSpPr/>
          <p:nvPr/>
        </p:nvSpPr>
        <p:spPr>
          <a:xfrm>
            <a:off x="5374910" y="5821584"/>
            <a:ext cx="2375922" cy="576064"/>
          </a:xfrm>
          <a:prstGeom prst="flowChartTerminator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直接连接符 38"/>
          <p:cNvCxnSpPr/>
          <p:nvPr/>
        </p:nvCxnSpPr>
        <p:spPr>
          <a:xfrm rot="5400000">
            <a:off x="1572239" y="3570493"/>
            <a:ext cx="5072098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>
            <a:off x="3464552" y="3607006"/>
            <a:ext cx="1571636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828220" y="2475281"/>
            <a:ext cx="7488832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groups, circle some useful expressions that describe friendship and qualities of a friend. You can also find more expressions by referring to the dictionary. Then please share them within your group and with other groups.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组合 22"/>
          <p:cNvGrpSpPr/>
          <p:nvPr/>
        </p:nvGrpSpPr>
        <p:grpSpPr>
          <a:xfrm>
            <a:off x="635953" y="2015600"/>
            <a:ext cx="7872093" cy="2925568"/>
            <a:chOff x="467543" y="1988840"/>
            <a:chExt cx="8208913" cy="2967479"/>
          </a:xfrm>
        </p:grpSpPr>
        <p:sp>
          <p:nvSpPr>
            <p:cNvPr id="20" name="Line 5"/>
            <p:cNvSpPr>
              <a:spLocks noChangeShapeType="1"/>
            </p:cNvSpPr>
            <p:nvPr/>
          </p:nvSpPr>
          <p:spPr bwMode="auto">
            <a:xfrm flipH="1">
              <a:off x="467543" y="1988840"/>
              <a:ext cx="1691680" cy="18586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  <a:headEnd type="oval" w="med" len="med"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 flipH="1">
              <a:off x="467544" y="2007426"/>
              <a:ext cx="0" cy="2933742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  <p:sp>
          <p:nvSpPr>
            <p:cNvPr id="22" name="Line 8"/>
            <p:cNvSpPr>
              <a:spLocks noChangeShapeType="1"/>
            </p:cNvSpPr>
            <p:nvPr/>
          </p:nvSpPr>
          <p:spPr bwMode="auto">
            <a:xfrm flipV="1">
              <a:off x="467544" y="4941168"/>
              <a:ext cx="8208912" cy="15151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 flipH="1">
              <a:off x="8676456" y="1988843"/>
              <a:ext cx="0" cy="2880317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  <p:sp>
          <p:nvSpPr>
            <p:cNvPr id="24" name="Line 6"/>
            <p:cNvSpPr>
              <a:spLocks noChangeShapeType="1"/>
            </p:cNvSpPr>
            <p:nvPr/>
          </p:nvSpPr>
          <p:spPr bwMode="auto">
            <a:xfrm flipH="1">
              <a:off x="4427984" y="1988840"/>
              <a:ext cx="4212977" cy="0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  <a:tailEnd type="oval" w="med" len="med"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384215" y="1301244"/>
            <a:ext cx="1928794" cy="928670"/>
            <a:chOff x="0" y="6143644"/>
            <a:chExt cx="1928794" cy="928670"/>
          </a:xfrm>
        </p:grpSpPr>
        <p:sp>
          <p:nvSpPr>
            <p:cNvPr id="26" name="六边形 25"/>
            <p:cNvSpPr/>
            <p:nvPr/>
          </p:nvSpPr>
          <p:spPr>
            <a:xfrm>
              <a:off x="0" y="6429372"/>
              <a:ext cx="500066" cy="428628"/>
            </a:xfrm>
            <a:prstGeom prst="hexag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六边形 26"/>
            <p:cNvSpPr/>
            <p:nvPr/>
          </p:nvSpPr>
          <p:spPr>
            <a:xfrm>
              <a:off x="428596" y="6143644"/>
              <a:ext cx="500066" cy="428628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六边形 27"/>
            <p:cNvSpPr/>
            <p:nvPr/>
          </p:nvSpPr>
          <p:spPr>
            <a:xfrm>
              <a:off x="928662" y="6643686"/>
              <a:ext cx="500066" cy="428628"/>
            </a:xfrm>
            <a:prstGeom prst="hexag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六边形 28"/>
            <p:cNvSpPr/>
            <p:nvPr/>
          </p:nvSpPr>
          <p:spPr>
            <a:xfrm>
              <a:off x="428596" y="6643686"/>
              <a:ext cx="500066" cy="428628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六边形 29"/>
            <p:cNvSpPr/>
            <p:nvPr/>
          </p:nvSpPr>
          <p:spPr>
            <a:xfrm>
              <a:off x="1428728" y="6643686"/>
              <a:ext cx="500066" cy="428628"/>
            </a:xfrm>
            <a:prstGeom prst="hexagon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249823" y="332656"/>
            <a:ext cx="841828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 6 Find and share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49555" y="732790"/>
            <a:ext cx="4063365" cy="184150"/>
          </a:xfrm>
          <a:prstGeom prst="rect">
            <a:avLst/>
          </a:prstGeom>
          <a:solidFill>
            <a:srgbClr val="0099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16"/>
          <p:cNvSpPr txBox="1"/>
          <p:nvPr/>
        </p:nvSpPr>
        <p:spPr>
          <a:xfrm>
            <a:off x="249823" y="332656"/>
            <a:ext cx="841828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 6 Find and share </a:t>
            </a:r>
            <a:endParaRPr lang="zh-CN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49555" y="732790"/>
            <a:ext cx="3989705" cy="183515"/>
          </a:xfrm>
          <a:prstGeom prst="rect">
            <a:avLst/>
          </a:prstGeom>
          <a:solidFill>
            <a:srgbClr val="0099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3" name="图片 2" descr="xd5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30" y="993140"/>
            <a:ext cx="8640445" cy="32962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55650" y="1193165"/>
            <a:ext cx="7630795" cy="24161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In my opinion, the following qualities form the basis o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 friendship.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 good friend needs to be supportive.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To me, a good friend brings out the best in a person.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It’ll take up some of my spare time, but this friendship is worth my extra time and effort. I’m sure that Tim would do the same for me.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I’ll always value these qualities of a good friend and try to measure myself by these standards as our friendship develops.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 descr="51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60" y="3794125"/>
            <a:ext cx="8567420" cy="26466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02945" y="3886200"/>
            <a:ext cx="8194040" cy="26930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True friendship is like sound health, the value of it is seldom known until it be lost.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A friend in need is a friend indeed.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A friend is a second self.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Your friend is the man who knows all about you and still likes you.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A friend without fault will never be found.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Fire is the test of gold, adversity of friendship.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Friendship is one soul in two bodies.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 descr="B1-U3-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45" y="596265"/>
            <a:ext cx="8646795" cy="54051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08968" y="2491661"/>
            <a:ext cx="7726281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out more words for the qualities of a friend.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down a few stories between you and your friends. Share them with your partners. 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072130" y="1240155"/>
            <a:ext cx="2867025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en-US" altLang="zh-CN" sz="4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23850" y="909638"/>
            <a:ext cx="8594725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4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3600" b="1" kern="1200" cap="none" spc="0" normalizeH="0" baseline="0" noProof="0">
                <a:solidFill>
                  <a:srgbClr val="00CC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      </a:t>
            </a:r>
            <a:endParaRPr kumimoji="0" lang="zh-CN" altLang="en-US" sz="3600" b="1" kern="1200" cap="none" spc="0" normalizeH="0" baseline="0" noProof="0">
              <a:solidFill>
                <a:srgbClr val="00CCFF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3384347" y="1164126"/>
            <a:ext cx="1903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Free talk</a:t>
            </a:r>
            <a:endParaRPr lang="zh-CN" altLang="zh-CN" sz="32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636270" y="2511425"/>
            <a:ext cx="7698740" cy="230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you ever have difficulty in balancing your hobby and your schoolwork? How did you deal with it?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20000"/>
              </a:lnSpc>
              <a:buFont typeface="Wingdings" panose="05000000000000000000" pitchFamily="2" charset="2"/>
              <a:buChar char="u"/>
            </a:pPr>
            <a:endParaRPr lang="zh-C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your friends ever turn to you for help when they had this kind of problems? What advice did you give them?</a:t>
            </a:r>
            <a:endParaRPr lang="zh-C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组合 22"/>
          <p:cNvGrpSpPr/>
          <p:nvPr/>
        </p:nvGrpSpPr>
        <p:grpSpPr>
          <a:xfrm>
            <a:off x="636270" y="2015490"/>
            <a:ext cx="7872095" cy="3191510"/>
            <a:chOff x="467543" y="1988840"/>
            <a:chExt cx="8208913" cy="2967479"/>
          </a:xfrm>
        </p:grpSpPr>
        <p:sp>
          <p:nvSpPr>
            <p:cNvPr id="20" name="Line 5"/>
            <p:cNvSpPr>
              <a:spLocks noChangeShapeType="1"/>
            </p:cNvSpPr>
            <p:nvPr/>
          </p:nvSpPr>
          <p:spPr bwMode="auto">
            <a:xfrm flipH="1">
              <a:off x="467543" y="1988840"/>
              <a:ext cx="1691680" cy="18586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  <a:headEnd type="oval" w="med" len="med"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 flipH="1">
              <a:off x="467544" y="2007426"/>
              <a:ext cx="0" cy="2933742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  <p:sp>
          <p:nvSpPr>
            <p:cNvPr id="22" name="Line 8"/>
            <p:cNvSpPr>
              <a:spLocks noChangeShapeType="1"/>
            </p:cNvSpPr>
            <p:nvPr/>
          </p:nvSpPr>
          <p:spPr bwMode="auto">
            <a:xfrm flipV="1">
              <a:off x="467544" y="4941168"/>
              <a:ext cx="8208912" cy="15151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 flipH="1">
              <a:off x="8676456" y="1988843"/>
              <a:ext cx="0" cy="2880317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  <p:sp>
          <p:nvSpPr>
            <p:cNvPr id="24" name="Line 6"/>
            <p:cNvSpPr>
              <a:spLocks noChangeShapeType="1"/>
            </p:cNvSpPr>
            <p:nvPr/>
          </p:nvSpPr>
          <p:spPr bwMode="auto">
            <a:xfrm flipH="1">
              <a:off x="4427984" y="1988840"/>
              <a:ext cx="4212977" cy="0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  <a:tailEnd type="oval" w="med" len="med"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384215" y="1301244"/>
            <a:ext cx="1928794" cy="928670"/>
            <a:chOff x="0" y="6143644"/>
            <a:chExt cx="1928794" cy="928670"/>
          </a:xfrm>
        </p:grpSpPr>
        <p:sp>
          <p:nvSpPr>
            <p:cNvPr id="26" name="六边形 25"/>
            <p:cNvSpPr/>
            <p:nvPr/>
          </p:nvSpPr>
          <p:spPr>
            <a:xfrm>
              <a:off x="0" y="6429372"/>
              <a:ext cx="500066" cy="428628"/>
            </a:xfrm>
            <a:prstGeom prst="hexag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六边形 26"/>
            <p:cNvSpPr/>
            <p:nvPr/>
          </p:nvSpPr>
          <p:spPr>
            <a:xfrm>
              <a:off x="428596" y="6143644"/>
              <a:ext cx="500066" cy="428628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六边形 27"/>
            <p:cNvSpPr/>
            <p:nvPr/>
          </p:nvSpPr>
          <p:spPr>
            <a:xfrm>
              <a:off x="928662" y="6643686"/>
              <a:ext cx="500066" cy="428628"/>
            </a:xfrm>
            <a:prstGeom prst="hexag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六边形 28"/>
            <p:cNvSpPr/>
            <p:nvPr/>
          </p:nvSpPr>
          <p:spPr>
            <a:xfrm>
              <a:off x="428596" y="6643686"/>
              <a:ext cx="500066" cy="428628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六边形 29"/>
            <p:cNvSpPr/>
            <p:nvPr/>
          </p:nvSpPr>
          <p:spPr>
            <a:xfrm>
              <a:off x="1428728" y="6643686"/>
              <a:ext cx="500066" cy="428628"/>
            </a:xfrm>
            <a:prstGeom prst="hexagon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249823" y="832401"/>
            <a:ext cx="841828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 1 Listen and tick </a:t>
            </a:r>
            <a:endParaRPr lang="zh-CN" altLang="zh-C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49555" y="1231265"/>
            <a:ext cx="4022090" cy="184785"/>
          </a:xfrm>
          <a:prstGeom prst="rect">
            <a:avLst/>
          </a:prstGeom>
          <a:solidFill>
            <a:srgbClr val="0099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2" name="图片 1" descr="6)PN0_}WB8TRI}VA[@`TF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" y="2129790"/>
            <a:ext cx="8850630" cy="3120390"/>
          </a:xfrm>
          <a:prstGeom prst="rect">
            <a:avLst/>
          </a:prstGeom>
        </p:spPr>
      </p:pic>
      <p:sp>
        <p:nvSpPr>
          <p:cNvPr id="6" name="Shape 529"/>
          <p:cNvSpPr/>
          <p:nvPr/>
        </p:nvSpPr>
        <p:spPr bwMode="auto">
          <a:xfrm>
            <a:off x="426085" y="2197735"/>
            <a:ext cx="210185" cy="34861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139" y="0"/>
                </a:moveTo>
                <a:lnTo>
                  <a:pt x="21600" y="859"/>
                </a:lnTo>
                <a:lnTo>
                  <a:pt x="20441" y="1734"/>
                </a:lnTo>
                <a:lnTo>
                  <a:pt x="19313" y="2688"/>
                </a:lnTo>
                <a:lnTo>
                  <a:pt x="18185" y="3690"/>
                </a:lnTo>
                <a:lnTo>
                  <a:pt x="17089" y="4756"/>
                </a:lnTo>
                <a:lnTo>
                  <a:pt x="15994" y="5853"/>
                </a:lnTo>
                <a:lnTo>
                  <a:pt x="14945" y="7046"/>
                </a:lnTo>
                <a:lnTo>
                  <a:pt x="13913" y="8271"/>
                </a:lnTo>
                <a:lnTo>
                  <a:pt x="12912" y="9575"/>
                </a:lnTo>
                <a:lnTo>
                  <a:pt x="11928" y="10895"/>
                </a:lnTo>
                <a:lnTo>
                  <a:pt x="11006" y="12168"/>
                </a:lnTo>
                <a:lnTo>
                  <a:pt x="10196" y="13488"/>
                </a:lnTo>
                <a:lnTo>
                  <a:pt x="9434" y="14792"/>
                </a:lnTo>
                <a:lnTo>
                  <a:pt x="8751" y="16081"/>
                </a:lnTo>
                <a:lnTo>
                  <a:pt x="8116" y="17353"/>
                </a:lnTo>
                <a:lnTo>
                  <a:pt x="7560" y="18642"/>
                </a:lnTo>
                <a:lnTo>
                  <a:pt x="7084" y="19898"/>
                </a:lnTo>
                <a:lnTo>
                  <a:pt x="6369" y="20375"/>
                </a:lnTo>
                <a:lnTo>
                  <a:pt x="5956" y="20677"/>
                </a:lnTo>
                <a:lnTo>
                  <a:pt x="5527" y="20996"/>
                </a:lnTo>
                <a:lnTo>
                  <a:pt x="5162" y="21298"/>
                </a:lnTo>
                <a:lnTo>
                  <a:pt x="4828" y="21600"/>
                </a:lnTo>
                <a:lnTo>
                  <a:pt x="4733" y="21266"/>
                </a:lnTo>
                <a:lnTo>
                  <a:pt x="4606" y="20837"/>
                </a:lnTo>
                <a:lnTo>
                  <a:pt x="4431" y="20296"/>
                </a:lnTo>
                <a:lnTo>
                  <a:pt x="4177" y="19675"/>
                </a:lnTo>
                <a:lnTo>
                  <a:pt x="3812" y="18737"/>
                </a:lnTo>
                <a:lnTo>
                  <a:pt x="3510" y="18005"/>
                </a:lnTo>
                <a:lnTo>
                  <a:pt x="3240" y="17305"/>
                </a:lnTo>
                <a:lnTo>
                  <a:pt x="2954" y="16685"/>
                </a:lnTo>
                <a:lnTo>
                  <a:pt x="2716" y="16113"/>
                </a:lnTo>
                <a:lnTo>
                  <a:pt x="2478" y="15619"/>
                </a:lnTo>
                <a:lnTo>
                  <a:pt x="2224" y="15158"/>
                </a:lnTo>
                <a:lnTo>
                  <a:pt x="1985" y="14761"/>
                </a:lnTo>
                <a:lnTo>
                  <a:pt x="1763" y="14427"/>
                </a:lnTo>
                <a:lnTo>
                  <a:pt x="1588" y="14156"/>
                </a:lnTo>
                <a:lnTo>
                  <a:pt x="1366" y="13886"/>
                </a:lnTo>
                <a:lnTo>
                  <a:pt x="1128" y="13663"/>
                </a:lnTo>
                <a:lnTo>
                  <a:pt x="921" y="13488"/>
                </a:lnTo>
                <a:lnTo>
                  <a:pt x="699" y="13329"/>
                </a:lnTo>
                <a:lnTo>
                  <a:pt x="461" y="13234"/>
                </a:lnTo>
                <a:lnTo>
                  <a:pt x="238" y="13154"/>
                </a:lnTo>
                <a:lnTo>
                  <a:pt x="0" y="13122"/>
                </a:lnTo>
                <a:lnTo>
                  <a:pt x="302" y="12820"/>
                </a:lnTo>
                <a:lnTo>
                  <a:pt x="604" y="12566"/>
                </a:lnTo>
                <a:lnTo>
                  <a:pt x="921" y="12359"/>
                </a:lnTo>
                <a:lnTo>
                  <a:pt x="1223" y="12168"/>
                </a:lnTo>
                <a:lnTo>
                  <a:pt x="1493" y="12057"/>
                </a:lnTo>
                <a:lnTo>
                  <a:pt x="1731" y="11961"/>
                </a:lnTo>
                <a:lnTo>
                  <a:pt x="2017" y="11897"/>
                </a:lnTo>
                <a:lnTo>
                  <a:pt x="2255" y="11866"/>
                </a:lnTo>
                <a:lnTo>
                  <a:pt x="2589" y="11929"/>
                </a:lnTo>
                <a:lnTo>
                  <a:pt x="2922" y="12104"/>
                </a:lnTo>
                <a:lnTo>
                  <a:pt x="3288" y="12391"/>
                </a:lnTo>
                <a:lnTo>
                  <a:pt x="3669" y="12820"/>
                </a:lnTo>
                <a:lnTo>
                  <a:pt x="4034" y="13329"/>
                </a:lnTo>
                <a:lnTo>
                  <a:pt x="4399" y="13965"/>
                </a:lnTo>
                <a:lnTo>
                  <a:pt x="4796" y="14697"/>
                </a:lnTo>
                <a:lnTo>
                  <a:pt x="5194" y="15588"/>
                </a:lnTo>
                <a:lnTo>
                  <a:pt x="5765" y="16908"/>
                </a:lnTo>
                <a:lnTo>
                  <a:pt x="6496" y="15619"/>
                </a:lnTo>
                <a:lnTo>
                  <a:pt x="7258" y="14331"/>
                </a:lnTo>
                <a:lnTo>
                  <a:pt x="8052" y="13090"/>
                </a:lnTo>
                <a:lnTo>
                  <a:pt x="8910" y="11834"/>
                </a:lnTo>
                <a:lnTo>
                  <a:pt x="9768" y="10641"/>
                </a:lnTo>
                <a:lnTo>
                  <a:pt x="10673" y="9480"/>
                </a:lnTo>
                <a:lnTo>
                  <a:pt x="11626" y="8335"/>
                </a:lnTo>
                <a:lnTo>
                  <a:pt x="12626" y="7205"/>
                </a:lnTo>
                <a:lnTo>
                  <a:pt x="13643" y="6124"/>
                </a:lnTo>
                <a:lnTo>
                  <a:pt x="14675" y="5090"/>
                </a:lnTo>
                <a:lnTo>
                  <a:pt x="15708" y="4120"/>
                </a:lnTo>
                <a:lnTo>
                  <a:pt x="16756" y="3165"/>
                </a:lnTo>
                <a:lnTo>
                  <a:pt x="17852" y="2290"/>
                </a:lnTo>
                <a:lnTo>
                  <a:pt x="18916" y="1463"/>
                </a:lnTo>
                <a:lnTo>
                  <a:pt x="20012" y="700"/>
                </a:lnTo>
                <a:lnTo>
                  <a:pt x="21139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/>
          <a:p>
            <a:endParaRPr lang="zh-CN" altLang="en-US"/>
          </a:p>
        </p:txBody>
      </p:sp>
      <p:sp>
        <p:nvSpPr>
          <p:cNvPr id="7" name="Shape 529"/>
          <p:cNvSpPr/>
          <p:nvPr/>
        </p:nvSpPr>
        <p:spPr bwMode="auto">
          <a:xfrm>
            <a:off x="426085" y="3173095"/>
            <a:ext cx="246380" cy="2540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139" y="0"/>
                </a:moveTo>
                <a:lnTo>
                  <a:pt x="21600" y="859"/>
                </a:lnTo>
                <a:lnTo>
                  <a:pt x="20441" y="1734"/>
                </a:lnTo>
                <a:lnTo>
                  <a:pt x="19313" y="2688"/>
                </a:lnTo>
                <a:lnTo>
                  <a:pt x="18185" y="3690"/>
                </a:lnTo>
                <a:lnTo>
                  <a:pt x="17089" y="4756"/>
                </a:lnTo>
                <a:lnTo>
                  <a:pt x="15994" y="5853"/>
                </a:lnTo>
                <a:lnTo>
                  <a:pt x="14945" y="7046"/>
                </a:lnTo>
                <a:lnTo>
                  <a:pt x="13913" y="8271"/>
                </a:lnTo>
                <a:lnTo>
                  <a:pt x="12912" y="9575"/>
                </a:lnTo>
                <a:lnTo>
                  <a:pt x="11928" y="10895"/>
                </a:lnTo>
                <a:lnTo>
                  <a:pt x="11006" y="12168"/>
                </a:lnTo>
                <a:lnTo>
                  <a:pt x="10196" y="13488"/>
                </a:lnTo>
                <a:lnTo>
                  <a:pt x="9434" y="14792"/>
                </a:lnTo>
                <a:lnTo>
                  <a:pt x="8751" y="16081"/>
                </a:lnTo>
                <a:lnTo>
                  <a:pt x="8116" y="17353"/>
                </a:lnTo>
                <a:lnTo>
                  <a:pt x="7560" y="18642"/>
                </a:lnTo>
                <a:lnTo>
                  <a:pt x="7084" y="19898"/>
                </a:lnTo>
                <a:lnTo>
                  <a:pt x="6369" y="20375"/>
                </a:lnTo>
                <a:lnTo>
                  <a:pt x="5956" y="20677"/>
                </a:lnTo>
                <a:lnTo>
                  <a:pt x="5527" y="20996"/>
                </a:lnTo>
                <a:lnTo>
                  <a:pt x="5162" y="21298"/>
                </a:lnTo>
                <a:lnTo>
                  <a:pt x="4828" y="21600"/>
                </a:lnTo>
                <a:lnTo>
                  <a:pt x="4733" y="21266"/>
                </a:lnTo>
                <a:lnTo>
                  <a:pt x="4606" y="20837"/>
                </a:lnTo>
                <a:lnTo>
                  <a:pt x="4431" y="20296"/>
                </a:lnTo>
                <a:lnTo>
                  <a:pt x="4177" y="19675"/>
                </a:lnTo>
                <a:lnTo>
                  <a:pt x="3812" y="18737"/>
                </a:lnTo>
                <a:lnTo>
                  <a:pt x="3510" y="18005"/>
                </a:lnTo>
                <a:lnTo>
                  <a:pt x="3240" y="17305"/>
                </a:lnTo>
                <a:lnTo>
                  <a:pt x="2954" y="16685"/>
                </a:lnTo>
                <a:lnTo>
                  <a:pt x="2716" y="16113"/>
                </a:lnTo>
                <a:lnTo>
                  <a:pt x="2478" y="15619"/>
                </a:lnTo>
                <a:lnTo>
                  <a:pt x="2224" y="15158"/>
                </a:lnTo>
                <a:lnTo>
                  <a:pt x="1985" y="14761"/>
                </a:lnTo>
                <a:lnTo>
                  <a:pt x="1763" y="14427"/>
                </a:lnTo>
                <a:lnTo>
                  <a:pt x="1588" y="14156"/>
                </a:lnTo>
                <a:lnTo>
                  <a:pt x="1366" y="13886"/>
                </a:lnTo>
                <a:lnTo>
                  <a:pt x="1128" y="13663"/>
                </a:lnTo>
                <a:lnTo>
                  <a:pt x="921" y="13488"/>
                </a:lnTo>
                <a:lnTo>
                  <a:pt x="699" y="13329"/>
                </a:lnTo>
                <a:lnTo>
                  <a:pt x="461" y="13234"/>
                </a:lnTo>
                <a:lnTo>
                  <a:pt x="238" y="13154"/>
                </a:lnTo>
                <a:lnTo>
                  <a:pt x="0" y="13122"/>
                </a:lnTo>
                <a:lnTo>
                  <a:pt x="302" y="12820"/>
                </a:lnTo>
                <a:lnTo>
                  <a:pt x="604" y="12566"/>
                </a:lnTo>
                <a:lnTo>
                  <a:pt x="921" y="12359"/>
                </a:lnTo>
                <a:lnTo>
                  <a:pt x="1223" y="12168"/>
                </a:lnTo>
                <a:lnTo>
                  <a:pt x="1493" y="12057"/>
                </a:lnTo>
                <a:lnTo>
                  <a:pt x="1731" y="11961"/>
                </a:lnTo>
                <a:lnTo>
                  <a:pt x="2017" y="11897"/>
                </a:lnTo>
                <a:lnTo>
                  <a:pt x="2255" y="11866"/>
                </a:lnTo>
                <a:lnTo>
                  <a:pt x="2589" y="11929"/>
                </a:lnTo>
                <a:lnTo>
                  <a:pt x="2922" y="12104"/>
                </a:lnTo>
                <a:lnTo>
                  <a:pt x="3288" y="12391"/>
                </a:lnTo>
                <a:lnTo>
                  <a:pt x="3669" y="12820"/>
                </a:lnTo>
                <a:lnTo>
                  <a:pt x="4034" y="13329"/>
                </a:lnTo>
                <a:lnTo>
                  <a:pt x="4399" y="13965"/>
                </a:lnTo>
                <a:lnTo>
                  <a:pt x="4796" y="14697"/>
                </a:lnTo>
                <a:lnTo>
                  <a:pt x="5194" y="15588"/>
                </a:lnTo>
                <a:lnTo>
                  <a:pt x="5765" y="16908"/>
                </a:lnTo>
                <a:lnTo>
                  <a:pt x="6496" y="15619"/>
                </a:lnTo>
                <a:lnTo>
                  <a:pt x="7258" y="14331"/>
                </a:lnTo>
                <a:lnTo>
                  <a:pt x="8052" y="13090"/>
                </a:lnTo>
                <a:lnTo>
                  <a:pt x="8910" y="11834"/>
                </a:lnTo>
                <a:lnTo>
                  <a:pt x="9768" y="10641"/>
                </a:lnTo>
                <a:lnTo>
                  <a:pt x="10673" y="9480"/>
                </a:lnTo>
                <a:lnTo>
                  <a:pt x="11626" y="8335"/>
                </a:lnTo>
                <a:lnTo>
                  <a:pt x="12626" y="7205"/>
                </a:lnTo>
                <a:lnTo>
                  <a:pt x="13643" y="6124"/>
                </a:lnTo>
                <a:lnTo>
                  <a:pt x="14675" y="5090"/>
                </a:lnTo>
                <a:lnTo>
                  <a:pt x="15708" y="4120"/>
                </a:lnTo>
                <a:lnTo>
                  <a:pt x="16756" y="3165"/>
                </a:lnTo>
                <a:lnTo>
                  <a:pt x="17852" y="2290"/>
                </a:lnTo>
                <a:lnTo>
                  <a:pt x="18916" y="1463"/>
                </a:lnTo>
                <a:lnTo>
                  <a:pt x="20012" y="700"/>
                </a:lnTo>
                <a:lnTo>
                  <a:pt x="21139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/>
          <a:p>
            <a:endParaRPr lang="zh-CN" altLang="en-US"/>
          </a:p>
        </p:txBody>
      </p:sp>
      <p:sp>
        <p:nvSpPr>
          <p:cNvPr id="8" name="Shape 529"/>
          <p:cNvSpPr/>
          <p:nvPr/>
        </p:nvSpPr>
        <p:spPr bwMode="auto">
          <a:xfrm>
            <a:off x="476885" y="4112260"/>
            <a:ext cx="195580" cy="25971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139" y="0"/>
                </a:moveTo>
                <a:lnTo>
                  <a:pt x="21600" y="859"/>
                </a:lnTo>
                <a:lnTo>
                  <a:pt x="20441" y="1734"/>
                </a:lnTo>
                <a:lnTo>
                  <a:pt x="19313" y="2688"/>
                </a:lnTo>
                <a:lnTo>
                  <a:pt x="18185" y="3690"/>
                </a:lnTo>
                <a:lnTo>
                  <a:pt x="17089" y="4756"/>
                </a:lnTo>
                <a:lnTo>
                  <a:pt x="15994" y="5853"/>
                </a:lnTo>
                <a:lnTo>
                  <a:pt x="14945" y="7046"/>
                </a:lnTo>
                <a:lnTo>
                  <a:pt x="13913" y="8271"/>
                </a:lnTo>
                <a:lnTo>
                  <a:pt x="12912" y="9575"/>
                </a:lnTo>
                <a:lnTo>
                  <a:pt x="11928" y="10895"/>
                </a:lnTo>
                <a:lnTo>
                  <a:pt x="11006" y="12168"/>
                </a:lnTo>
                <a:lnTo>
                  <a:pt x="10196" y="13488"/>
                </a:lnTo>
                <a:lnTo>
                  <a:pt x="9434" y="14792"/>
                </a:lnTo>
                <a:lnTo>
                  <a:pt x="8751" y="16081"/>
                </a:lnTo>
                <a:lnTo>
                  <a:pt x="8116" y="17353"/>
                </a:lnTo>
                <a:lnTo>
                  <a:pt x="7560" y="18642"/>
                </a:lnTo>
                <a:lnTo>
                  <a:pt x="7084" y="19898"/>
                </a:lnTo>
                <a:lnTo>
                  <a:pt x="6369" y="20375"/>
                </a:lnTo>
                <a:lnTo>
                  <a:pt x="5956" y="20677"/>
                </a:lnTo>
                <a:lnTo>
                  <a:pt x="5527" y="20996"/>
                </a:lnTo>
                <a:lnTo>
                  <a:pt x="5162" y="21298"/>
                </a:lnTo>
                <a:lnTo>
                  <a:pt x="4828" y="21600"/>
                </a:lnTo>
                <a:lnTo>
                  <a:pt x="4733" y="21266"/>
                </a:lnTo>
                <a:lnTo>
                  <a:pt x="4606" y="20837"/>
                </a:lnTo>
                <a:lnTo>
                  <a:pt x="4431" y="20296"/>
                </a:lnTo>
                <a:lnTo>
                  <a:pt x="4177" y="19675"/>
                </a:lnTo>
                <a:lnTo>
                  <a:pt x="3812" y="18737"/>
                </a:lnTo>
                <a:lnTo>
                  <a:pt x="3510" y="18005"/>
                </a:lnTo>
                <a:lnTo>
                  <a:pt x="3240" y="17305"/>
                </a:lnTo>
                <a:lnTo>
                  <a:pt x="2954" y="16685"/>
                </a:lnTo>
                <a:lnTo>
                  <a:pt x="2716" y="16113"/>
                </a:lnTo>
                <a:lnTo>
                  <a:pt x="2478" y="15619"/>
                </a:lnTo>
                <a:lnTo>
                  <a:pt x="2224" y="15158"/>
                </a:lnTo>
                <a:lnTo>
                  <a:pt x="1985" y="14761"/>
                </a:lnTo>
                <a:lnTo>
                  <a:pt x="1763" y="14427"/>
                </a:lnTo>
                <a:lnTo>
                  <a:pt x="1588" y="14156"/>
                </a:lnTo>
                <a:lnTo>
                  <a:pt x="1366" y="13886"/>
                </a:lnTo>
                <a:lnTo>
                  <a:pt x="1128" y="13663"/>
                </a:lnTo>
                <a:lnTo>
                  <a:pt x="921" y="13488"/>
                </a:lnTo>
                <a:lnTo>
                  <a:pt x="699" y="13329"/>
                </a:lnTo>
                <a:lnTo>
                  <a:pt x="461" y="13234"/>
                </a:lnTo>
                <a:lnTo>
                  <a:pt x="238" y="13154"/>
                </a:lnTo>
                <a:lnTo>
                  <a:pt x="0" y="13122"/>
                </a:lnTo>
                <a:lnTo>
                  <a:pt x="302" y="12820"/>
                </a:lnTo>
                <a:lnTo>
                  <a:pt x="604" y="12566"/>
                </a:lnTo>
                <a:lnTo>
                  <a:pt x="921" y="12359"/>
                </a:lnTo>
                <a:lnTo>
                  <a:pt x="1223" y="12168"/>
                </a:lnTo>
                <a:lnTo>
                  <a:pt x="1493" y="12057"/>
                </a:lnTo>
                <a:lnTo>
                  <a:pt x="1731" y="11961"/>
                </a:lnTo>
                <a:lnTo>
                  <a:pt x="2017" y="11897"/>
                </a:lnTo>
                <a:lnTo>
                  <a:pt x="2255" y="11866"/>
                </a:lnTo>
                <a:lnTo>
                  <a:pt x="2589" y="11929"/>
                </a:lnTo>
                <a:lnTo>
                  <a:pt x="2922" y="12104"/>
                </a:lnTo>
                <a:lnTo>
                  <a:pt x="3288" y="12391"/>
                </a:lnTo>
                <a:lnTo>
                  <a:pt x="3669" y="12820"/>
                </a:lnTo>
                <a:lnTo>
                  <a:pt x="4034" y="13329"/>
                </a:lnTo>
                <a:lnTo>
                  <a:pt x="4399" y="13965"/>
                </a:lnTo>
                <a:lnTo>
                  <a:pt x="4796" y="14697"/>
                </a:lnTo>
                <a:lnTo>
                  <a:pt x="5194" y="15588"/>
                </a:lnTo>
                <a:lnTo>
                  <a:pt x="5765" y="16908"/>
                </a:lnTo>
                <a:lnTo>
                  <a:pt x="6496" y="15619"/>
                </a:lnTo>
                <a:lnTo>
                  <a:pt x="7258" y="14331"/>
                </a:lnTo>
                <a:lnTo>
                  <a:pt x="8052" y="13090"/>
                </a:lnTo>
                <a:lnTo>
                  <a:pt x="8910" y="11834"/>
                </a:lnTo>
                <a:lnTo>
                  <a:pt x="9768" y="10641"/>
                </a:lnTo>
                <a:lnTo>
                  <a:pt x="10673" y="9480"/>
                </a:lnTo>
                <a:lnTo>
                  <a:pt x="11626" y="8335"/>
                </a:lnTo>
                <a:lnTo>
                  <a:pt x="12626" y="7205"/>
                </a:lnTo>
                <a:lnTo>
                  <a:pt x="13643" y="6124"/>
                </a:lnTo>
                <a:lnTo>
                  <a:pt x="14675" y="5090"/>
                </a:lnTo>
                <a:lnTo>
                  <a:pt x="15708" y="4120"/>
                </a:lnTo>
                <a:lnTo>
                  <a:pt x="16756" y="3165"/>
                </a:lnTo>
                <a:lnTo>
                  <a:pt x="17852" y="2290"/>
                </a:lnTo>
                <a:lnTo>
                  <a:pt x="18916" y="1463"/>
                </a:lnTo>
                <a:lnTo>
                  <a:pt x="20012" y="700"/>
                </a:lnTo>
                <a:lnTo>
                  <a:pt x="21139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/>
          <a:p>
            <a:endParaRPr lang="zh-CN" altLang="en-US"/>
          </a:p>
        </p:txBody>
      </p:sp>
      <p:sp>
        <p:nvSpPr>
          <p:cNvPr id="9" name="Shape 529"/>
          <p:cNvSpPr/>
          <p:nvPr/>
        </p:nvSpPr>
        <p:spPr bwMode="auto">
          <a:xfrm>
            <a:off x="451485" y="4569460"/>
            <a:ext cx="195580" cy="27178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139" y="0"/>
                </a:moveTo>
                <a:lnTo>
                  <a:pt x="21600" y="859"/>
                </a:lnTo>
                <a:lnTo>
                  <a:pt x="20441" y="1734"/>
                </a:lnTo>
                <a:lnTo>
                  <a:pt x="19313" y="2688"/>
                </a:lnTo>
                <a:lnTo>
                  <a:pt x="18185" y="3690"/>
                </a:lnTo>
                <a:lnTo>
                  <a:pt x="17089" y="4756"/>
                </a:lnTo>
                <a:lnTo>
                  <a:pt x="15994" y="5853"/>
                </a:lnTo>
                <a:lnTo>
                  <a:pt x="14945" y="7046"/>
                </a:lnTo>
                <a:lnTo>
                  <a:pt x="13913" y="8271"/>
                </a:lnTo>
                <a:lnTo>
                  <a:pt x="12912" y="9575"/>
                </a:lnTo>
                <a:lnTo>
                  <a:pt x="11928" y="10895"/>
                </a:lnTo>
                <a:lnTo>
                  <a:pt x="11006" y="12168"/>
                </a:lnTo>
                <a:lnTo>
                  <a:pt x="10196" y="13488"/>
                </a:lnTo>
                <a:lnTo>
                  <a:pt x="9434" y="14792"/>
                </a:lnTo>
                <a:lnTo>
                  <a:pt x="8751" y="16081"/>
                </a:lnTo>
                <a:lnTo>
                  <a:pt x="8116" y="17353"/>
                </a:lnTo>
                <a:lnTo>
                  <a:pt x="7560" y="18642"/>
                </a:lnTo>
                <a:lnTo>
                  <a:pt x="7084" y="19898"/>
                </a:lnTo>
                <a:lnTo>
                  <a:pt x="6369" y="20375"/>
                </a:lnTo>
                <a:lnTo>
                  <a:pt x="5956" y="20677"/>
                </a:lnTo>
                <a:lnTo>
                  <a:pt x="5527" y="20996"/>
                </a:lnTo>
                <a:lnTo>
                  <a:pt x="5162" y="21298"/>
                </a:lnTo>
                <a:lnTo>
                  <a:pt x="4828" y="21600"/>
                </a:lnTo>
                <a:lnTo>
                  <a:pt x="4733" y="21266"/>
                </a:lnTo>
                <a:lnTo>
                  <a:pt x="4606" y="20837"/>
                </a:lnTo>
                <a:lnTo>
                  <a:pt x="4431" y="20296"/>
                </a:lnTo>
                <a:lnTo>
                  <a:pt x="4177" y="19675"/>
                </a:lnTo>
                <a:lnTo>
                  <a:pt x="3812" y="18737"/>
                </a:lnTo>
                <a:lnTo>
                  <a:pt x="3510" y="18005"/>
                </a:lnTo>
                <a:lnTo>
                  <a:pt x="3240" y="17305"/>
                </a:lnTo>
                <a:lnTo>
                  <a:pt x="2954" y="16685"/>
                </a:lnTo>
                <a:lnTo>
                  <a:pt x="2716" y="16113"/>
                </a:lnTo>
                <a:lnTo>
                  <a:pt x="2478" y="15619"/>
                </a:lnTo>
                <a:lnTo>
                  <a:pt x="2224" y="15158"/>
                </a:lnTo>
                <a:lnTo>
                  <a:pt x="1985" y="14761"/>
                </a:lnTo>
                <a:lnTo>
                  <a:pt x="1763" y="14427"/>
                </a:lnTo>
                <a:lnTo>
                  <a:pt x="1588" y="14156"/>
                </a:lnTo>
                <a:lnTo>
                  <a:pt x="1366" y="13886"/>
                </a:lnTo>
                <a:lnTo>
                  <a:pt x="1128" y="13663"/>
                </a:lnTo>
                <a:lnTo>
                  <a:pt x="921" y="13488"/>
                </a:lnTo>
                <a:lnTo>
                  <a:pt x="699" y="13329"/>
                </a:lnTo>
                <a:lnTo>
                  <a:pt x="461" y="13234"/>
                </a:lnTo>
                <a:lnTo>
                  <a:pt x="238" y="13154"/>
                </a:lnTo>
                <a:lnTo>
                  <a:pt x="0" y="13122"/>
                </a:lnTo>
                <a:lnTo>
                  <a:pt x="302" y="12820"/>
                </a:lnTo>
                <a:lnTo>
                  <a:pt x="604" y="12566"/>
                </a:lnTo>
                <a:lnTo>
                  <a:pt x="921" y="12359"/>
                </a:lnTo>
                <a:lnTo>
                  <a:pt x="1223" y="12168"/>
                </a:lnTo>
                <a:lnTo>
                  <a:pt x="1493" y="12057"/>
                </a:lnTo>
                <a:lnTo>
                  <a:pt x="1731" y="11961"/>
                </a:lnTo>
                <a:lnTo>
                  <a:pt x="2017" y="11897"/>
                </a:lnTo>
                <a:lnTo>
                  <a:pt x="2255" y="11866"/>
                </a:lnTo>
                <a:lnTo>
                  <a:pt x="2589" y="11929"/>
                </a:lnTo>
                <a:lnTo>
                  <a:pt x="2922" y="12104"/>
                </a:lnTo>
                <a:lnTo>
                  <a:pt x="3288" y="12391"/>
                </a:lnTo>
                <a:lnTo>
                  <a:pt x="3669" y="12820"/>
                </a:lnTo>
                <a:lnTo>
                  <a:pt x="4034" y="13329"/>
                </a:lnTo>
                <a:lnTo>
                  <a:pt x="4399" y="13965"/>
                </a:lnTo>
                <a:lnTo>
                  <a:pt x="4796" y="14697"/>
                </a:lnTo>
                <a:lnTo>
                  <a:pt x="5194" y="15588"/>
                </a:lnTo>
                <a:lnTo>
                  <a:pt x="5765" y="16908"/>
                </a:lnTo>
                <a:lnTo>
                  <a:pt x="6496" y="15619"/>
                </a:lnTo>
                <a:lnTo>
                  <a:pt x="7258" y="14331"/>
                </a:lnTo>
                <a:lnTo>
                  <a:pt x="8052" y="13090"/>
                </a:lnTo>
                <a:lnTo>
                  <a:pt x="8910" y="11834"/>
                </a:lnTo>
                <a:lnTo>
                  <a:pt x="9768" y="10641"/>
                </a:lnTo>
                <a:lnTo>
                  <a:pt x="10673" y="9480"/>
                </a:lnTo>
                <a:lnTo>
                  <a:pt x="11626" y="8335"/>
                </a:lnTo>
                <a:lnTo>
                  <a:pt x="12626" y="7205"/>
                </a:lnTo>
                <a:lnTo>
                  <a:pt x="13643" y="6124"/>
                </a:lnTo>
                <a:lnTo>
                  <a:pt x="14675" y="5090"/>
                </a:lnTo>
                <a:lnTo>
                  <a:pt x="15708" y="4120"/>
                </a:lnTo>
                <a:lnTo>
                  <a:pt x="16756" y="3165"/>
                </a:lnTo>
                <a:lnTo>
                  <a:pt x="17852" y="2290"/>
                </a:lnTo>
                <a:lnTo>
                  <a:pt x="18916" y="1463"/>
                </a:lnTo>
                <a:lnTo>
                  <a:pt x="20012" y="700"/>
                </a:lnTo>
                <a:lnTo>
                  <a:pt x="21139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/>
          <a:p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1757467" y="2868577"/>
            <a:ext cx="5040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571871" y="3777662"/>
            <a:ext cx="4320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/>
          <p:cNvSpPr/>
          <p:nvPr/>
        </p:nvSpPr>
        <p:spPr>
          <a:xfrm>
            <a:off x="2843808" y="3603783"/>
            <a:ext cx="1008112" cy="34775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64098" y="76116"/>
            <a:ext cx="841828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 2 Listen and complete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63830" y="474980"/>
            <a:ext cx="4941570" cy="185420"/>
          </a:xfrm>
          <a:prstGeom prst="rect">
            <a:avLst/>
          </a:prstGeom>
          <a:solidFill>
            <a:srgbClr val="0099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2" name="图片 1" descr="W$({Y5P$G}9Q_KMXV2BL{1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380" y="722630"/>
            <a:ext cx="6203315" cy="57492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723402" y="2159010"/>
            <a:ext cx="1800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1800" i="0" dirty="0"/>
              <a:t>worry</a:t>
            </a:r>
            <a:endParaRPr lang="en-US" altLang="zh-CN" sz="1800" i="0" dirty="0"/>
          </a:p>
        </p:txBody>
      </p:sp>
      <p:sp>
        <p:nvSpPr>
          <p:cNvPr id="7" name="文本框 6"/>
          <p:cNvSpPr txBox="1"/>
          <p:nvPr/>
        </p:nvSpPr>
        <p:spPr>
          <a:xfrm>
            <a:off x="3106450" y="2745989"/>
            <a:ext cx="3240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1800" i="0" dirty="0"/>
              <a:t>make a timetable</a:t>
            </a:r>
            <a:endParaRPr lang="en-US" altLang="zh-CN" sz="1800" i="0" dirty="0"/>
          </a:p>
        </p:txBody>
      </p:sp>
      <p:sp>
        <p:nvSpPr>
          <p:cNvPr id="8" name="文本框 7"/>
          <p:cNvSpPr txBox="1"/>
          <p:nvPr/>
        </p:nvSpPr>
        <p:spPr>
          <a:xfrm>
            <a:off x="2573754" y="3353683"/>
            <a:ext cx="1800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1800" i="0" dirty="0"/>
              <a:t>his project</a:t>
            </a:r>
            <a:endParaRPr lang="en-US" altLang="zh-CN" sz="1800" i="0" dirty="0"/>
          </a:p>
        </p:txBody>
      </p:sp>
      <p:sp>
        <p:nvSpPr>
          <p:cNvPr id="9" name="文本框 8"/>
          <p:cNvSpPr txBox="1"/>
          <p:nvPr/>
        </p:nvSpPr>
        <p:spPr>
          <a:xfrm>
            <a:off x="4758979" y="4258701"/>
            <a:ext cx="218982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1800" i="0" dirty="0"/>
              <a:t>schoolwork</a:t>
            </a:r>
            <a:endParaRPr lang="en-US" altLang="zh-CN" sz="1800" i="0" dirty="0"/>
          </a:p>
        </p:txBody>
      </p:sp>
      <p:sp>
        <p:nvSpPr>
          <p:cNvPr id="11" name="文本框 10"/>
          <p:cNvSpPr txBox="1"/>
          <p:nvPr/>
        </p:nvSpPr>
        <p:spPr>
          <a:xfrm>
            <a:off x="4519295" y="4474443"/>
            <a:ext cx="392443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challenging parts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04074" y="4842227"/>
            <a:ext cx="347779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 notes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18985" y="5365666"/>
            <a:ext cx="376582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weekend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4" y="965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249823" y="332656"/>
            <a:ext cx="841828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 3 Read and find out the structure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49555" y="732790"/>
            <a:ext cx="6919595" cy="183515"/>
          </a:xfrm>
          <a:prstGeom prst="rect">
            <a:avLst/>
          </a:prstGeom>
          <a:solidFill>
            <a:srgbClr val="0099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矩形: 圆角 11"/>
          <p:cNvSpPr/>
          <p:nvPr/>
        </p:nvSpPr>
        <p:spPr>
          <a:xfrm>
            <a:off x="72516" y="1006641"/>
            <a:ext cx="8998967" cy="780997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makes a good friend?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圆角矩形 3"/>
          <p:cNvSpPr/>
          <p:nvPr/>
        </p:nvSpPr>
        <p:spPr>
          <a:xfrm>
            <a:off x="2839491" y="1965267"/>
            <a:ext cx="3491880" cy="115212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Para. 1: Introduction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Broadway" panose="04040905080B02020502" pitchFamily="82" charset="0"/>
                <a:cs typeface="Times New Roman" panose="02020603050405020304" pitchFamily="18" charset="0"/>
              </a:rPr>
              <a:t>Qualities </a:t>
            </a:r>
            <a:endParaRPr lang="zh-CN" altLang="en-US" sz="2800" dirty="0">
              <a:solidFill>
                <a:schemeClr val="bg1"/>
              </a:solidFill>
              <a:latin typeface="Broadway" panose="04040905080B02020502" pitchFamily="82" charset="0"/>
              <a:cs typeface="Times New Roman" panose="02020603050405020304" pitchFamily="18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2411760" y="3142013"/>
            <a:ext cx="1093668" cy="100706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5263986" y="3117395"/>
            <a:ext cx="1224702" cy="117563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4402205" y="3147980"/>
            <a:ext cx="0" cy="120302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248920" y="4080510"/>
            <a:ext cx="2905125" cy="864235"/>
          </a:xfrm>
          <a:prstGeom prst="ellipse">
            <a:avLst/>
          </a:prstGeom>
          <a:noFill/>
          <a:ln w="19050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Para. 2</a:t>
            </a:r>
            <a:endParaRPr lang="en-US" altLang="zh-CN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supportive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161030" y="4351020"/>
            <a:ext cx="2319020" cy="864235"/>
          </a:xfrm>
          <a:prstGeom prst="ellipse">
            <a:avLst/>
          </a:prstGeom>
          <a:noFill/>
          <a:ln w="19050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Para. 3</a:t>
            </a:r>
            <a:endParaRPr lang="en-US" altLang="zh-CN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selfless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5670550" y="4187190"/>
            <a:ext cx="3307080" cy="1953895"/>
          </a:xfrm>
          <a:prstGeom prst="ellipse">
            <a:avLst/>
          </a:prstGeom>
          <a:noFill/>
          <a:ln w="19050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Para. 4</a:t>
            </a:r>
            <a:endParaRPr lang="en-US" altLang="zh-CN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able to bring out the best in a person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bldLvl="0" animBg="1"/>
      <p:bldP spid="22" grpId="0" bldLvl="0" animBg="1"/>
      <p:bldP spid="2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865678" y="2229927"/>
            <a:ext cx="7290466" cy="1410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How did the author introduce the topic?</a:t>
            </a:r>
            <a:endParaRPr lang="zh-CN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offering a personal experience.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endParaRPr lang="zh-CN" altLang="zh-CN" dirty="0"/>
          </a:p>
        </p:txBody>
      </p:sp>
      <p:grpSp>
        <p:nvGrpSpPr>
          <p:cNvPr id="19" name="组合 22"/>
          <p:cNvGrpSpPr/>
          <p:nvPr/>
        </p:nvGrpSpPr>
        <p:grpSpPr>
          <a:xfrm>
            <a:off x="636270" y="2015490"/>
            <a:ext cx="7872095" cy="4022725"/>
            <a:chOff x="467543" y="1988840"/>
            <a:chExt cx="8208913" cy="2967479"/>
          </a:xfrm>
        </p:grpSpPr>
        <p:sp>
          <p:nvSpPr>
            <p:cNvPr id="20" name="Line 5"/>
            <p:cNvSpPr>
              <a:spLocks noChangeShapeType="1"/>
            </p:cNvSpPr>
            <p:nvPr/>
          </p:nvSpPr>
          <p:spPr bwMode="auto">
            <a:xfrm flipH="1">
              <a:off x="467543" y="1988840"/>
              <a:ext cx="1691680" cy="18586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  <a:headEnd type="oval" w="med" len="med"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 flipH="1">
              <a:off x="467544" y="2007426"/>
              <a:ext cx="0" cy="2933742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  <p:sp>
          <p:nvSpPr>
            <p:cNvPr id="22" name="Line 8"/>
            <p:cNvSpPr>
              <a:spLocks noChangeShapeType="1"/>
            </p:cNvSpPr>
            <p:nvPr/>
          </p:nvSpPr>
          <p:spPr bwMode="auto">
            <a:xfrm flipV="1">
              <a:off x="467544" y="4941168"/>
              <a:ext cx="8208912" cy="15151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 flipH="1">
              <a:off x="8676456" y="1988843"/>
              <a:ext cx="0" cy="2880317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  <p:sp>
          <p:nvSpPr>
            <p:cNvPr id="24" name="Line 6"/>
            <p:cNvSpPr>
              <a:spLocks noChangeShapeType="1"/>
            </p:cNvSpPr>
            <p:nvPr/>
          </p:nvSpPr>
          <p:spPr bwMode="auto">
            <a:xfrm flipH="1">
              <a:off x="4427984" y="1988840"/>
              <a:ext cx="4212977" cy="0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  <a:tailEnd type="oval" w="med" len="med"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384215" y="1301244"/>
            <a:ext cx="1928794" cy="928670"/>
            <a:chOff x="0" y="6143644"/>
            <a:chExt cx="1928794" cy="928670"/>
          </a:xfrm>
        </p:grpSpPr>
        <p:sp>
          <p:nvSpPr>
            <p:cNvPr id="26" name="六边形 25"/>
            <p:cNvSpPr/>
            <p:nvPr/>
          </p:nvSpPr>
          <p:spPr>
            <a:xfrm>
              <a:off x="0" y="6429372"/>
              <a:ext cx="500066" cy="428628"/>
            </a:xfrm>
            <a:prstGeom prst="hexag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六边形 26"/>
            <p:cNvSpPr/>
            <p:nvPr/>
          </p:nvSpPr>
          <p:spPr>
            <a:xfrm>
              <a:off x="428596" y="6143644"/>
              <a:ext cx="500066" cy="428628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六边形 27"/>
            <p:cNvSpPr/>
            <p:nvPr/>
          </p:nvSpPr>
          <p:spPr>
            <a:xfrm>
              <a:off x="928662" y="6643686"/>
              <a:ext cx="500066" cy="428628"/>
            </a:xfrm>
            <a:prstGeom prst="hexag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六边形 28"/>
            <p:cNvSpPr/>
            <p:nvPr/>
          </p:nvSpPr>
          <p:spPr>
            <a:xfrm>
              <a:off x="428596" y="6643686"/>
              <a:ext cx="500066" cy="428628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六边形 29"/>
            <p:cNvSpPr/>
            <p:nvPr/>
          </p:nvSpPr>
          <p:spPr>
            <a:xfrm>
              <a:off x="1428728" y="6643686"/>
              <a:ext cx="500066" cy="428628"/>
            </a:xfrm>
            <a:prstGeom prst="hexagon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249823" y="332656"/>
            <a:ext cx="841828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 4 Read and answer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49555" y="732790"/>
            <a:ext cx="4471035" cy="183515"/>
          </a:xfrm>
          <a:prstGeom prst="rect">
            <a:avLst/>
          </a:prstGeom>
          <a:solidFill>
            <a:srgbClr val="0099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2" name="图片 1" descr="_DI0T8}W_~5C44Y)VTFNODV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685" y="3487420"/>
            <a:ext cx="5829300" cy="1981200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 flipV="1">
            <a:off x="1637030" y="3860800"/>
            <a:ext cx="5455285" cy="4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1543685" y="4293235"/>
            <a:ext cx="3820160" cy="53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797098" y="2616642"/>
            <a:ext cx="7290466" cy="2849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What are the topic sentences of each paragraph?</a:t>
            </a:r>
            <a:endParaRPr lang="zh-CN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good friend needs to be supportive. (Para. 2)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 good friend also needs to be selfless.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(Para. 3)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To me, a good friend brings out the best in a person.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(Para. 4)</a:t>
            </a:r>
            <a:endParaRPr lang="zh-CN" altLang="zh-C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endParaRPr lang="zh-CN" altLang="zh-CN" dirty="0"/>
          </a:p>
        </p:txBody>
      </p:sp>
      <p:grpSp>
        <p:nvGrpSpPr>
          <p:cNvPr id="19" name="组合 22"/>
          <p:cNvGrpSpPr/>
          <p:nvPr/>
        </p:nvGrpSpPr>
        <p:grpSpPr>
          <a:xfrm>
            <a:off x="567690" y="2402205"/>
            <a:ext cx="7872095" cy="3063240"/>
            <a:chOff x="467543" y="1988840"/>
            <a:chExt cx="8208913" cy="2967479"/>
          </a:xfrm>
        </p:grpSpPr>
        <p:sp>
          <p:nvSpPr>
            <p:cNvPr id="20" name="Line 5"/>
            <p:cNvSpPr>
              <a:spLocks noChangeShapeType="1"/>
            </p:cNvSpPr>
            <p:nvPr/>
          </p:nvSpPr>
          <p:spPr bwMode="auto">
            <a:xfrm flipH="1">
              <a:off x="467543" y="1988840"/>
              <a:ext cx="1691680" cy="18586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  <a:headEnd type="oval" w="med" len="med"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 flipH="1">
              <a:off x="467544" y="2007426"/>
              <a:ext cx="0" cy="2933742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  <p:sp>
          <p:nvSpPr>
            <p:cNvPr id="22" name="Line 8"/>
            <p:cNvSpPr>
              <a:spLocks noChangeShapeType="1"/>
            </p:cNvSpPr>
            <p:nvPr/>
          </p:nvSpPr>
          <p:spPr bwMode="auto">
            <a:xfrm flipV="1">
              <a:off x="467544" y="4941168"/>
              <a:ext cx="8208912" cy="15151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 flipH="1">
              <a:off x="8676456" y="1988843"/>
              <a:ext cx="0" cy="2880317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  <p:sp>
          <p:nvSpPr>
            <p:cNvPr id="24" name="Line 6"/>
            <p:cNvSpPr>
              <a:spLocks noChangeShapeType="1"/>
            </p:cNvSpPr>
            <p:nvPr/>
          </p:nvSpPr>
          <p:spPr bwMode="auto">
            <a:xfrm flipH="1">
              <a:off x="4427984" y="1988840"/>
              <a:ext cx="4212977" cy="0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  <a:tailEnd type="oval" w="med" len="med"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315635" y="1687959"/>
            <a:ext cx="1928794" cy="928670"/>
            <a:chOff x="0" y="6143644"/>
            <a:chExt cx="1928794" cy="928670"/>
          </a:xfrm>
        </p:grpSpPr>
        <p:sp>
          <p:nvSpPr>
            <p:cNvPr id="26" name="六边形 25"/>
            <p:cNvSpPr/>
            <p:nvPr/>
          </p:nvSpPr>
          <p:spPr>
            <a:xfrm>
              <a:off x="0" y="6429372"/>
              <a:ext cx="500066" cy="428628"/>
            </a:xfrm>
            <a:prstGeom prst="hexag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六边形 26"/>
            <p:cNvSpPr/>
            <p:nvPr/>
          </p:nvSpPr>
          <p:spPr>
            <a:xfrm>
              <a:off x="428596" y="6143644"/>
              <a:ext cx="500066" cy="428628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六边形 27"/>
            <p:cNvSpPr/>
            <p:nvPr/>
          </p:nvSpPr>
          <p:spPr>
            <a:xfrm>
              <a:off x="928662" y="6643686"/>
              <a:ext cx="500066" cy="428628"/>
            </a:xfrm>
            <a:prstGeom prst="hexag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六边形 28"/>
            <p:cNvSpPr/>
            <p:nvPr/>
          </p:nvSpPr>
          <p:spPr>
            <a:xfrm>
              <a:off x="428596" y="6643686"/>
              <a:ext cx="500066" cy="428628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六边形 29"/>
            <p:cNvSpPr/>
            <p:nvPr/>
          </p:nvSpPr>
          <p:spPr>
            <a:xfrm>
              <a:off x="1428728" y="6643686"/>
              <a:ext cx="500066" cy="428628"/>
            </a:xfrm>
            <a:prstGeom prst="hexagon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249823" y="332656"/>
            <a:ext cx="841828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 4 Read and answer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49555" y="732790"/>
            <a:ext cx="4436110" cy="184150"/>
          </a:xfrm>
          <a:prstGeom prst="rect">
            <a:avLst/>
          </a:prstGeom>
          <a:solidFill>
            <a:srgbClr val="0099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821863" y="2226117"/>
            <a:ext cx="7290466" cy="3808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How did the author support his topic sentences in the passage?</a:t>
            </a:r>
            <a:endParaRPr lang="zh-CN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giving facts and examples, that is, the story between him and his best friend Tim.  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What is the purpose of writing the passage?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The purpose is to show Patrick’s view about the   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basic qualities of a good friend.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endParaRPr lang="zh-CN" altLang="zh-CN" dirty="0"/>
          </a:p>
        </p:txBody>
      </p:sp>
      <p:grpSp>
        <p:nvGrpSpPr>
          <p:cNvPr id="19" name="组合 22"/>
          <p:cNvGrpSpPr/>
          <p:nvPr/>
        </p:nvGrpSpPr>
        <p:grpSpPr>
          <a:xfrm>
            <a:off x="635635" y="1840230"/>
            <a:ext cx="7872095" cy="4095115"/>
            <a:chOff x="467543" y="1988840"/>
            <a:chExt cx="8208913" cy="2967479"/>
          </a:xfrm>
        </p:grpSpPr>
        <p:sp>
          <p:nvSpPr>
            <p:cNvPr id="20" name="Line 5"/>
            <p:cNvSpPr>
              <a:spLocks noChangeShapeType="1"/>
            </p:cNvSpPr>
            <p:nvPr/>
          </p:nvSpPr>
          <p:spPr bwMode="auto">
            <a:xfrm flipH="1">
              <a:off x="467543" y="1988840"/>
              <a:ext cx="1691680" cy="18586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  <a:headEnd type="oval" w="med" len="med"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 flipH="1">
              <a:off x="467544" y="2007426"/>
              <a:ext cx="0" cy="2933742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  <p:sp>
          <p:nvSpPr>
            <p:cNvPr id="22" name="Line 8"/>
            <p:cNvSpPr>
              <a:spLocks noChangeShapeType="1"/>
            </p:cNvSpPr>
            <p:nvPr/>
          </p:nvSpPr>
          <p:spPr bwMode="auto">
            <a:xfrm flipV="1">
              <a:off x="467544" y="4941168"/>
              <a:ext cx="8208912" cy="15151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 flipH="1">
              <a:off x="8676456" y="1988843"/>
              <a:ext cx="0" cy="2880317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  <p:sp>
          <p:nvSpPr>
            <p:cNvPr id="24" name="Line 6"/>
            <p:cNvSpPr>
              <a:spLocks noChangeShapeType="1"/>
            </p:cNvSpPr>
            <p:nvPr/>
          </p:nvSpPr>
          <p:spPr bwMode="auto">
            <a:xfrm flipH="1">
              <a:off x="4427984" y="1988840"/>
              <a:ext cx="4212977" cy="0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  <a:tailEnd type="oval" w="med" len="med"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392470" y="1117094"/>
            <a:ext cx="1928794" cy="928670"/>
            <a:chOff x="0" y="6143644"/>
            <a:chExt cx="1928794" cy="928670"/>
          </a:xfrm>
        </p:grpSpPr>
        <p:sp>
          <p:nvSpPr>
            <p:cNvPr id="26" name="六边形 25"/>
            <p:cNvSpPr/>
            <p:nvPr/>
          </p:nvSpPr>
          <p:spPr>
            <a:xfrm>
              <a:off x="0" y="6429372"/>
              <a:ext cx="500066" cy="428628"/>
            </a:xfrm>
            <a:prstGeom prst="hexag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六边形 26"/>
            <p:cNvSpPr/>
            <p:nvPr/>
          </p:nvSpPr>
          <p:spPr>
            <a:xfrm>
              <a:off x="428596" y="6143644"/>
              <a:ext cx="500066" cy="428628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六边形 27"/>
            <p:cNvSpPr/>
            <p:nvPr/>
          </p:nvSpPr>
          <p:spPr>
            <a:xfrm>
              <a:off x="928662" y="6643686"/>
              <a:ext cx="500066" cy="428628"/>
            </a:xfrm>
            <a:prstGeom prst="hexag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六边形 28"/>
            <p:cNvSpPr/>
            <p:nvPr/>
          </p:nvSpPr>
          <p:spPr>
            <a:xfrm>
              <a:off x="428596" y="6643686"/>
              <a:ext cx="500066" cy="428628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六边形 29"/>
            <p:cNvSpPr/>
            <p:nvPr/>
          </p:nvSpPr>
          <p:spPr>
            <a:xfrm>
              <a:off x="1428728" y="6643686"/>
              <a:ext cx="500066" cy="428628"/>
            </a:xfrm>
            <a:prstGeom prst="hexagon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249823" y="332656"/>
            <a:ext cx="841828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 4 Read and answer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49555" y="732790"/>
            <a:ext cx="4471035" cy="184785"/>
          </a:xfrm>
          <a:prstGeom prst="rect">
            <a:avLst/>
          </a:prstGeom>
          <a:solidFill>
            <a:srgbClr val="0099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914574" y="2134025"/>
            <a:ext cx="7362474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What is the genre of the passage? </a:t>
            </a:r>
            <a:endParaRPr lang="zh-CN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It is a diary entry. 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zh-CN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Tx/>
              <a:buSzTx/>
              <a:buFontTx/>
            </a:pP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Tx/>
              <a:buSzTx/>
              <a:buFontTx/>
            </a:pP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组合 22"/>
          <p:cNvGrpSpPr/>
          <p:nvPr/>
        </p:nvGrpSpPr>
        <p:grpSpPr>
          <a:xfrm>
            <a:off x="683260" y="2015490"/>
            <a:ext cx="7824470" cy="4005580"/>
            <a:chOff x="467543" y="1988840"/>
            <a:chExt cx="8208913" cy="2967479"/>
          </a:xfrm>
        </p:grpSpPr>
        <p:sp>
          <p:nvSpPr>
            <p:cNvPr id="20" name="Line 5"/>
            <p:cNvSpPr>
              <a:spLocks noChangeShapeType="1"/>
            </p:cNvSpPr>
            <p:nvPr/>
          </p:nvSpPr>
          <p:spPr bwMode="auto">
            <a:xfrm flipH="1">
              <a:off x="467543" y="1988840"/>
              <a:ext cx="1691680" cy="18586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  <a:headEnd type="oval" w="med" len="med"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 flipH="1">
              <a:off x="467544" y="2007426"/>
              <a:ext cx="0" cy="2933742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  <p:sp>
          <p:nvSpPr>
            <p:cNvPr id="22" name="Line 8"/>
            <p:cNvSpPr>
              <a:spLocks noChangeShapeType="1"/>
            </p:cNvSpPr>
            <p:nvPr/>
          </p:nvSpPr>
          <p:spPr bwMode="auto">
            <a:xfrm flipV="1">
              <a:off x="467544" y="4941168"/>
              <a:ext cx="8208912" cy="15151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 flipH="1">
              <a:off x="8676456" y="1988843"/>
              <a:ext cx="0" cy="2880317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  <p:sp>
          <p:nvSpPr>
            <p:cNvPr id="24" name="Line 6"/>
            <p:cNvSpPr>
              <a:spLocks noChangeShapeType="1"/>
            </p:cNvSpPr>
            <p:nvPr/>
          </p:nvSpPr>
          <p:spPr bwMode="auto">
            <a:xfrm flipH="1">
              <a:off x="4427984" y="1988840"/>
              <a:ext cx="4212977" cy="0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  <a:tailEnd type="oval" w="med" len="med"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384215" y="1301244"/>
            <a:ext cx="1928794" cy="928670"/>
            <a:chOff x="0" y="6143644"/>
            <a:chExt cx="1928794" cy="928670"/>
          </a:xfrm>
        </p:grpSpPr>
        <p:sp>
          <p:nvSpPr>
            <p:cNvPr id="26" name="六边形 25"/>
            <p:cNvSpPr/>
            <p:nvPr/>
          </p:nvSpPr>
          <p:spPr>
            <a:xfrm>
              <a:off x="0" y="6429372"/>
              <a:ext cx="500066" cy="428628"/>
            </a:xfrm>
            <a:prstGeom prst="hexag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六边形 26"/>
            <p:cNvSpPr/>
            <p:nvPr/>
          </p:nvSpPr>
          <p:spPr>
            <a:xfrm>
              <a:off x="428596" y="6143644"/>
              <a:ext cx="500066" cy="428628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六边形 27"/>
            <p:cNvSpPr/>
            <p:nvPr/>
          </p:nvSpPr>
          <p:spPr>
            <a:xfrm>
              <a:off x="928662" y="6643686"/>
              <a:ext cx="500066" cy="428628"/>
            </a:xfrm>
            <a:prstGeom prst="hexag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六边形 28"/>
            <p:cNvSpPr/>
            <p:nvPr/>
          </p:nvSpPr>
          <p:spPr>
            <a:xfrm>
              <a:off x="428596" y="6643686"/>
              <a:ext cx="500066" cy="428628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六边形 29"/>
            <p:cNvSpPr/>
            <p:nvPr/>
          </p:nvSpPr>
          <p:spPr>
            <a:xfrm>
              <a:off x="1428728" y="6643686"/>
              <a:ext cx="500066" cy="428628"/>
            </a:xfrm>
            <a:prstGeom prst="hexagon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249823" y="332656"/>
            <a:ext cx="841828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 4 Read and answer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49555" y="732790"/>
            <a:ext cx="4471035" cy="184785"/>
          </a:xfrm>
          <a:prstGeom prst="rect">
            <a:avLst/>
          </a:prstGeom>
          <a:solidFill>
            <a:srgbClr val="0099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29030" y="3098165"/>
            <a:ext cx="6659880" cy="2306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 your diary, you can </a:t>
            </a:r>
            <a:r>
              <a:rPr lang="zh-CN" altLang="zh-CN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describe what you have observed and sound your thoughts about things that happened in life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You can be totally </a:t>
            </a:r>
            <a:r>
              <a:rPr lang="zh-CN" altLang="zh-CN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honest with yourself 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and</a:t>
            </a:r>
            <a:r>
              <a:rPr lang="zh-CN" altLang="zh-CN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speak with ease. You can simply note down anything you want with words.</a:t>
            </a:r>
            <a:endParaRPr lang="zh-CN" altLang="zh-CN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p="http://schemas.openxmlformats.org/presentationml/2006/main">
  <p:tag name="KSO_WPP_MARK_KEY" val="3a80ee9c-9bb0-42bc-b3f4-4c2d0b794661"/>
  <p:tag name="COMMONDATA" val="eyJoZGlkIjoiYzJjMWZhMWRhZGQ3MjY2ODM4MDk1NmNmNjM2MjgxMmE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3084</Words>
  <Application>WPS 演示</Application>
  <PresentationFormat>全屏显示(4:3)</PresentationFormat>
  <Paragraphs>141</Paragraphs>
  <Slides>15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Arial</vt:lpstr>
      <vt:lpstr>宋体</vt:lpstr>
      <vt:lpstr>Wingdings</vt:lpstr>
      <vt:lpstr>Times New Roman</vt:lpstr>
      <vt:lpstr>方正北魏楷书简体</vt:lpstr>
      <vt:lpstr>华文楷体</vt:lpstr>
      <vt:lpstr>方正大标宋简体</vt:lpstr>
      <vt:lpstr>Calibri</vt:lpstr>
      <vt:lpstr>Broadway</vt:lpstr>
      <vt:lpstr>Comic Sans MS</vt:lpstr>
      <vt:lpstr>等线</vt:lpstr>
      <vt:lpstr>微软雅黑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熊圳</cp:lastModifiedBy>
  <cp:revision>707</cp:revision>
  <cp:lastPrinted>2020-01-31T01:45:00Z</cp:lastPrinted>
  <dcterms:created xsi:type="dcterms:W3CDTF">2014-10-10T12:32:00Z</dcterms:created>
  <dcterms:modified xsi:type="dcterms:W3CDTF">2023-04-03T02:07:12Z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BE900D3D012A450694248487017FF26E</vt:lpwstr>
  </property>
</Properties>
</file>