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sldIdLst>
    <p:sldId id="256" r:id="rId4"/>
    <p:sldId id="258" r:id="rId5"/>
    <p:sldId id="518" r:id="rId6"/>
    <p:sldId id="586" r:id="rId7"/>
    <p:sldId id="585" r:id="rId8"/>
    <p:sldId id="588" r:id="rId9"/>
    <p:sldId id="329" r:id="rId10"/>
    <p:sldId id="590" r:id="rId11"/>
    <p:sldId id="331" r:id="rId12"/>
    <p:sldId id="332" r:id="rId13"/>
    <p:sldId id="527" r:id="rId14"/>
    <p:sldId id="611" r:id="rId15"/>
    <p:sldId id="528" r:id="rId16"/>
    <p:sldId id="529" r:id="rId17"/>
    <p:sldId id="593" r:id="rId18"/>
    <p:sldId id="577" r:id="rId19"/>
    <p:sldId id="570" r:id="rId20"/>
    <p:sldId id="606" r:id="rId21"/>
    <p:sldId id="607" r:id="rId22"/>
    <p:sldId id="608" r:id="rId23"/>
    <p:sldId id="576" r:id="rId24"/>
    <p:sldId id="342" r:id="rId25"/>
    <p:sldId id="612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等线 Light" panose="02010600030101010101" pitchFamily="2" charset="-122"/>
      <p:regular r:id="rId33"/>
    </p:embeddedFont>
    <p:embeddedFont>
      <p:font typeface="黑体" panose="02010609060101010101" pitchFamily="49" charset="-122"/>
      <p:regular r:id="rId34"/>
    </p:embeddedFont>
    <p:embeddedFont>
      <p:font typeface="华文新魏" panose="02010800040101010101" pitchFamily="2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>
          <p15:clr>
            <a:srgbClr val="A4A3A4"/>
          </p15:clr>
        </p15:guide>
        <p15:guide id="2" pos="37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梁 丹" initials="梁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5C8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213" y="57"/>
      </p:cViewPr>
      <p:guideLst>
        <p:guide orient="horz" pos="2234"/>
        <p:guide pos="37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01F27-1C3C-4199-A958-5823DDA0D70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B2DC-28C9-4B53-A5EA-C92B0C55CCE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72083-67C9-49EB-9360-BA11E5E5A2B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959"/>
            <a:ext cx="10972800" cy="114400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7893550" y="6206373"/>
            <a:ext cx="734944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A56B-7380-418B-AB67-7394A1D09C1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D1821-62A2-4C3E-B6AF-EFCDD431787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09344-D6C7-4403-87CF-9720327D79B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F1440-0C28-4ADF-B610-47A28CDA876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487A1-01C4-409D-8ABA-C3E33BCAAF0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3607E-191F-4243-A523-1F620B47A0B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50563-27E5-4BA2-BA44-5D7D5D94A98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7EEFB-7AAA-4402-BC6B-76B6A147E5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B935F-B247-4036-9061-7C6D0C8003F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52255-FF72-461E-A542-5016C05567A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CF501-75BA-477F-88A1-086E41C0053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7D7EF-D6C3-4F46-9233-775C7EA54A1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959"/>
            <a:ext cx="10972800" cy="114400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7893550" y="6206373"/>
            <a:ext cx="734944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967D0-902E-4377-B5D7-ECD4F86983A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0F29C-6F14-4134-AB54-A00CBDF7B91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D314F-0CFB-4B44-8FC9-656F4C2AD0D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07320-00CF-493C-878F-48957A9D9F8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140BE-390B-4D9F-9645-C59AFD168A9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34A49-E3C1-447B-B227-37DCF0D683A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9262B-53CA-48D3-AD8A-AA9286514E2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ABC74-6198-4C4C-9D05-215367B4595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2FE4-FD78-4DE4-9FC8-E8AA5BB589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90670-F75F-4192-A539-17A20031F61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95D1A-3959-43DB-8774-2EC7B86B1C0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A224D-FAAF-4EFB-8CA6-A020534ECE0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959"/>
            <a:ext cx="10972800" cy="114400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7893550" y="6206373"/>
            <a:ext cx="734944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2842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5AF98-CFFE-499D-96DF-F32C429CF32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B8FA8-6415-4952-B3A6-EFC51A7F8C5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EF08D-B407-4CAD-8619-1A26B119621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90B76-95E7-4A2B-BAAD-46A50F70D47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1F782-0AA2-49A1-BBB9-139149C26F0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1A9EF-830B-4163-9CA5-CE525F657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A8F873F-6112-40D4-A20D-C7291DF4ECC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EEC8504-0F25-4336-B4CA-EE2F692ED50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F39392BA-0CC5-4E6B-87B8-18DACDE025DB}" type="datetimeFigureOut">
              <a:rPr lang="zh-CN" altLang="en-US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DA8258B-8FA7-40F4-B337-50135C6EAC9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3" Type="http://schemas.openxmlformats.org/officeDocument/2006/relationships/tags" Target="../tags/tag160.xml"/><Relationship Id="rId21" Type="http://schemas.openxmlformats.org/officeDocument/2006/relationships/tags" Target="../tags/tag178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slideLayout" Target="../slideLayouts/slideLayout36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8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slideLayout" Target="../slideLayouts/slideLayout31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5" Type="http://schemas.openxmlformats.org/officeDocument/2006/relationships/tags" Target="../tags/tag191.xml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tags" Target="../tags/tag211.xml"/><Relationship Id="rId18" Type="http://schemas.openxmlformats.org/officeDocument/2006/relationships/image" Target="../media/image25.jpe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image" Target="../media/image24.png"/><Relationship Id="rId2" Type="http://schemas.openxmlformats.org/officeDocument/2006/relationships/tags" Target="../tags/tag200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image" Target="../media/image22.png"/><Relationship Id="rId10" Type="http://schemas.openxmlformats.org/officeDocument/2006/relationships/tags" Target="../tags/tag208.xml"/><Relationship Id="rId19" Type="http://schemas.openxmlformats.org/officeDocument/2006/relationships/image" Target="../media/image26.png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31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10" Type="http://schemas.openxmlformats.org/officeDocument/2006/relationships/image" Target="../media/image28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26" Type="http://schemas.openxmlformats.org/officeDocument/2006/relationships/slideLayout" Target="../slideLayouts/slideLayout31.xml"/><Relationship Id="rId3" Type="http://schemas.openxmlformats.org/officeDocument/2006/relationships/tags" Target="../tags/tag250.xml"/><Relationship Id="rId21" Type="http://schemas.openxmlformats.org/officeDocument/2006/relationships/tags" Target="../tags/tag268.xml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25" Type="http://schemas.openxmlformats.org/officeDocument/2006/relationships/tags" Target="../tags/tag272.xml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20" Type="http://schemas.openxmlformats.org/officeDocument/2006/relationships/tags" Target="../tags/tag267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24" Type="http://schemas.openxmlformats.org/officeDocument/2006/relationships/tags" Target="../tags/tag271.xml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10" Type="http://schemas.openxmlformats.org/officeDocument/2006/relationships/tags" Target="../tags/tag257.xml"/><Relationship Id="rId19" Type="http://schemas.openxmlformats.org/officeDocument/2006/relationships/tags" Target="../tags/tag266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Relationship Id="rId22" Type="http://schemas.openxmlformats.org/officeDocument/2006/relationships/tags" Target="../tags/tag26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35.xml"/><Relationship Id="rId21" Type="http://schemas.openxmlformats.org/officeDocument/2006/relationships/tags" Target="../tags/tag30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63" Type="http://schemas.openxmlformats.org/officeDocument/2006/relationships/tags" Target="../tags/tag72.xml"/><Relationship Id="rId68" Type="http://schemas.openxmlformats.org/officeDocument/2006/relationships/tags" Target="../tags/tag77.xml"/><Relationship Id="rId84" Type="http://schemas.openxmlformats.org/officeDocument/2006/relationships/tags" Target="../tags/tag93.xml"/><Relationship Id="rId89" Type="http://schemas.openxmlformats.org/officeDocument/2006/relationships/image" Target="../media/image6.png"/><Relationship Id="rId16" Type="http://schemas.openxmlformats.org/officeDocument/2006/relationships/tags" Target="../tags/tag25.xml"/><Relationship Id="rId11" Type="http://schemas.openxmlformats.org/officeDocument/2006/relationships/tags" Target="../tags/tag20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53" Type="http://schemas.openxmlformats.org/officeDocument/2006/relationships/tags" Target="../tags/tag62.xml"/><Relationship Id="rId58" Type="http://schemas.openxmlformats.org/officeDocument/2006/relationships/tags" Target="../tags/tag67.xml"/><Relationship Id="rId74" Type="http://schemas.openxmlformats.org/officeDocument/2006/relationships/tags" Target="../tags/tag83.xml"/><Relationship Id="rId79" Type="http://schemas.openxmlformats.org/officeDocument/2006/relationships/tags" Target="../tags/tag88.xml"/><Relationship Id="rId5" Type="http://schemas.openxmlformats.org/officeDocument/2006/relationships/tags" Target="../tags/tag14.xml"/><Relationship Id="rId90" Type="http://schemas.openxmlformats.org/officeDocument/2006/relationships/image" Target="../media/image7.png"/><Relationship Id="rId95" Type="http://schemas.openxmlformats.org/officeDocument/2006/relationships/image" Target="../media/image12.png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64" Type="http://schemas.openxmlformats.org/officeDocument/2006/relationships/tags" Target="../tags/tag73.xml"/><Relationship Id="rId69" Type="http://schemas.openxmlformats.org/officeDocument/2006/relationships/tags" Target="../tags/tag78.xml"/><Relationship Id="rId80" Type="http://schemas.openxmlformats.org/officeDocument/2006/relationships/tags" Target="../tags/tag89.xml"/><Relationship Id="rId85" Type="http://schemas.openxmlformats.org/officeDocument/2006/relationships/tags" Target="../tags/tag94.xml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tags" Target="../tags/tag68.xml"/><Relationship Id="rId67" Type="http://schemas.openxmlformats.org/officeDocument/2006/relationships/tags" Target="../tags/tag76.xml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tags" Target="../tags/tag63.xml"/><Relationship Id="rId62" Type="http://schemas.openxmlformats.org/officeDocument/2006/relationships/tags" Target="../tags/tag71.xml"/><Relationship Id="rId70" Type="http://schemas.openxmlformats.org/officeDocument/2006/relationships/tags" Target="../tags/tag79.xml"/><Relationship Id="rId75" Type="http://schemas.openxmlformats.org/officeDocument/2006/relationships/tags" Target="../tags/tag84.xml"/><Relationship Id="rId83" Type="http://schemas.openxmlformats.org/officeDocument/2006/relationships/tags" Target="../tags/tag92.xml"/><Relationship Id="rId88" Type="http://schemas.openxmlformats.org/officeDocument/2006/relationships/image" Target="../media/image5.png"/><Relationship Id="rId91" Type="http://schemas.openxmlformats.org/officeDocument/2006/relationships/image" Target="../media/image8.png"/><Relationship Id="rId96" Type="http://schemas.openxmlformats.org/officeDocument/2006/relationships/image" Target="../media/image13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tags" Target="../tags/tag58.xml"/><Relationship Id="rId57" Type="http://schemas.openxmlformats.org/officeDocument/2006/relationships/tags" Target="../tags/tag66.xml"/><Relationship Id="rId10" Type="http://schemas.openxmlformats.org/officeDocument/2006/relationships/tags" Target="../tags/tag19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tags" Target="../tags/tag61.xml"/><Relationship Id="rId60" Type="http://schemas.openxmlformats.org/officeDocument/2006/relationships/tags" Target="../tags/tag69.xml"/><Relationship Id="rId65" Type="http://schemas.openxmlformats.org/officeDocument/2006/relationships/tags" Target="../tags/tag74.xml"/><Relationship Id="rId73" Type="http://schemas.openxmlformats.org/officeDocument/2006/relationships/tags" Target="../tags/tag82.xml"/><Relationship Id="rId78" Type="http://schemas.openxmlformats.org/officeDocument/2006/relationships/tags" Target="../tags/tag87.xml"/><Relationship Id="rId81" Type="http://schemas.openxmlformats.org/officeDocument/2006/relationships/tags" Target="../tags/tag90.xml"/><Relationship Id="rId86" Type="http://schemas.openxmlformats.org/officeDocument/2006/relationships/tags" Target="../tags/tag95.xml"/><Relationship Id="rId94" Type="http://schemas.openxmlformats.org/officeDocument/2006/relationships/image" Target="../media/image11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9" Type="http://schemas.openxmlformats.org/officeDocument/2006/relationships/tags" Target="../tags/tag48.xml"/><Relationship Id="rId34" Type="http://schemas.openxmlformats.org/officeDocument/2006/relationships/tags" Target="../tags/tag43.xml"/><Relationship Id="rId50" Type="http://schemas.openxmlformats.org/officeDocument/2006/relationships/tags" Target="../tags/tag59.xml"/><Relationship Id="rId55" Type="http://schemas.openxmlformats.org/officeDocument/2006/relationships/tags" Target="../tags/tag64.xml"/><Relationship Id="rId76" Type="http://schemas.openxmlformats.org/officeDocument/2006/relationships/tags" Target="../tags/tag85.xml"/><Relationship Id="rId97" Type="http://schemas.openxmlformats.org/officeDocument/2006/relationships/image" Target="../media/image14.png"/><Relationship Id="rId7" Type="http://schemas.openxmlformats.org/officeDocument/2006/relationships/tags" Target="../tags/tag16.xml"/><Relationship Id="rId71" Type="http://schemas.openxmlformats.org/officeDocument/2006/relationships/tags" Target="../tags/tag80.xml"/><Relationship Id="rId92" Type="http://schemas.openxmlformats.org/officeDocument/2006/relationships/image" Target="../media/image9.png"/><Relationship Id="rId2" Type="http://schemas.openxmlformats.org/officeDocument/2006/relationships/tags" Target="../tags/tag11.xml"/><Relationship Id="rId29" Type="http://schemas.openxmlformats.org/officeDocument/2006/relationships/tags" Target="../tags/tag38.xml"/><Relationship Id="rId24" Type="http://schemas.openxmlformats.org/officeDocument/2006/relationships/tags" Target="../tags/tag33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66" Type="http://schemas.openxmlformats.org/officeDocument/2006/relationships/tags" Target="../tags/tag75.xml"/><Relationship Id="rId87" Type="http://schemas.openxmlformats.org/officeDocument/2006/relationships/slideLayout" Target="../slideLayouts/slideLayout7.xml"/><Relationship Id="rId61" Type="http://schemas.openxmlformats.org/officeDocument/2006/relationships/tags" Target="../tags/tag70.xml"/><Relationship Id="rId82" Type="http://schemas.openxmlformats.org/officeDocument/2006/relationships/tags" Target="../tags/tag91.xml"/><Relationship Id="rId19" Type="http://schemas.openxmlformats.org/officeDocument/2006/relationships/tags" Target="../tags/tag28.xml"/><Relationship Id="rId14" Type="http://schemas.openxmlformats.org/officeDocument/2006/relationships/tags" Target="../tags/tag23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56" Type="http://schemas.openxmlformats.org/officeDocument/2006/relationships/tags" Target="../tags/tag65.xml"/><Relationship Id="rId77" Type="http://schemas.openxmlformats.org/officeDocument/2006/relationships/tags" Target="../tags/tag86.xml"/><Relationship Id="rId8" Type="http://schemas.openxmlformats.org/officeDocument/2006/relationships/tags" Target="../tags/tag17.xml"/><Relationship Id="rId51" Type="http://schemas.openxmlformats.org/officeDocument/2006/relationships/tags" Target="../tags/tag60.xml"/><Relationship Id="rId72" Type="http://schemas.openxmlformats.org/officeDocument/2006/relationships/tags" Target="../tags/tag81.xml"/><Relationship Id="rId93" Type="http://schemas.openxmlformats.org/officeDocument/2006/relationships/image" Target="../media/image10.png"/><Relationship Id="rId98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19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18.png"/><Relationship Id="rId5" Type="http://schemas.openxmlformats.org/officeDocument/2006/relationships/tags" Target="../tags/tag100.xml"/><Relationship Id="rId10" Type="http://schemas.openxmlformats.org/officeDocument/2006/relationships/image" Target="../media/image17.png"/><Relationship Id="rId4" Type="http://schemas.openxmlformats.org/officeDocument/2006/relationships/tags" Target="../tags/tag99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slideLayout" Target="../slideLayouts/slideLayout24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33" Type="http://schemas.openxmlformats.org/officeDocument/2006/relationships/slideLayout" Target="../slideLayouts/slideLayout12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tags" Target="../tags/tag152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32" Type="http://schemas.openxmlformats.org/officeDocument/2006/relationships/tags" Target="../tags/tag155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tags" Target="../tags/tag151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31" Type="http://schemas.openxmlformats.org/officeDocument/2006/relationships/tags" Target="../tags/tag154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tags" Target="../tags/tag150.xml"/><Relationship Id="rId30" Type="http://schemas.openxmlformats.org/officeDocument/2006/relationships/tags" Target="../tags/tag153.xml"/><Relationship Id="rId8" Type="http://schemas.openxmlformats.org/officeDocument/2006/relationships/tags" Target="../tags/tag1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文本框 1"/>
          <p:cNvSpPr txBox="1">
            <a:spLocks noChangeArrowheads="1"/>
          </p:cNvSpPr>
          <p:nvPr/>
        </p:nvSpPr>
        <p:spPr bwMode="auto">
          <a:xfrm>
            <a:off x="1911350" y="3014345"/>
            <a:ext cx="862457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b="1" dirty="0"/>
              <a:t>第</a:t>
            </a:r>
            <a:r>
              <a:rPr lang="en-US" altLang="zh-CN" sz="4800" b="1" dirty="0"/>
              <a:t>3</a:t>
            </a:r>
            <a:r>
              <a:rPr lang="zh-CN" altLang="en-US" sz="4800" b="1" dirty="0"/>
              <a:t>节、细胞呼吸的原理和应用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11350" y="2145030"/>
            <a:ext cx="6496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第5章、细胞的能量供应与利用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7412"/>
          <p:cNvSpPr txBox="1">
            <a:spLocks noChangeArrowheads="1"/>
          </p:cNvSpPr>
          <p:nvPr/>
        </p:nvSpPr>
        <p:spPr bwMode="auto">
          <a:xfrm>
            <a:off x="751840" y="2334895"/>
            <a:ext cx="274383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1mol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葡萄糖彻底氧化分解，释放能量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2870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kJ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06585" y="1657985"/>
            <a:ext cx="4181475" cy="1507490"/>
            <a:chOff x="5880" y="2746"/>
            <a:chExt cx="6585" cy="2374"/>
          </a:xfrm>
        </p:grpSpPr>
        <p:sp>
          <p:nvSpPr>
            <p:cNvPr id="13315" name="任意多边形 17415"/>
            <p:cNvSpPr>
              <a:spLocks noChangeArrowheads="1"/>
            </p:cNvSpPr>
            <p:nvPr/>
          </p:nvSpPr>
          <p:spPr bwMode="auto">
            <a:xfrm>
              <a:off x="5880" y="3824"/>
              <a:ext cx="2288" cy="1296"/>
            </a:xfrm>
            <a:custGeom>
              <a:avLst/>
              <a:gdLst>
                <a:gd name="T0" fmla="*/ 15610 w 21600"/>
                <a:gd name="T1" fmla="*/ 0 h 21600"/>
                <a:gd name="T2" fmla="*/ 9621 w 21600"/>
                <a:gd name="T3" fmla="*/ 7200 h 21600"/>
                <a:gd name="T4" fmla="*/ 12707 w 21600"/>
                <a:gd name="T5" fmla="*/ 7200 h 21600"/>
                <a:gd name="T6" fmla="*/ 12707 w 21600"/>
                <a:gd name="T7" fmla="*/ 14825 h 21600"/>
                <a:gd name="T8" fmla="*/ 0 w 21600"/>
                <a:gd name="T9" fmla="*/ 14825 h 21600"/>
                <a:gd name="T10" fmla="*/ 0 w 21600"/>
                <a:gd name="T11" fmla="*/ 21600 h 21600"/>
                <a:gd name="T12" fmla="*/ 18514 w 21600"/>
                <a:gd name="T13" fmla="*/ 21600 h 21600"/>
                <a:gd name="T14" fmla="*/ 18514 w 21600"/>
                <a:gd name="T15" fmla="*/ 7200 h 21600"/>
                <a:gd name="T16" fmla="*/ 21600 w 21600"/>
                <a:gd name="T17" fmla="*/ 72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00" h="21600">
                  <a:moveTo>
                    <a:pt x="15610" y="0"/>
                  </a:moveTo>
                  <a:lnTo>
                    <a:pt x="9621" y="7200"/>
                  </a:lnTo>
                  <a:lnTo>
                    <a:pt x="12707" y="7200"/>
                  </a:lnTo>
                  <a:lnTo>
                    <a:pt x="12707" y="14825"/>
                  </a:lnTo>
                  <a:lnTo>
                    <a:pt x="0" y="14825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2" name="文本框 17416"/>
            <p:cNvSpPr txBox="1">
              <a:spLocks noChangeArrowheads="1"/>
            </p:cNvSpPr>
            <p:nvPr/>
          </p:nvSpPr>
          <p:spPr bwMode="auto">
            <a:xfrm>
              <a:off x="6227" y="2746"/>
              <a:ext cx="623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有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977.28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kJ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转移至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ATP</a:t>
              </a:r>
              <a:endPara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34435" y="3629025"/>
            <a:ext cx="6651625" cy="1540510"/>
            <a:chOff x="5881" y="5715"/>
            <a:chExt cx="10475" cy="2426"/>
          </a:xfrm>
        </p:grpSpPr>
        <p:sp>
          <p:nvSpPr>
            <p:cNvPr id="17409" name="矩形 17411"/>
            <p:cNvSpPr>
              <a:spLocks noChangeArrowheads="1"/>
            </p:cNvSpPr>
            <p:nvPr/>
          </p:nvSpPr>
          <p:spPr bwMode="auto">
            <a:xfrm>
              <a:off x="6016" y="7319"/>
              <a:ext cx="103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其余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66%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主要以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热能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的形式散失掉</a:t>
              </a:r>
            </a:p>
          </p:txBody>
        </p:sp>
        <p:sp>
          <p:nvSpPr>
            <p:cNvPr id="17413" name="任意多边形 17419"/>
            <p:cNvSpPr>
              <a:spLocks noChangeArrowheads="1"/>
            </p:cNvSpPr>
            <p:nvPr/>
          </p:nvSpPr>
          <p:spPr bwMode="auto">
            <a:xfrm rot="5396304">
              <a:off x="6368" y="5228"/>
              <a:ext cx="1604" cy="2579"/>
            </a:xfrm>
            <a:custGeom>
              <a:avLst/>
              <a:gdLst>
                <a:gd name="T0" fmla="*/ 21600 w 21600"/>
                <a:gd name="T1" fmla="*/ 6079 h 21600"/>
                <a:gd name="T2" fmla="*/ 15126 w 21600"/>
                <a:gd name="T3" fmla="*/ 0 h 21600"/>
                <a:gd name="T4" fmla="*/ 15126 w 21600"/>
                <a:gd name="T5" fmla="*/ 2912 h 21600"/>
                <a:gd name="T6" fmla="*/ 12427 w 21600"/>
                <a:gd name="T7" fmla="*/ 2912 h 21600"/>
                <a:gd name="T8" fmla="*/ 0 w 21600"/>
                <a:gd name="T9" fmla="*/ 12158 h 21600"/>
                <a:gd name="T10" fmla="*/ 0 w 21600"/>
                <a:gd name="T11" fmla="*/ 21600 h 21600"/>
                <a:gd name="T12" fmla="*/ 6474 w 21600"/>
                <a:gd name="T13" fmla="*/ 21600 h 21600"/>
                <a:gd name="T14" fmla="*/ 6474 w 21600"/>
                <a:gd name="T15" fmla="*/ 12158 h 21600"/>
                <a:gd name="T16" fmla="*/ 12427 w 21600"/>
                <a:gd name="T17" fmla="*/ 9246 h 21600"/>
                <a:gd name="T18" fmla="*/ 15126 w 21600"/>
                <a:gd name="T19" fmla="*/ 9246 h 21600"/>
                <a:gd name="T20" fmla="*/ 15126 w 21600"/>
                <a:gd name="T21" fmla="*/ 1215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0835" y="545465"/>
            <a:ext cx="48558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有氧呼吸的能量利用特点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656285" y="1564459"/>
            <a:ext cx="25438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（约</a:t>
            </a:r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34%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椭圆 302082"/>
          <p:cNvSpPr>
            <a:spLocks noChangeArrowheads="1"/>
          </p:cNvSpPr>
          <p:nvPr/>
        </p:nvSpPr>
        <p:spPr bwMode="auto">
          <a:xfrm>
            <a:off x="1436688" y="-19685"/>
            <a:ext cx="8785225" cy="6897688"/>
          </a:xfrm>
          <a:prstGeom prst="ellipse">
            <a:avLst/>
          </a:prstGeom>
          <a:gradFill rotWithShape="0">
            <a:gsLst>
              <a:gs pos="0">
                <a:srgbClr val="FFF2BD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78850" name="Text Box 2"/>
          <p:cNvSpPr/>
          <p:nvPr/>
        </p:nvSpPr>
        <p:spPr>
          <a:xfrm>
            <a:off x="4953000" y="1052513"/>
            <a:ext cx="17526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8FC820-64F2-4E1A-9E48-ED2256CDF610}"/>
              </a:ext>
            </a:extLst>
          </p:cNvPr>
          <p:cNvGrpSpPr/>
          <p:nvPr/>
        </p:nvGrpSpPr>
        <p:grpSpPr>
          <a:xfrm>
            <a:off x="5638800" y="1862455"/>
            <a:ext cx="3149600" cy="460375"/>
            <a:chOff x="5638800" y="1862455"/>
            <a:chExt cx="3149600" cy="460375"/>
          </a:xfrm>
        </p:grpSpPr>
        <p:cxnSp>
          <p:nvCxnSpPr>
            <p:cNvPr id="78852" name="Line 4"/>
            <p:cNvCxnSpPr/>
            <p:nvPr/>
          </p:nvCxnSpPr>
          <p:spPr>
            <a:xfrm>
              <a:off x="5638800" y="2119313"/>
              <a:ext cx="12192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/>
            </a:ln>
          </p:spPr>
        </p:cxnSp>
        <p:sp>
          <p:nvSpPr>
            <p:cNvPr id="78853" name="Text Box 5"/>
            <p:cNvSpPr/>
            <p:nvPr/>
          </p:nvSpPr>
          <p:spPr>
            <a:xfrm>
              <a:off x="6934200" y="1862455"/>
              <a:ext cx="1854200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能量（少量）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F8FD236-52B2-4317-8511-954FE5973320}"/>
              </a:ext>
            </a:extLst>
          </p:cNvPr>
          <p:cNvGrpSpPr/>
          <p:nvPr/>
        </p:nvGrpSpPr>
        <p:grpSpPr>
          <a:xfrm>
            <a:off x="3505200" y="1862138"/>
            <a:ext cx="3801110" cy="1729106"/>
            <a:chOff x="3505200" y="1862138"/>
            <a:chExt cx="3801110" cy="1729106"/>
          </a:xfrm>
        </p:grpSpPr>
        <p:sp>
          <p:nvSpPr>
            <p:cNvPr id="78855" name="Text Box 7"/>
            <p:cNvSpPr/>
            <p:nvPr/>
          </p:nvSpPr>
          <p:spPr>
            <a:xfrm>
              <a:off x="4563110" y="2576514"/>
              <a:ext cx="2743200" cy="10147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   </a:t>
              </a: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2丙酮酸</a:t>
              </a:r>
              <a:endPara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defTabSz="45720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</a:t>
              </a: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（2C</a:t>
              </a:r>
              <a:r>
                <a:rPr lang="zh-CN" altLang="en-US" sz="2800" b="1" baseline="-250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H</a:t>
              </a:r>
              <a:r>
                <a:rPr lang="zh-CN" altLang="en-US" sz="2400" b="1" baseline="-250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O</a:t>
              </a:r>
              <a:r>
                <a:rPr lang="zh-CN" altLang="en-US" sz="2800" b="1" baseline="-250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）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39AAFF7-49F3-413A-96EE-FF0816BF298B}"/>
                </a:ext>
              </a:extLst>
            </p:cNvPr>
            <p:cNvGrpSpPr/>
            <p:nvPr/>
          </p:nvGrpSpPr>
          <p:grpSpPr>
            <a:xfrm>
              <a:off x="3505200" y="1862138"/>
              <a:ext cx="2209800" cy="460375"/>
              <a:chOff x="3505200" y="1862138"/>
              <a:chExt cx="2209800" cy="460375"/>
            </a:xfrm>
          </p:grpSpPr>
          <p:cxnSp>
            <p:nvCxnSpPr>
              <p:cNvPr id="78854" name="Line 6"/>
              <p:cNvCxnSpPr/>
              <p:nvPr/>
            </p:nvCxnSpPr>
            <p:spPr>
              <a:xfrm flipH="1">
                <a:off x="4267200" y="2119313"/>
                <a:ext cx="14478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tailEnd type="triangle"/>
              </a:ln>
            </p:spPr>
          </p:cxnSp>
          <p:sp>
            <p:nvSpPr>
              <p:cNvPr id="78856" name="Text Box 8"/>
              <p:cNvSpPr/>
              <p:nvPr/>
            </p:nvSpPr>
            <p:spPr>
              <a:xfrm>
                <a:off x="3505200" y="1862138"/>
                <a:ext cx="914400" cy="46037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</a:lstStyle>
              <a:p>
                <a:pPr defTabSz="457200"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2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[H]</a:t>
                </a:r>
              </a:p>
            </p:txBody>
          </p:sp>
        </p:grpSp>
      </p:grpSp>
      <p:sp>
        <p:nvSpPr>
          <p:cNvPr id="78858" name="Text Box 10"/>
          <p:cNvSpPr/>
          <p:nvPr/>
        </p:nvSpPr>
        <p:spPr>
          <a:xfrm>
            <a:off x="5880100" y="4797425"/>
            <a:ext cx="450215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>
              <a:spcBef>
                <a:spcPct val="50000"/>
              </a:spcBef>
            </a:pP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2C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OH（酒精）+2CO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556CB64-D838-4C1C-8EBF-76799DB0B4A5}"/>
              </a:ext>
            </a:extLst>
          </p:cNvPr>
          <p:cNvGrpSpPr/>
          <p:nvPr/>
        </p:nvGrpSpPr>
        <p:grpSpPr>
          <a:xfrm>
            <a:off x="4648200" y="3601720"/>
            <a:ext cx="1066800" cy="1074420"/>
            <a:chOff x="4648200" y="3601720"/>
            <a:chExt cx="1066800" cy="1074420"/>
          </a:xfrm>
        </p:grpSpPr>
        <p:sp>
          <p:nvSpPr>
            <p:cNvPr id="78859" name="Text Box 11"/>
            <p:cNvSpPr/>
            <p:nvPr/>
          </p:nvSpPr>
          <p:spPr>
            <a:xfrm>
              <a:off x="4648200" y="3810000"/>
              <a:ext cx="1066800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  <p:cxnSp>
          <p:nvCxnSpPr>
            <p:cNvPr id="78860" name="Line 12"/>
            <p:cNvCxnSpPr/>
            <p:nvPr/>
          </p:nvCxnSpPr>
          <p:spPr>
            <a:xfrm flipH="1">
              <a:off x="4796155" y="3601720"/>
              <a:ext cx="779780" cy="1074420"/>
            </a:xfrm>
            <a:prstGeom prst="line">
              <a:avLst/>
            </a:prstGeom>
            <a:noFill/>
            <a:ln w="57150">
              <a:solidFill>
                <a:srgbClr val="CC99FF"/>
              </a:solidFill>
              <a:round/>
              <a:tailEnd type="triangle"/>
            </a:ln>
          </p:spPr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165A0E7-0753-414A-BA33-92EE164CEC86}"/>
              </a:ext>
            </a:extLst>
          </p:cNvPr>
          <p:cNvGrpSpPr/>
          <p:nvPr/>
        </p:nvGrpSpPr>
        <p:grpSpPr>
          <a:xfrm>
            <a:off x="5575935" y="3601720"/>
            <a:ext cx="1528128" cy="1061085"/>
            <a:chOff x="5575935" y="3601720"/>
            <a:chExt cx="1528128" cy="1061085"/>
          </a:xfrm>
        </p:grpSpPr>
        <p:cxnSp>
          <p:nvCxnSpPr>
            <p:cNvPr id="78857" name="Line 9"/>
            <p:cNvCxnSpPr/>
            <p:nvPr/>
          </p:nvCxnSpPr>
          <p:spPr>
            <a:xfrm>
              <a:off x="5575935" y="3601720"/>
              <a:ext cx="974725" cy="10610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tailEnd type="triangle"/>
            </a:ln>
          </p:spPr>
        </p:cxnSp>
        <p:sp>
          <p:nvSpPr>
            <p:cNvPr id="78861" name="Text Box 13"/>
            <p:cNvSpPr/>
            <p:nvPr/>
          </p:nvSpPr>
          <p:spPr>
            <a:xfrm>
              <a:off x="6037263" y="3809683"/>
              <a:ext cx="1066800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sp>
        <p:nvSpPr>
          <p:cNvPr id="78862" name="Text Box 14"/>
          <p:cNvSpPr/>
          <p:nvPr/>
        </p:nvSpPr>
        <p:spPr>
          <a:xfrm>
            <a:off x="2827338" y="4797425"/>
            <a:ext cx="269240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>
              <a:spcBef>
                <a:spcPct val="50000"/>
              </a:spcBef>
            </a:pP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2C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400" b="1" baseline="-25000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（乳酸）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88A292-5D3F-42F5-8EFC-A4B9EC7DF96D}"/>
              </a:ext>
            </a:extLst>
          </p:cNvPr>
          <p:cNvGrpSpPr/>
          <p:nvPr/>
        </p:nvGrpSpPr>
        <p:grpSpPr>
          <a:xfrm>
            <a:off x="5181600" y="1585913"/>
            <a:ext cx="1066800" cy="990600"/>
            <a:chOff x="5181600" y="1585913"/>
            <a:chExt cx="1066800" cy="990600"/>
          </a:xfrm>
        </p:grpSpPr>
        <p:cxnSp>
          <p:nvCxnSpPr>
            <p:cNvPr id="78851" name="Line 3"/>
            <p:cNvCxnSpPr/>
            <p:nvPr/>
          </p:nvCxnSpPr>
          <p:spPr>
            <a:xfrm flipH="1">
              <a:off x="5638800" y="1585913"/>
              <a:ext cx="0" cy="9906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tailEnd type="triangle"/>
            </a:ln>
          </p:spPr>
        </p:cxnSp>
        <p:sp>
          <p:nvSpPr>
            <p:cNvPr id="78863" name="Text Box 15"/>
            <p:cNvSpPr/>
            <p:nvPr/>
          </p:nvSpPr>
          <p:spPr>
            <a:xfrm>
              <a:off x="5181600" y="1585913"/>
              <a:ext cx="1066800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sp>
        <p:nvSpPr>
          <p:cNvPr id="78865" name="Rectangle 17"/>
          <p:cNvSpPr/>
          <p:nvPr/>
        </p:nvSpPr>
        <p:spPr>
          <a:xfrm>
            <a:off x="6933883" y="905193"/>
            <a:ext cx="2411412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第一个阶段</a:t>
            </a:r>
          </a:p>
        </p:txBody>
      </p:sp>
      <p:sp>
        <p:nvSpPr>
          <p:cNvPr id="78866" name="Rectangle 18"/>
          <p:cNvSpPr/>
          <p:nvPr/>
        </p:nvSpPr>
        <p:spPr>
          <a:xfrm>
            <a:off x="7239635" y="2576830"/>
            <a:ext cx="210566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第二个阶段</a:t>
            </a:r>
          </a:p>
        </p:txBody>
      </p:sp>
      <p:sp>
        <p:nvSpPr>
          <p:cNvPr id="78867" name="Rectangle 19"/>
          <p:cNvSpPr/>
          <p:nvPr/>
        </p:nvSpPr>
        <p:spPr>
          <a:xfrm>
            <a:off x="1776413" y="5734050"/>
            <a:ext cx="1511300" cy="609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marL="342900" indent="-342900" defTabSz="457200">
              <a:spcBef>
                <a:spcPct val="20000"/>
              </a:spcBef>
              <a:buClr>
                <a:schemeClr val="tx1"/>
              </a:buClr>
            </a:pP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pitchFamily="49" charset="-122"/>
                <a:sym typeface="Calibri" panose="020F0502020204030204" charset="0"/>
              </a:rPr>
              <a:t>场所：</a:t>
            </a:r>
            <a:endParaRPr lang="zh-CN" altLang="en-US" sz="3200" b="1" dirty="0">
              <a:solidFill>
                <a:srgbClr val="0000FF"/>
              </a:solidFill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78868" name="Rectangle 22"/>
          <p:cNvSpPr/>
          <p:nvPr/>
        </p:nvSpPr>
        <p:spPr>
          <a:xfrm>
            <a:off x="3041650" y="5734050"/>
            <a:ext cx="237045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>
              <a:spcBef>
                <a:spcPct val="20000"/>
              </a:spcBef>
              <a:buClr>
                <a:schemeClr val="tx1"/>
              </a:buClr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pitchFamily="49" charset="-122"/>
              </a:rPr>
              <a:t>细胞质基质</a:t>
            </a:r>
          </a:p>
        </p:txBody>
      </p:sp>
      <p:sp>
        <p:nvSpPr>
          <p:cNvPr id="2" name="标题 87041"/>
          <p:cNvSpPr>
            <a:spLocks noGrp="1" noChangeArrowheads="1"/>
          </p:cNvSpPr>
          <p:nvPr/>
        </p:nvSpPr>
        <p:spPr>
          <a:xfrm>
            <a:off x="198755" y="122555"/>
            <a:ext cx="2973705" cy="563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三、无氧呼吸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/>
      <p:bldP spid="78862" grpId="0"/>
      <p:bldP spid="78865" grpId="0"/>
      <p:bldP spid="78866" grpId="0"/>
      <p:bldP spid="788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36553" y="1228664"/>
            <a:ext cx="1706855" cy="10502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第一阶段：</a:t>
            </a:r>
          </a:p>
        </p:txBody>
      </p:sp>
      <p:sp>
        <p:nvSpPr>
          <p:cNvPr id="5" name="Text Box 1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00780" y="1044575"/>
            <a:ext cx="11995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859780" y="1044575"/>
            <a:ext cx="2317115" cy="1198880"/>
            <a:chOff x="9457" y="2510"/>
            <a:chExt cx="3649" cy="1888"/>
          </a:xfrm>
        </p:grpSpPr>
        <p:sp>
          <p:nvSpPr>
            <p:cNvPr id="6" name="Text Box 20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9457" y="2510"/>
              <a:ext cx="2179" cy="10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丙酮酸</a:t>
              </a:r>
            </a:p>
          </p:txBody>
        </p:sp>
        <p:sp>
          <p:nvSpPr>
            <p:cNvPr id="7" name="Text Box 2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0726" y="2510"/>
              <a:ext cx="2381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lnSpc>
                  <a:spcPct val="150000"/>
                </a:lnSpc>
                <a:defRPr/>
              </a:pPr>
              <a:r>
                <a:rPr lang="en-US" altLang="zh-CN" sz="227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 </a:t>
              </a:r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[H] </a:t>
              </a:r>
              <a:endParaRPr lang="en-US" altLang="zh-CN" sz="227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eaLnBrk="0" hangingPunct="0">
                <a:lnSpc>
                  <a:spcPct val="150000"/>
                </a:lnSpc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（少量）</a:t>
              </a:r>
            </a:p>
          </p:txBody>
        </p:sp>
      </p:grpSp>
      <p:sp>
        <p:nvSpPr>
          <p:cNvPr id="8" name="Text Box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04785" y="1031875"/>
            <a:ext cx="140525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275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227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（少量）</a:t>
            </a:r>
          </a:p>
        </p:txBody>
      </p:sp>
      <p:grpSp>
        <p:nvGrpSpPr>
          <p:cNvPr id="9" name="Group 24"/>
          <p:cNvGrpSpPr/>
          <p:nvPr>
            <p:custDataLst>
              <p:tags r:id="rId4"/>
            </p:custDataLst>
          </p:nvPr>
        </p:nvGrpSpPr>
        <p:grpSpPr>
          <a:xfrm>
            <a:off x="4895215" y="916305"/>
            <a:ext cx="964565" cy="729615"/>
            <a:chOff x="1218" y="638"/>
            <a:chExt cx="684" cy="1391"/>
          </a:xfrm>
        </p:grpSpPr>
        <p:sp>
          <p:nvSpPr>
            <p:cNvPr id="10" name="Line 2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rot="19860000">
              <a:off x="1218" y="1020"/>
              <a:ext cx="684" cy="1009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  <a:defRPr/>
              </a:pPr>
              <a:endParaRPr lang="zh-CN" altLang="en-US" sz="1895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1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414" y="638"/>
              <a:ext cx="235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378C23-8095-43C9-981B-6CD31ACBBB67}"/>
              </a:ext>
            </a:extLst>
          </p:cNvPr>
          <p:cNvGrpSpPr/>
          <p:nvPr/>
        </p:nvGrpSpPr>
        <p:grpSpPr>
          <a:xfrm>
            <a:off x="3543300" y="2603500"/>
            <a:ext cx="2462530" cy="2191689"/>
            <a:chOff x="3543300" y="2603500"/>
            <a:chExt cx="2462530" cy="2191689"/>
          </a:xfrm>
        </p:grpSpPr>
        <p:grpSp>
          <p:nvGrpSpPr>
            <p:cNvPr id="42" name="组合 41"/>
            <p:cNvGrpSpPr/>
            <p:nvPr/>
          </p:nvGrpSpPr>
          <p:grpSpPr>
            <a:xfrm>
              <a:off x="3543300" y="2603500"/>
              <a:ext cx="2462530" cy="581025"/>
              <a:chOff x="5809" y="4568"/>
              <a:chExt cx="3878" cy="915"/>
            </a:xfrm>
          </p:grpSpPr>
          <p:sp>
            <p:nvSpPr>
              <p:cNvPr id="12" name="Text Box 29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809" y="4568"/>
                <a:ext cx="2220" cy="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丙酮酸</a:t>
                </a:r>
                <a:endParaRPr lang="zh-CN" altLang="en-US" sz="227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 Box 30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7751" y="4568"/>
                <a:ext cx="1936" cy="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en-US" altLang="zh-CN" sz="2275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+ 4</a:t>
                </a:r>
                <a:r>
                  <a:rPr lang="en-US" altLang="zh-CN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[H]</a:t>
                </a: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3543300" y="4214164"/>
              <a:ext cx="2279650" cy="581025"/>
              <a:chOff x="5138" y="6655"/>
              <a:chExt cx="3590" cy="915"/>
            </a:xfrm>
          </p:grpSpPr>
          <p:sp>
            <p:nvSpPr>
              <p:cNvPr id="20" name="Text Box 37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5138" y="6655"/>
                <a:ext cx="2116" cy="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丙酮酸</a:t>
                </a:r>
                <a:endPara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Text Box 38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876" y="6655"/>
                <a:ext cx="1852" cy="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en-US" altLang="zh-CN" sz="2275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</a:t>
                </a:r>
                <a:r>
                  <a:rPr lang="en-US" altLang="zh-CN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4[H]</a:t>
                </a:r>
                <a:endParaRPr lang="en-US" altLang="zh-CN" sz="24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2" name="Text Box 3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25224" y="4240233"/>
            <a:ext cx="2200789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r>
              <a:rPr lang="en-US" altLang="zh-CN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（乳酸）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AD46393-C698-4219-BA6B-DD04B9FB1286}"/>
              </a:ext>
            </a:extLst>
          </p:cNvPr>
          <p:cNvGrpSpPr/>
          <p:nvPr/>
        </p:nvGrpSpPr>
        <p:grpSpPr>
          <a:xfrm>
            <a:off x="5719959" y="2476930"/>
            <a:ext cx="865470" cy="2355989"/>
            <a:chOff x="5719959" y="2476930"/>
            <a:chExt cx="865470" cy="2355989"/>
          </a:xfrm>
        </p:grpSpPr>
        <p:grpSp>
          <p:nvGrpSpPr>
            <p:cNvPr id="14" name="Group 31"/>
            <p:cNvGrpSpPr/>
            <p:nvPr>
              <p:custDataLst>
                <p:tags r:id="rId14"/>
              </p:custDataLst>
            </p:nvPr>
          </p:nvGrpSpPr>
          <p:grpSpPr>
            <a:xfrm>
              <a:off x="5928326" y="2476930"/>
              <a:ext cx="622399" cy="736339"/>
              <a:chOff x="2859" y="2174"/>
              <a:chExt cx="726" cy="904"/>
            </a:xfrm>
          </p:grpSpPr>
          <p:sp>
            <p:nvSpPr>
              <p:cNvPr id="15" name="Line 32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rot="19500000">
                <a:off x="2859" y="2546"/>
                <a:ext cx="726" cy="532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50000"/>
                  </a:lnSpc>
                  <a:defRPr/>
                </a:pPr>
                <a:endPara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Text Box 33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949" y="2174"/>
                <a:ext cx="441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zh-CN" altLang="en-US" sz="1895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酶</a:t>
                </a:r>
              </a:p>
            </p:txBody>
          </p:sp>
        </p:grpSp>
        <p:grpSp>
          <p:nvGrpSpPr>
            <p:cNvPr id="24" name="Group 41"/>
            <p:cNvGrpSpPr/>
            <p:nvPr>
              <p:custDataLst>
                <p:tags r:id="rId15"/>
              </p:custDataLst>
            </p:nvPr>
          </p:nvGrpSpPr>
          <p:grpSpPr>
            <a:xfrm>
              <a:off x="5719959" y="4023616"/>
              <a:ext cx="865470" cy="809303"/>
              <a:chOff x="1825" y="3267"/>
              <a:chExt cx="757" cy="1020"/>
            </a:xfrm>
          </p:grpSpPr>
          <p:sp>
            <p:nvSpPr>
              <p:cNvPr id="25" name="Line 4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rot="19740000">
                <a:off x="1825" y="3620"/>
                <a:ext cx="757" cy="667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50000"/>
                  </a:lnSpc>
                  <a:defRPr/>
                </a:pPr>
                <a:endPara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6" name="Text Box 4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969" y="3267"/>
                <a:ext cx="271" cy="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ct val="150000"/>
                  </a:lnSpc>
                  <a:defRPr/>
                </a:pPr>
                <a:r>
                  <a:rPr lang="zh-CN" altLang="en-US" sz="1895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酶</a:t>
                </a:r>
              </a:p>
            </p:txBody>
          </p:sp>
        </p:grpSp>
      </p:grpSp>
      <p:sp>
        <p:nvSpPr>
          <p:cNvPr id="27" name="Text Box 4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11870" y="3220720"/>
            <a:ext cx="1706856" cy="10502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kumimoji="1" lang="zh-CN" altLang="en-US" sz="2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第二阶段：</a:t>
            </a:r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930" y="214630"/>
            <a:ext cx="549529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无氧呼吸的阶段反应式</a:t>
            </a: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1555115" y="1799590"/>
            <a:ext cx="2875915" cy="46037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 b="1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场所：细胞质基质</a:t>
            </a: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588971" y="3833816"/>
            <a:ext cx="2876550" cy="4616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场所：细胞质基质</a:t>
            </a:r>
          </a:p>
        </p:txBody>
      </p:sp>
      <p:cxnSp>
        <p:nvCxnSpPr>
          <p:cNvPr id="32" name="直接连接符 31"/>
          <p:cNvCxnSpPr/>
          <p:nvPr>
            <p:custDataLst>
              <p:tags r:id="rId10"/>
            </p:custDataLst>
          </p:nvPr>
        </p:nvCxnSpPr>
        <p:spPr>
          <a:xfrm>
            <a:off x="4362394" y="2243228"/>
            <a:ext cx="48474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465521" y="3833816"/>
            <a:ext cx="5812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2"/>
            </p:custDataLst>
          </p:nvPr>
        </p:nvCxnSpPr>
        <p:spPr>
          <a:xfrm>
            <a:off x="4362394" y="5408979"/>
            <a:ext cx="48474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23814969-C78E-414D-9BAA-ECF08B300285}"/>
              </a:ext>
            </a:extLst>
          </p:cNvPr>
          <p:cNvGrpSpPr/>
          <p:nvPr/>
        </p:nvGrpSpPr>
        <p:grpSpPr>
          <a:xfrm>
            <a:off x="6542404" y="2603500"/>
            <a:ext cx="2857456" cy="1135054"/>
            <a:chOff x="6542404" y="2603500"/>
            <a:chExt cx="2857456" cy="1135054"/>
          </a:xfrm>
        </p:grpSpPr>
        <p:sp>
          <p:nvSpPr>
            <p:cNvPr id="17" name="Text Box 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542404" y="2603500"/>
              <a:ext cx="2117181" cy="1135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2C</a:t>
              </a:r>
              <a:r>
                <a:rPr lang="en-US" altLang="zh-CN" sz="24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en-US" altLang="zh-CN" sz="24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OH</a:t>
              </a:r>
            </a:p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（酒精）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F6F3210-7F06-40C9-8008-0FB3995A6E83}"/>
                </a:ext>
              </a:extLst>
            </p:cNvPr>
            <p:cNvSpPr txBox="1"/>
            <p:nvPr/>
          </p:nvSpPr>
          <p:spPr>
            <a:xfrm>
              <a:off x="7994605" y="2702692"/>
              <a:ext cx="1405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+2CO</a:t>
              </a:r>
              <a:r>
                <a:rPr lang="en-US" altLang="zh-CN" sz="2400" baseline="-25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93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bldLvl="0" animBg="1"/>
      <p:bldP spid="8" grpId="1" animBg="1"/>
      <p:bldP spid="22" grpId="0"/>
      <p:bldP spid="22" grpId="1"/>
      <p:bldP spid="30" grpId="0" bldLvl="0" animBg="1"/>
      <p:bldP spid="30" grpId="1" animBg="1"/>
      <p:bldP spid="31" grpId="0" bldLvl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Text Box 6"/>
          <p:cNvSpPr/>
          <p:nvPr/>
        </p:nvSpPr>
        <p:spPr>
          <a:xfrm>
            <a:off x="4864100" y="1231900"/>
            <a:ext cx="3024188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C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乳酸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</a:p>
        </p:txBody>
      </p:sp>
      <p:sp>
        <p:nvSpPr>
          <p:cNvPr id="79879" name="Text Box 7"/>
          <p:cNvSpPr/>
          <p:nvPr/>
        </p:nvSpPr>
        <p:spPr>
          <a:xfrm>
            <a:off x="7600950" y="1296989"/>
            <a:ext cx="27622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 少量能量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70125" y="1231900"/>
            <a:ext cx="1666875" cy="2769870"/>
            <a:chOff x="3575" y="1940"/>
            <a:chExt cx="2625" cy="4362"/>
          </a:xfrm>
        </p:grpSpPr>
        <p:sp>
          <p:nvSpPr>
            <p:cNvPr id="79875" name="Rectangle 3"/>
            <p:cNvSpPr/>
            <p:nvPr/>
          </p:nvSpPr>
          <p:spPr>
            <a:xfrm>
              <a:off x="3660" y="1940"/>
              <a:ext cx="2540" cy="82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/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2800" b="1" baseline="-25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zh-CN" altLang="en-US" sz="2800" b="1" baseline="-25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zh-CN" altLang="en-US" sz="2800" b="1" baseline="-25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79880" name="Rectangle 8"/>
            <p:cNvSpPr/>
            <p:nvPr/>
          </p:nvSpPr>
          <p:spPr>
            <a:xfrm>
              <a:off x="3575" y="5480"/>
              <a:ext cx="2625" cy="82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</a:lstStyle>
            <a:p>
              <a:pPr defTabSz="457200"/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2800" b="1" baseline="-25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zh-CN" altLang="en-US" sz="2800" b="1" baseline="-25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zh-CN" altLang="en-US" sz="2800" b="1" baseline="-25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</a:p>
          </p:txBody>
        </p:sp>
      </p:grpSp>
      <p:sp>
        <p:nvSpPr>
          <p:cNvPr id="79881" name="Text Box 9"/>
          <p:cNvSpPr/>
          <p:nvPr/>
        </p:nvSpPr>
        <p:spPr>
          <a:xfrm>
            <a:off x="4699000" y="3502025"/>
            <a:ext cx="27940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C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OH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酒精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</a:p>
        </p:txBody>
      </p:sp>
      <p:sp>
        <p:nvSpPr>
          <p:cNvPr id="79882" name="Text Box 10"/>
          <p:cNvSpPr/>
          <p:nvPr/>
        </p:nvSpPr>
        <p:spPr>
          <a:xfrm>
            <a:off x="7337425" y="3552825"/>
            <a:ext cx="3760788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+ 2CO</a:t>
            </a:r>
            <a:r>
              <a:rPr lang="zh-CN" altLang="en-US" sz="2800" b="1" baseline="-25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+ 少量能量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84600" y="1063625"/>
            <a:ext cx="1014730" cy="2830830"/>
            <a:chOff x="5960" y="1675"/>
            <a:chExt cx="1598" cy="4458"/>
          </a:xfrm>
        </p:grpSpPr>
        <p:grpSp>
          <p:nvGrpSpPr>
            <p:cNvPr id="3" name="组合 2"/>
            <p:cNvGrpSpPr/>
            <p:nvPr/>
          </p:nvGrpSpPr>
          <p:grpSpPr>
            <a:xfrm>
              <a:off x="6056" y="1675"/>
              <a:ext cx="1502" cy="912"/>
              <a:chOff x="6056" y="1675"/>
              <a:chExt cx="1502" cy="912"/>
            </a:xfrm>
          </p:grpSpPr>
          <p:cxnSp>
            <p:nvCxnSpPr>
              <p:cNvPr id="79876" name="Line 4"/>
              <p:cNvCxnSpPr/>
              <p:nvPr/>
            </p:nvCxnSpPr>
            <p:spPr>
              <a:xfrm>
                <a:off x="6056" y="2490"/>
                <a:ext cx="1503" cy="18"/>
              </a:xfrm>
              <a:prstGeom prst="line">
                <a:avLst/>
              </a:prstGeom>
              <a:noFill/>
              <a:ln w="57150">
                <a:solidFill>
                  <a:prstClr val="black"/>
                </a:solidFill>
                <a:round/>
                <a:tailEnd type="triangle"/>
              </a:ln>
            </p:spPr>
          </p:cxnSp>
          <p:sp>
            <p:nvSpPr>
              <p:cNvPr id="79877" name="Text Box 5"/>
              <p:cNvSpPr/>
              <p:nvPr/>
            </p:nvSpPr>
            <p:spPr>
              <a:xfrm>
                <a:off x="6200" y="1675"/>
                <a:ext cx="930" cy="91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non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</a:lstStyle>
              <a:p>
                <a:pPr defTabSz="457200"/>
                <a:r>
                  <a:rPr lang="zh-CN" altLang="en-US" sz="3200" b="1">
                    <a:solidFill>
                      <a:srgbClr val="00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酶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960" y="5083"/>
              <a:ext cx="1434" cy="1050"/>
              <a:chOff x="5960" y="5083"/>
              <a:chExt cx="1434" cy="1050"/>
            </a:xfrm>
          </p:grpSpPr>
          <p:cxnSp>
            <p:nvCxnSpPr>
              <p:cNvPr id="79883" name="Line 11"/>
              <p:cNvCxnSpPr/>
              <p:nvPr/>
            </p:nvCxnSpPr>
            <p:spPr>
              <a:xfrm>
                <a:off x="5960" y="6115"/>
                <a:ext cx="1435" cy="18"/>
              </a:xfrm>
              <a:prstGeom prst="line">
                <a:avLst/>
              </a:prstGeom>
              <a:noFill/>
              <a:ln w="57150">
                <a:solidFill>
                  <a:prstClr val="black"/>
                </a:solidFill>
                <a:round/>
                <a:tailEnd type="triangle"/>
              </a:ln>
            </p:spPr>
          </p:cxnSp>
          <p:sp>
            <p:nvSpPr>
              <p:cNvPr id="79884" name="Text Box 12"/>
              <p:cNvSpPr/>
              <p:nvPr/>
            </p:nvSpPr>
            <p:spPr>
              <a:xfrm>
                <a:off x="6110" y="5083"/>
                <a:ext cx="930" cy="912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non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楷体_GB2312" pitchFamily="49" charset="-122"/>
                  </a:defRPr>
                </a:lvl5pPr>
              </a:lstStyle>
              <a:p>
                <a:pPr defTabSz="457200"/>
                <a:r>
                  <a:rPr lang="zh-CN" altLang="en-US" sz="3200" b="1">
                    <a:solidFill>
                      <a:srgbClr val="00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酶</a:t>
                </a:r>
              </a:p>
            </p:txBody>
          </p:sp>
        </p:grpSp>
      </p:grpSp>
      <p:sp>
        <p:nvSpPr>
          <p:cNvPr id="79885" name="AutoShape 13"/>
          <p:cNvSpPr/>
          <p:nvPr/>
        </p:nvSpPr>
        <p:spPr>
          <a:xfrm>
            <a:off x="1942783" y="1363663"/>
            <a:ext cx="381000" cy="2519362"/>
          </a:xfrm>
          <a:prstGeom prst="leftBrace">
            <a:avLst>
              <a:gd name="adj1" fmla="val 55074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79886" name="Text Box 14"/>
          <p:cNvSpPr/>
          <p:nvPr/>
        </p:nvSpPr>
        <p:spPr>
          <a:xfrm>
            <a:off x="2324417" y="1876108"/>
            <a:ext cx="9797141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例：人、动物、乳酸菌，马铃薯块茎、甜菜块根、玉米的胚</a:t>
            </a:r>
          </a:p>
        </p:txBody>
      </p:sp>
      <p:sp>
        <p:nvSpPr>
          <p:cNvPr id="79887" name="Text Box 15"/>
          <p:cNvSpPr/>
          <p:nvPr/>
        </p:nvSpPr>
        <p:spPr>
          <a:xfrm>
            <a:off x="-5715" y="2398395"/>
            <a:ext cx="226377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 b="1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细胞质基质</a:t>
            </a:r>
          </a:p>
        </p:txBody>
      </p:sp>
      <p:sp>
        <p:nvSpPr>
          <p:cNvPr id="79889" name="Text Box 17"/>
          <p:cNvSpPr/>
          <p:nvPr/>
        </p:nvSpPr>
        <p:spPr>
          <a:xfrm>
            <a:off x="2324100" y="4089083"/>
            <a:ext cx="46799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/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例：大多数植物、酵母菌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66850" y="4874895"/>
            <a:ext cx="9180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酵母菌、乳酸菌等微生物的无氧呼吸也叫发酵。产生酒精的叫做</a:t>
            </a:r>
            <a:r>
              <a:rPr lang="zh-CN" altLang="en-US" sz="28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酒精发酵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，产生乳酸的叫做</a:t>
            </a:r>
            <a:r>
              <a:rPr lang="zh-CN" altLang="en-US" sz="28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乳酸发酵</a:t>
            </a:r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930" y="214630"/>
            <a:ext cx="549529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无氧呼吸的反应式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78" grpId="1"/>
      <p:bldP spid="79879" grpId="0"/>
      <p:bldP spid="79879" grpId="1"/>
      <p:bldP spid="79881" grpId="0"/>
      <p:bldP spid="79881" grpId="1"/>
      <p:bldP spid="79882" grpId="0"/>
      <p:bldP spid="79882" grpId="1"/>
      <p:bldP spid="79886" grpId="0"/>
      <p:bldP spid="79886" grpId="1"/>
      <p:bldP spid="79889" grpId="0"/>
      <p:bldP spid="79889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/>
          <p:nvPr/>
        </p:nvSpPr>
        <p:spPr>
          <a:xfrm>
            <a:off x="1355817" y="674887"/>
            <a:ext cx="10223500" cy="230695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defTabSz="457200" latinLnBrk="0">
              <a:lnSpc>
                <a:spcPct val="150000"/>
              </a:lnSpc>
            </a:pPr>
            <a:r>
              <a:rPr lang="zh-CN" altLang="en-US" sz="3200" b="1" dirty="0"/>
              <a:t>     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指细胞在</a:t>
            </a:r>
            <a:r>
              <a:rPr lang="zh-CN" altLang="en-US" sz="3200" u="sng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条件下，通过酶的催化作用，把</a:t>
            </a:r>
            <a:r>
              <a:rPr lang="zh-CN" altLang="en-US" sz="3200" u="sng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糖类等有机物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分解成为</a:t>
            </a:r>
            <a:r>
              <a:rPr lang="zh-CN" altLang="en-US" sz="3200" u="sng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不彻底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氧化产物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，同时释放出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少量能量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的过程。</a:t>
            </a:r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774" y="225697"/>
            <a:ext cx="365061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无氧呼吸的概念</a:t>
            </a:r>
          </a:p>
        </p:txBody>
      </p:sp>
      <p:sp>
        <p:nvSpPr>
          <p:cNvPr id="5" name="文本框 17412">
            <a:extLst>
              <a:ext uri="{FF2B5EF4-FFF2-40B4-BE49-F238E27FC236}">
                <a16:creationId xmlns:a16="http://schemas.microsoft.com/office/drawing/2014/main" id="{AA734583-B46C-416A-8806-9254A731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212" y="3393035"/>
            <a:ext cx="2743835" cy="26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1mol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葡萄糖分解成乳酸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酒精和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800" b="1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，释放能量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196.65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kJ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4D6F8DB-E197-407E-B262-F8A71042D2BF}"/>
              </a:ext>
            </a:extLst>
          </p:cNvPr>
          <p:cNvGrpSpPr/>
          <p:nvPr/>
        </p:nvGrpSpPr>
        <p:grpSpPr>
          <a:xfrm>
            <a:off x="3755572" y="3005001"/>
            <a:ext cx="8305800" cy="1593215"/>
            <a:chOff x="5880" y="2611"/>
            <a:chExt cx="13080" cy="2509"/>
          </a:xfrm>
        </p:grpSpPr>
        <p:sp>
          <p:nvSpPr>
            <p:cNvPr id="7" name="任意多边形 17415">
              <a:extLst>
                <a:ext uri="{FF2B5EF4-FFF2-40B4-BE49-F238E27FC236}">
                  <a16:creationId xmlns:a16="http://schemas.microsoft.com/office/drawing/2014/main" id="{ED002A8E-93F4-47FD-B3B2-C42064966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3824"/>
              <a:ext cx="2288" cy="1296"/>
            </a:xfrm>
            <a:custGeom>
              <a:avLst/>
              <a:gdLst>
                <a:gd name="T0" fmla="*/ 15610 w 21600"/>
                <a:gd name="T1" fmla="*/ 0 h 21600"/>
                <a:gd name="T2" fmla="*/ 9621 w 21600"/>
                <a:gd name="T3" fmla="*/ 7200 h 21600"/>
                <a:gd name="T4" fmla="*/ 12707 w 21600"/>
                <a:gd name="T5" fmla="*/ 7200 h 21600"/>
                <a:gd name="T6" fmla="*/ 12707 w 21600"/>
                <a:gd name="T7" fmla="*/ 14825 h 21600"/>
                <a:gd name="T8" fmla="*/ 0 w 21600"/>
                <a:gd name="T9" fmla="*/ 14825 h 21600"/>
                <a:gd name="T10" fmla="*/ 0 w 21600"/>
                <a:gd name="T11" fmla="*/ 21600 h 21600"/>
                <a:gd name="T12" fmla="*/ 18514 w 21600"/>
                <a:gd name="T13" fmla="*/ 21600 h 21600"/>
                <a:gd name="T14" fmla="*/ 18514 w 21600"/>
                <a:gd name="T15" fmla="*/ 7200 h 21600"/>
                <a:gd name="T16" fmla="*/ 21600 w 21600"/>
                <a:gd name="T17" fmla="*/ 72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00" h="21600">
                  <a:moveTo>
                    <a:pt x="15610" y="0"/>
                  </a:moveTo>
                  <a:lnTo>
                    <a:pt x="9621" y="7200"/>
                  </a:lnTo>
                  <a:lnTo>
                    <a:pt x="12707" y="7200"/>
                  </a:lnTo>
                  <a:lnTo>
                    <a:pt x="12707" y="14825"/>
                  </a:lnTo>
                  <a:lnTo>
                    <a:pt x="0" y="14825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17416">
              <a:extLst>
                <a:ext uri="{FF2B5EF4-FFF2-40B4-BE49-F238E27FC236}">
                  <a16:creationId xmlns:a16="http://schemas.microsoft.com/office/drawing/2014/main" id="{3131B2E4-FCC1-4B98-BBEF-1C396F920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5" y="2611"/>
              <a:ext cx="12725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有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61.08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kJ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转移至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ATP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44CA69B-67D7-4D13-A943-219447FDCCB2}"/>
              </a:ext>
            </a:extLst>
          </p:cNvPr>
          <p:cNvGrpSpPr/>
          <p:nvPr/>
        </p:nvGrpSpPr>
        <p:grpSpPr>
          <a:xfrm>
            <a:off x="3756207" y="4976041"/>
            <a:ext cx="6651625" cy="1540510"/>
            <a:chOff x="5881" y="5715"/>
            <a:chExt cx="10475" cy="2426"/>
          </a:xfrm>
        </p:grpSpPr>
        <p:sp>
          <p:nvSpPr>
            <p:cNvPr id="10" name="矩形 17411">
              <a:extLst>
                <a:ext uri="{FF2B5EF4-FFF2-40B4-BE49-F238E27FC236}">
                  <a16:creationId xmlns:a16="http://schemas.microsoft.com/office/drawing/2014/main" id="{FFD0878B-8D71-496C-9AD5-9ABD74949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6" y="7319"/>
              <a:ext cx="103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其余</a:t>
              </a:r>
              <a:r>
                <a:rPr lang="en-US" altLang="zh-CN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69%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主要以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热能</a:t>
              </a:r>
              <a:r>
                <a:rPr lang="zh-CN" altLang="en-US" sz="28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的形式散失掉</a:t>
              </a:r>
            </a:p>
          </p:txBody>
        </p:sp>
        <p:sp>
          <p:nvSpPr>
            <p:cNvPr id="11" name="任意多边形 17419">
              <a:extLst>
                <a:ext uri="{FF2B5EF4-FFF2-40B4-BE49-F238E27FC236}">
                  <a16:creationId xmlns:a16="http://schemas.microsoft.com/office/drawing/2014/main" id="{4DFE3238-6232-4527-9422-A38FE68BB8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6304">
              <a:off x="6368" y="5228"/>
              <a:ext cx="1604" cy="2579"/>
            </a:xfrm>
            <a:custGeom>
              <a:avLst/>
              <a:gdLst>
                <a:gd name="T0" fmla="*/ 21600 w 21600"/>
                <a:gd name="T1" fmla="*/ 6079 h 21600"/>
                <a:gd name="T2" fmla="*/ 15126 w 21600"/>
                <a:gd name="T3" fmla="*/ 0 h 21600"/>
                <a:gd name="T4" fmla="*/ 15126 w 21600"/>
                <a:gd name="T5" fmla="*/ 2912 h 21600"/>
                <a:gd name="T6" fmla="*/ 12427 w 21600"/>
                <a:gd name="T7" fmla="*/ 2912 h 21600"/>
                <a:gd name="T8" fmla="*/ 0 w 21600"/>
                <a:gd name="T9" fmla="*/ 12158 h 21600"/>
                <a:gd name="T10" fmla="*/ 0 w 21600"/>
                <a:gd name="T11" fmla="*/ 21600 h 21600"/>
                <a:gd name="T12" fmla="*/ 6474 w 21600"/>
                <a:gd name="T13" fmla="*/ 21600 h 21600"/>
                <a:gd name="T14" fmla="*/ 6474 w 21600"/>
                <a:gd name="T15" fmla="*/ 12158 h 21600"/>
                <a:gd name="T16" fmla="*/ 12427 w 21600"/>
                <a:gd name="T17" fmla="*/ 9246 h 21600"/>
                <a:gd name="T18" fmla="*/ 15126 w 21600"/>
                <a:gd name="T19" fmla="*/ 9246 h 21600"/>
                <a:gd name="T20" fmla="*/ 15126 w 21600"/>
                <a:gd name="T21" fmla="*/ 1215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animBg="1"/>
      <p:bldP spid="80901" grpId="1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2900680" y="-2607310"/>
            <a:ext cx="393065" cy="5911850"/>
          </a:xfrm>
          <a:prstGeom prst="rect">
            <a:avLst/>
          </a:prstGeom>
          <a:noFill/>
          <a:ln w="38100" cmpd="dbl">
            <a:noFill/>
            <a:miter lim="800000"/>
          </a:ln>
        </p:spPr>
        <p:txBody>
          <a:bodyPr vert="vert" anchor="ctr"/>
          <a:lstStyle/>
          <a:p>
            <a:pPr algn="ctr"/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有氧呼吸和无氧呼吸的比较</a:t>
            </a:r>
          </a:p>
        </p:txBody>
      </p:sp>
      <p:graphicFrame>
        <p:nvGraphicFramePr>
          <p:cNvPr id="5" name="Group 6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76538" y="838194"/>
          <a:ext cx="9881443" cy="5299885"/>
        </p:xfrm>
        <a:graphic>
          <a:graphicData uri="http://schemas.openxmlformats.org/drawingml/2006/table">
            <a:tbl>
              <a:tblPr/>
              <a:tblGrid>
                <a:gridCol w="162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5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4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呼吸方式</a:t>
                      </a: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有氧呼吸</a:t>
                      </a: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无氧呼吸</a:t>
                      </a: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呼吸场所</a:t>
                      </a: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条件</a:t>
                      </a: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分解产物</a:t>
                      </a: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75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能量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ATP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产生阶段</a:t>
                      </a:r>
                    </a:p>
                  </a:txBody>
                  <a:tcPr marL="91419" marR="91419" marT="45709" marB="457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1" i="0" u="none" strike="noStrike" cap="none" normalizeH="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kumimoji="0" lang="en-US" altLang="zh-CN" sz="2400" b="1" i="0" u="none" strike="noStrike" cap="none" normalizeH="0" baseline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19" marR="91419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Box 29"/>
          <p:cNvSpPr txBox="1"/>
          <p:nvPr>
            <p:custDataLst>
              <p:tags r:id="rId3"/>
            </p:custDataLst>
          </p:nvPr>
        </p:nvSpPr>
        <p:spPr>
          <a:xfrm>
            <a:off x="2836159" y="1715430"/>
            <a:ext cx="3310759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细胞质基质、线粒体</a:t>
            </a:r>
          </a:p>
        </p:txBody>
      </p:sp>
      <p:sp>
        <p:nvSpPr>
          <p:cNvPr id="8" name="Text Box 30"/>
          <p:cNvSpPr txBox="1"/>
          <p:nvPr>
            <p:custDataLst>
              <p:tags r:id="rId4"/>
            </p:custDataLst>
          </p:nvPr>
        </p:nvSpPr>
        <p:spPr>
          <a:xfrm>
            <a:off x="7388901" y="1713703"/>
            <a:ext cx="273621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细胞质基质</a:t>
            </a:r>
          </a:p>
        </p:txBody>
      </p:sp>
      <p:sp>
        <p:nvSpPr>
          <p:cNvPr id="9" name="Text Box 31"/>
          <p:cNvSpPr txBox="1"/>
          <p:nvPr>
            <p:custDataLst>
              <p:tags r:id="rId5"/>
            </p:custDataLst>
          </p:nvPr>
        </p:nvSpPr>
        <p:spPr>
          <a:xfrm>
            <a:off x="2765040" y="2427268"/>
            <a:ext cx="34551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氧气、酶</a:t>
            </a:r>
          </a:p>
        </p:txBody>
      </p:sp>
      <p:sp>
        <p:nvSpPr>
          <p:cNvPr id="10" name="Text Box 32"/>
          <p:cNvSpPr txBox="1"/>
          <p:nvPr>
            <p:custDataLst>
              <p:tags r:id="rId6"/>
            </p:custDataLst>
          </p:nvPr>
        </p:nvSpPr>
        <p:spPr>
          <a:xfrm>
            <a:off x="6373888" y="2426845"/>
            <a:ext cx="42198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无氧气参与，酶</a:t>
            </a:r>
          </a:p>
        </p:txBody>
      </p:sp>
      <p:sp>
        <p:nvSpPr>
          <p:cNvPr id="11" name="Text Box 33"/>
          <p:cNvSpPr txBox="1"/>
          <p:nvPr>
            <p:custDataLst>
              <p:tags r:id="rId7"/>
            </p:custDataLst>
          </p:nvPr>
        </p:nvSpPr>
        <p:spPr>
          <a:xfrm>
            <a:off x="2663621" y="3346251"/>
            <a:ext cx="3656754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彻底</a:t>
            </a: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分解</a:t>
            </a: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</a:t>
            </a:r>
            <a:r>
              <a:rPr lang="en-US" altLang="zh-CN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="1" baseline="-16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en-US" altLang="zh-CN" sz="2400" b="1" baseline="-16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</a:p>
        </p:txBody>
      </p:sp>
      <p:sp>
        <p:nvSpPr>
          <p:cNvPr id="12" name="Text Box 34"/>
          <p:cNvSpPr txBox="1"/>
          <p:nvPr>
            <p:custDataLst>
              <p:tags r:id="rId8"/>
            </p:custDataLst>
          </p:nvPr>
        </p:nvSpPr>
        <p:spPr>
          <a:xfrm>
            <a:off x="6320155" y="2976880"/>
            <a:ext cx="45351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不彻底分解</a:t>
            </a:r>
            <a:r>
              <a:rPr lang="en-US" altLang="zh-CN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形成酒精和</a:t>
            </a:r>
            <a:r>
              <a:rPr lang="en-US" altLang="zh-CN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</a:t>
            </a:r>
            <a:r>
              <a:rPr lang="en-US" altLang="zh-CN" sz="2400" b="1" baseline="-1600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</a:p>
          <a:p>
            <a:pPr algn="ctr" eaLnBrk="1" latinLnBrk="0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或乳酸</a:t>
            </a:r>
            <a:endParaRPr lang="zh-CN" altLang="en-US" sz="24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26"/>
          <p:cNvSpPr txBox="1"/>
          <p:nvPr>
            <p:custDataLst>
              <p:tags r:id="rId9"/>
            </p:custDataLst>
          </p:nvPr>
        </p:nvSpPr>
        <p:spPr>
          <a:xfrm>
            <a:off x="3282884" y="4279974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>
              <a:buClrTx/>
              <a:buSzTx/>
              <a:buFontTx/>
            </a:pP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释放大量能量</a:t>
            </a:r>
          </a:p>
        </p:txBody>
      </p:sp>
      <p:sp>
        <p:nvSpPr>
          <p:cNvPr id="16" name="文本框 27"/>
          <p:cNvSpPr txBox="1"/>
          <p:nvPr>
            <p:custDataLst>
              <p:tags r:id="rId10"/>
            </p:custDataLst>
          </p:nvPr>
        </p:nvSpPr>
        <p:spPr>
          <a:xfrm>
            <a:off x="6269575" y="3972103"/>
            <a:ext cx="463733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latinLnBrk="0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释放少量能量，大部分能量储存在乳酸或酒精中</a:t>
            </a:r>
          </a:p>
        </p:txBody>
      </p:sp>
      <p:sp>
        <p:nvSpPr>
          <p:cNvPr id="17" name="文本框 28"/>
          <p:cNvSpPr txBox="1"/>
          <p:nvPr>
            <p:custDataLst>
              <p:tags r:id="rId11"/>
            </p:custDataLst>
          </p:nvPr>
        </p:nvSpPr>
        <p:spPr>
          <a:xfrm>
            <a:off x="2764405" y="5170575"/>
            <a:ext cx="3048383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有氧呼吸三个阶段</a:t>
            </a:r>
            <a:endParaRPr lang="en-US" altLang="zh-CN" sz="2400" b="1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均产生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ATP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29"/>
          <p:cNvSpPr txBox="1"/>
          <p:nvPr>
            <p:custDataLst>
              <p:tags r:id="rId12"/>
            </p:custDataLst>
          </p:nvPr>
        </p:nvSpPr>
        <p:spPr>
          <a:xfrm>
            <a:off x="6646148" y="5338549"/>
            <a:ext cx="35223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仅在第一个阶段产生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ATP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pyright Notice"/>
          <p:cNvSpPr/>
          <p:nvPr>
            <p:custDataLst>
              <p:tags r:id="rId1"/>
            </p:custDataLst>
          </p:nvPr>
        </p:nvSpPr>
        <p:spPr bwMode="auto">
          <a:xfrm>
            <a:off x="3773488" y="400050"/>
            <a:ext cx="4154487" cy="5588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72000" tIns="32400" rIns="72000" bIns="32400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/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细胞呼吸原理的应用</a:t>
            </a:r>
            <a:endParaRPr lang="en-US" altLang="en-US" sz="3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1" name="TextBox 28"/>
          <p:cNvSpPr txBox="1"/>
          <p:nvPr>
            <p:custDataLst>
              <p:tags r:id="rId2"/>
            </p:custDataLst>
          </p:nvPr>
        </p:nvSpPr>
        <p:spPr>
          <a:xfrm>
            <a:off x="314325" y="3136900"/>
            <a:ext cx="3589338" cy="430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0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防止厌氧菌的繁殖。</a:t>
            </a:r>
          </a:p>
        </p:txBody>
      </p:sp>
      <p:sp>
        <p:nvSpPr>
          <p:cNvPr id="27652" name="TextBox 26"/>
          <p:cNvSpPr/>
          <p:nvPr>
            <p:custDataLst>
              <p:tags r:id="rId3"/>
            </p:custDataLst>
          </p:nvPr>
        </p:nvSpPr>
        <p:spPr>
          <a:xfrm>
            <a:off x="4237038" y="3001963"/>
            <a:ext cx="3748087" cy="1168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先通气，后密封。先让酵母菌有氧呼吸，大量繁殖，再无氧呼吸产生酒精。</a:t>
            </a:r>
          </a:p>
        </p:txBody>
      </p:sp>
      <p:sp>
        <p:nvSpPr>
          <p:cNvPr id="27653" name="TextBox 24"/>
          <p:cNvSpPr txBox="1"/>
          <p:nvPr>
            <p:custDataLst>
              <p:tags r:id="rId4"/>
            </p:custDataLst>
          </p:nvPr>
        </p:nvSpPr>
        <p:spPr>
          <a:xfrm>
            <a:off x="8516938" y="3027363"/>
            <a:ext cx="3035300" cy="8302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0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促进根部有氧呼吸，吸收无机盐等。</a:t>
            </a:r>
          </a:p>
        </p:txBody>
      </p:sp>
      <p:pic>
        <p:nvPicPr>
          <p:cNvPr id="27654" name="图片 5"/>
          <p:cNvPicPr/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77838" y="1089025"/>
            <a:ext cx="3187700" cy="18319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pic>
        <p:nvPicPr>
          <p:cNvPr id="27655" name="图片 6"/>
          <p:cNvPicPr/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60862" y="1089025"/>
            <a:ext cx="3346450" cy="18319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pic>
        <p:nvPicPr>
          <p:cNvPr id="27656" name="图片 7"/>
          <p:cNvPicPr/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350250" y="1089025"/>
            <a:ext cx="3309938" cy="18319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pic>
        <p:nvPicPr>
          <p:cNvPr id="27657" name="Picture 2" descr="http://img0.efount.com/file/p/201505/b0f1c5e5068cfb00843492c599ab164c.jpg"/>
          <p:cNvPicPr/>
          <p:nvPr>
            <p:custDataLst>
              <p:tags r:id="rId8"/>
            </p:custDataLst>
          </p:nvPr>
        </p:nvPicPr>
        <p:blipFill>
          <a:blip r:embed="rId18"/>
          <a:srcRect r="3593"/>
          <a:stretch>
            <a:fillRect/>
          </a:stretch>
        </p:blipFill>
        <p:spPr>
          <a:xfrm>
            <a:off x="331788" y="4056062"/>
            <a:ext cx="3487738" cy="16049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pic>
        <p:nvPicPr>
          <p:cNvPr id="27658" name="图片 9"/>
          <p:cNvPicPr/>
          <p:nvPr>
            <p:custDataLst>
              <p:tags r:id="rId9"/>
            </p:custDataLst>
          </p:nvPr>
        </p:nvPicPr>
        <p:blipFill>
          <a:blip r:embed="rId19"/>
          <a:srcRect l="10813"/>
          <a:stretch>
            <a:fillRect/>
          </a:stretch>
        </p:blipFill>
        <p:spPr>
          <a:xfrm>
            <a:off x="4062412" y="4195762"/>
            <a:ext cx="3590925" cy="16049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pic>
        <p:nvPicPr>
          <p:cNvPr id="27659" name="图片 10"/>
          <p:cNvPicPr/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270875" y="4127500"/>
            <a:ext cx="3346450" cy="16049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139700" dir="2700000" algn="tl">
              <a:srgbClr val="333333">
                <a:alpha val="64999"/>
              </a:srgbClr>
            </a:outerShdw>
          </a:effectLst>
        </p:spPr>
      </p:pic>
      <p:sp>
        <p:nvSpPr>
          <p:cNvPr id="27660" name="TextBox 28"/>
          <p:cNvSpPr/>
          <p:nvPr>
            <p:custDataLst>
              <p:tags r:id="rId11"/>
            </p:custDataLst>
          </p:nvPr>
        </p:nvSpPr>
        <p:spPr>
          <a:xfrm>
            <a:off x="368300" y="5726113"/>
            <a:ext cx="3671888" cy="8001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减弱水果、粮食的呼吸作用，以延长保质期</a:t>
            </a:r>
          </a:p>
        </p:txBody>
      </p:sp>
      <p:sp>
        <p:nvSpPr>
          <p:cNvPr id="27661" name="TextBox 26"/>
          <p:cNvSpPr/>
          <p:nvPr>
            <p:custDataLst>
              <p:tags r:id="rId12"/>
            </p:custDataLst>
          </p:nvPr>
        </p:nvSpPr>
        <p:spPr>
          <a:xfrm>
            <a:off x="3821113" y="5762625"/>
            <a:ext cx="4116387" cy="904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避免破伤风芽孢杆菌等进行无氧呼吸而大量繁殖，引起破伤风。</a:t>
            </a:r>
          </a:p>
        </p:txBody>
      </p:sp>
      <p:sp>
        <p:nvSpPr>
          <p:cNvPr id="27662" name="TextBox 24"/>
          <p:cNvSpPr/>
          <p:nvPr>
            <p:custDataLst>
              <p:tags r:id="rId13"/>
            </p:custDataLst>
          </p:nvPr>
        </p:nvSpPr>
        <p:spPr>
          <a:xfrm>
            <a:off x="8253413" y="5867400"/>
            <a:ext cx="3938587" cy="8001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20000"/>
              </a:lnSpc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避免肌细胞因供氧不足进行无氧呼吸，产生大量乳酸。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27653" grpId="0"/>
      <p:bldP spid="27660" grpId="0"/>
      <p:bldP spid="27661" grpId="0"/>
      <p:bldP spid="276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"/>
          <p:cNvSpPr/>
          <p:nvPr>
            <p:custDataLst>
              <p:tags r:id="rId1"/>
            </p:custDataLst>
          </p:nvPr>
        </p:nvSpPr>
        <p:spPr>
          <a:xfrm>
            <a:off x="23813" y="215900"/>
            <a:ext cx="3840480" cy="58356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影响细胞呼吸的外因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6903" name="组合 36902"/>
          <p:cNvGrpSpPr/>
          <p:nvPr/>
        </p:nvGrpSpPr>
        <p:grpSpPr bwMode="auto">
          <a:xfrm>
            <a:off x="1851978" y="1562418"/>
            <a:ext cx="8686800" cy="858838"/>
            <a:chOff x="288" y="3043"/>
            <a:chExt cx="5472" cy="541"/>
          </a:xfrm>
        </p:grpSpPr>
        <p:grpSp>
          <p:nvGrpSpPr>
            <p:cNvPr id="11319" name="组合 36892"/>
            <p:cNvGrpSpPr/>
            <p:nvPr/>
          </p:nvGrpSpPr>
          <p:grpSpPr bwMode="auto">
            <a:xfrm>
              <a:off x="2640" y="3043"/>
              <a:ext cx="576" cy="365"/>
              <a:chOff x="2640" y="3043"/>
              <a:chExt cx="576" cy="365"/>
            </a:xfrm>
          </p:grpSpPr>
          <p:sp>
            <p:nvSpPr>
              <p:cNvPr id="11320" name="直接连接符 36866"/>
              <p:cNvSpPr>
                <a:spLocks noChangeShapeType="1"/>
              </p:cNvSpPr>
              <p:nvPr/>
            </p:nvSpPr>
            <p:spPr bwMode="auto">
              <a:xfrm>
                <a:off x="2640" y="3408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080808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21" name="文本框 36867"/>
              <p:cNvSpPr txBox="1">
                <a:spLocks noChangeArrowheads="1"/>
              </p:cNvSpPr>
              <p:nvPr/>
            </p:nvSpPr>
            <p:spPr bwMode="auto">
              <a:xfrm>
                <a:off x="2705" y="3043"/>
                <a:ext cx="48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酶</a:t>
                </a:r>
              </a:p>
            </p:txBody>
          </p:sp>
        </p:grpSp>
        <p:sp>
          <p:nvSpPr>
            <p:cNvPr id="11322" name="文本框 36868"/>
            <p:cNvSpPr txBox="1">
              <a:spLocks noChangeArrowheads="1"/>
            </p:cNvSpPr>
            <p:nvPr/>
          </p:nvSpPr>
          <p:spPr bwMode="auto">
            <a:xfrm>
              <a:off x="288" y="3216"/>
              <a:ext cx="120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</a:p>
          </p:txBody>
        </p:sp>
        <p:sp>
          <p:nvSpPr>
            <p:cNvPr id="11323" name="文本框 36869"/>
            <p:cNvSpPr txBox="1">
              <a:spLocks noChangeArrowheads="1"/>
            </p:cNvSpPr>
            <p:nvPr/>
          </p:nvSpPr>
          <p:spPr bwMode="auto">
            <a:xfrm>
              <a:off x="1200" y="3216"/>
              <a:ext cx="124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+6H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11324" name="文本框 36870"/>
            <p:cNvSpPr txBox="1">
              <a:spLocks noChangeArrowheads="1"/>
            </p:cNvSpPr>
            <p:nvPr/>
          </p:nvSpPr>
          <p:spPr bwMode="auto">
            <a:xfrm>
              <a:off x="2016" y="3216"/>
              <a:ext cx="8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+6O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1325" name="文本框 36871"/>
            <p:cNvSpPr txBox="1">
              <a:spLocks noChangeArrowheads="1"/>
            </p:cNvSpPr>
            <p:nvPr/>
          </p:nvSpPr>
          <p:spPr bwMode="auto">
            <a:xfrm>
              <a:off x="3264" y="3216"/>
              <a:ext cx="16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6CO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+12H</a:t>
              </a:r>
              <a:r>
                <a:rPr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11326" name="文本框 36872"/>
            <p:cNvSpPr txBox="1">
              <a:spLocks noChangeArrowheads="1"/>
            </p:cNvSpPr>
            <p:nvPr/>
          </p:nvSpPr>
          <p:spPr bwMode="auto">
            <a:xfrm>
              <a:off x="4800" y="3216"/>
              <a:ext cx="96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</a:t>
              </a:r>
              <a:r>
                <a:rPr lang="zh-CN" altLang="en-US" sz="3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能量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6129713" y="757555"/>
            <a:ext cx="1538605" cy="805180"/>
            <a:chOff x="9201" y="3470"/>
            <a:chExt cx="2423" cy="1268"/>
          </a:xfrm>
        </p:grpSpPr>
        <p:sp>
          <p:nvSpPr>
            <p:cNvPr id="11" name="Line 9"/>
            <p:cNvSpPr/>
            <p:nvPr>
              <p:custDataLst>
                <p:tags r:id="rId14"/>
              </p:custDataLst>
            </p:nvPr>
          </p:nvSpPr>
          <p:spPr>
            <a:xfrm flipH="1">
              <a:off x="9201" y="3830"/>
              <a:ext cx="455" cy="90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" name="Text Box 13"/>
            <p:cNvSpPr txBox="1"/>
            <p:nvPr>
              <p:custDataLst>
                <p:tags r:id="rId15"/>
              </p:custDataLst>
            </p:nvPr>
          </p:nvSpPr>
          <p:spPr>
            <a:xfrm>
              <a:off x="9581" y="3470"/>
              <a:ext cx="204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x-none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温度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3265228" y="2421255"/>
            <a:ext cx="659130" cy="1261745"/>
            <a:chOff x="5706" y="5983"/>
            <a:chExt cx="1038" cy="1987"/>
          </a:xfrm>
        </p:grpSpPr>
        <p:sp>
          <p:nvSpPr>
            <p:cNvPr id="14" name="Line 12"/>
            <p:cNvSpPr/>
            <p:nvPr>
              <p:custDataLst>
                <p:tags r:id="rId12"/>
              </p:custDataLst>
            </p:nvPr>
          </p:nvSpPr>
          <p:spPr>
            <a:xfrm flipV="1">
              <a:off x="6166" y="5983"/>
              <a:ext cx="315" cy="1172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Text Box 13"/>
            <p:cNvSpPr txBox="1"/>
            <p:nvPr>
              <p:custDataLst>
                <p:tags r:id="rId13"/>
              </p:custDataLst>
            </p:nvPr>
          </p:nvSpPr>
          <p:spPr>
            <a:xfrm>
              <a:off x="5706" y="7148"/>
              <a:ext cx="103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x-none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4552373" y="2386330"/>
            <a:ext cx="1033780" cy="1296670"/>
            <a:chOff x="6871" y="5930"/>
            <a:chExt cx="1628" cy="2042"/>
          </a:xfrm>
        </p:grpSpPr>
        <p:sp>
          <p:nvSpPr>
            <p:cNvPr id="17" name="Line 10"/>
            <p:cNvSpPr/>
            <p:nvPr>
              <p:custDataLst>
                <p:tags r:id="rId10"/>
              </p:custDataLst>
            </p:nvPr>
          </p:nvSpPr>
          <p:spPr>
            <a:xfrm flipV="1">
              <a:off x="7596" y="5930"/>
              <a:ext cx="359" cy="128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Text Box 13"/>
            <p:cNvSpPr txBox="1"/>
            <p:nvPr>
              <p:custDataLst>
                <p:tags r:id="rId11"/>
              </p:custDataLst>
            </p:nvPr>
          </p:nvSpPr>
          <p:spPr>
            <a:xfrm>
              <a:off x="6871" y="7150"/>
              <a:ext cx="16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x-none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氧气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5904923" y="2386330"/>
            <a:ext cx="1763395" cy="1329690"/>
            <a:chOff x="9151" y="5953"/>
            <a:chExt cx="2777" cy="2094"/>
          </a:xfrm>
        </p:grpSpPr>
        <p:sp>
          <p:nvSpPr>
            <p:cNvPr id="20" name="Line 11"/>
            <p:cNvSpPr/>
            <p:nvPr>
              <p:custDataLst>
                <p:tags r:id="rId8"/>
              </p:custDataLst>
            </p:nvPr>
          </p:nvSpPr>
          <p:spPr>
            <a:xfrm flipV="1">
              <a:off x="10426" y="5953"/>
              <a:ext cx="365" cy="123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Text Box 13"/>
            <p:cNvSpPr txBox="1"/>
            <p:nvPr>
              <p:custDataLst>
                <p:tags r:id="rId9"/>
              </p:custDataLst>
            </p:nvPr>
          </p:nvSpPr>
          <p:spPr>
            <a:xfrm>
              <a:off x="9151" y="7225"/>
              <a:ext cx="2777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x-none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二氧化碳</a:t>
              </a:r>
            </a:p>
          </p:txBody>
        </p:sp>
      </p:grp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942169" y="4363141"/>
            <a:ext cx="4196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Ø"/>
              <a:defRPr sz="2800">
                <a:solidFill>
                  <a:srgbClr val="2A85D6"/>
                </a:solidFill>
                <a:latin typeface="+mj-lt"/>
                <a:ea typeface="黑体" panose="02010609060101010101" pitchFamily="49" charset="-122"/>
              </a:defRPr>
            </a:lvl1pPr>
          </a:lstStyle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影响细胞呼吸的因素：</a:t>
            </a: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2776220" y="4885055"/>
            <a:ext cx="6588125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b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温度、 </a:t>
            </a:r>
            <a:r>
              <a:rPr lang="en-US" altLang="zh-CN" sz="2800" b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O</a:t>
            </a:r>
            <a:r>
              <a:rPr lang="en-US" altLang="zh-CN" sz="2800" b="0" baseline="-25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2800" b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含量、 </a:t>
            </a:r>
            <a:r>
              <a:rPr lang="en-US" altLang="zh-CN" sz="2800" dirty="0">
                <a:solidFill>
                  <a:srgbClr val="2C5D7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</a:t>
            </a:r>
            <a:r>
              <a:rPr lang="en-US" altLang="zh-CN" sz="2800" baseline="-25000" dirty="0">
                <a:solidFill>
                  <a:srgbClr val="2C5D7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浓度</a:t>
            </a:r>
            <a:r>
              <a:rPr lang="zh-CN" altLang="en-US" sz="2800" b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、 含水量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"/>
          <p:cNvSpPr/>
          <p:nvPr>
            <p:custDataLst>
              <p:tags r:id="rId1"/>
            </p:custDataLst>
          </p:nvPr>
        </p:nvSpPr>
        <p:spPr>
          <a:xfrm>
            <a:off x="-30162" y="81915"/>
            <a:ext cx="3840480" cy="58356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影响细胞呼吸的外因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1" name="TextBox 6"/>
          <p:cNvSpPr txBox="1"/>
          <p:nvPr>
            <p:custDataLst>
              <p:tags r:id="rId2"/>
            </p:custDataLst>
          </p:nvPr>
        </p:nvSpPr>
        <p:spPr>
          <a:xfrm>
            <a:off x="3568700" y="1082675"/>
            <a:ext cx="2547938" cy="6451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71755" marR="0" lvl="0" indent="0"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酶的活性</a:t>
            </a:r>
            <a:endParaRPr lang="zh-CN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4" name="Text Box 5"/>
          <p:cNvSpPr/>
          <p:nvPr>
            <p:custDataLst>
              <p:tags r:id="rId3"/>
            </p:custDataLst>
          </p:nvPr>
        </p:nvSpPr>
        <p:spPr>
          <a:xfrm>
            <a:off x="811530" y="5206365"/>
            <a:ext cx="9536430" cy="4972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应用：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贮存蔬菜、水果，大棚栽培植物夜间应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___________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29705" name="Rectangle 9"/>
          <p:cNvSpPr/>
          <p:nvPr>
            <p:custDataLst>
              <p:tags r:id="rId4"/>
            </p:custDataLst>
          </p:nvPr>
        </p:nvSpPr>
        <p:spPr>
          <a:xfrm>
            <a:off x="1728470" y="5126355"/>
            <a:ext cx="163639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零上低温</a:t>
            </a:r>
          </a:p>
        </p:txBody>
      </p:sp>
      <p:sp>
        <p:nvSpPr>
          <p:cNvPr id="29706" name="Rectangle 10"/>
          <p:cNvSpPr/>
          <p:nvPr>
            <p:custDataLst>
              <p:tags r:id="rId5"/>
            </p:custDataLst>
          </p:nvPr>
        </p:nvSpPr>
        <p:spPr>
          <a:xfrm>
            <a:off x="8346440" y="5126355"/>
            <a:ext cx="164973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适当降温</a:t>
            </a:r>
          </a:p>
        </p:txBody>
      </p:sp>
      <p:sp>
        <p:nvSpPr>
          <p:cNvPr id="7" name="矩形 5"/>
          <p:cNvSpPr/>
          <p:nvPr>
            <p:custDataLst>
              <p:tags r:id="rId6"/>
            </p:custDataLst>
          </p:nvPr>
        </p:nvSpPr>
        <p:spPr>
          <a:xfrm>
            <a:off x="642937" y="1205548"/>
            <a:ext cx="174561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温度：</a:t>
            </a:r>
          </a:p>
        </p:txBody>
      </p:sp>
      <p:sp>
        <p:nvSpPr>
          <p:cNvPr id="8" name="Text Box 17"/>
          <p:cNvSpPr/>
          <p:nvPr>
            <p:custDataLst>
              <p:tags r:id="rId7"/>
            </p:custDataLst>
          </p:nvPr>
        </p:nvSpPr>
        <p:spPr>
          <a:xfrm>
            <a:off x="2092960" y="1205865"/>
            <a:ext cx="67659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通过影响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_________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影响呼吸速率；</a:t>
            </a:r>
          </a:p>
        </p:txBody>
      </p:sp>
      <p:pic>
        <p:nvPicPr>
          <p:cNvPr id="1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94025" y="1816735"/>
            <a:ext cx="4184650" cy="3223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  <p:bldP spid="29705" grpId="0"/>
      <p:bldP spid="297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"/>
          <p:cNvSpPr/>
          <p:nvPr>
            <p:custDataLst>
              <p:tags r:id="rId1"/>
            </p:custDataLst>
          </p:nvPr>
        </p:nvSpPr>
        <p:spPr>
          <a:xfrm>
            <a:off x="-30162" y="81915"/>
            <a:ext cx="3840480" cy="58356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影响细胞呼吸的外因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5"/>
          <p:cNvSpPr/>
          <p:nvPr>
            <p:custDataLst>
              <p:tags r:id="rId2"/>
            </p:custDataLst>
          </p:nvPr>
        </p:nvSpPr>
        <p:spPr>
          <a:xfrm>
            <a:off x="291147" y="1050608"/>
            <a:ext cx="241300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(2)CO</a:t>
            </a:r>
            <a:r>
              <a:rPr lang="en-US" altLang="zh-CN" sz="28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含量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</p:txBody>
      </p:sp>
      <p:sp>
        <p:nvSpPr>
          <p:cNvPr id="30723" name="Text Box 17"/>
          <p:cNvSpPr/>
          <p:nvPr>
            <p:custDataLst>
              <p:tags r:id="rId3"/>
            </p:custDataLst>
          </p:nvPr>
        </p:nvSpPr>
        <p:spPr>
          <a:xfrm>
            <a:off x="2409825" y="1050925"/>
            <a:ext cx="96202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sz="28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是细胞呼吸的最终产物，积累过多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细胞呼吸的进行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10"/>
          <p:cNvSpPr/>
          <p:nvPr>
            <p:custDataLst>
              <p:tags r:id="rId4"/>
            </p:custDataLst>
          </p:nvPr>
        </p:nvSpPr>
        <p:spPr>
          <a:xfrm>
            <a:off x="8475980" y="1050925"/>
            <a:ext cx="81978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抑制</a:t>
            </a:r>
          </a:p>
        </p:txBody>
      </p:sp>
      <p:sp>
        <p:nvSpPr>
          <p:cNvPr id="30727" name="Text 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44880" y="4808855"/>
            <a:ext cx="1108519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just" eaLnBrk="1" hangingPunct="1">
              <a:lnSpc>
                <a:spcPct val="150000"/>
              </a:lnSpc>
            </a:pP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应用：在蔬菜和水果保鲜中，</a:t>
            </a:r>
            <a:r>
              <a:rPr 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增加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浓度可</a:t>
            </a:r>
            <a:r>
              <a:rPr 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抑制细胞呼吸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，如地窖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pic>
        <p:nvPicPr>
          <p:cNvPr id="30722" name="Picture 2" descr="3-46"/>
          <p:cNvPicPr/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43375" y="1858962"/>
            <a:ext cx="4343400" cy="2667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0728" name="矩形 10"/>
          <p:cNvSpPr/>
          <p:nvPr>
            <p:custDataLst>
              <p:tags r:id="rId7"/>
            </p:custDataLst>
          </p:nvPr>
        </p:nvSpPr>
        <p:spPr>
          <a:xfrm>
            <a:off x="5101590" y="1979295"/>
            <a:ext cx="2771775" cy="178752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727" grpId="0" bldLvl="0" animBg="1"/>
      <p:bldP spid="30728" grpId="0" animBg="1"/>
      <p:bldP spid="307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稻壳儿春秋广告/盗版必究        原创来源：http://chn.docer.com/works?userid=199329941#!/work_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b="22932"/>
          <a:stretch>
            <a:fillRect/>
          </a:stretch>
        </p:blipFill>
        <p:spPr bwMode="auto">
          <a:xfrm>
            <a:off x="0" y="5940425"/>
            <a:ext cx="102298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稻壳儿春秋广告/盗版必究        原创来源：http://chn.docer.com/works?userid=199329941#!/work_ti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60947" b="53407"/>
          <a:stretch>
            <a:fillRect/>
          </a:stretch>
        </p:blipFill>
        <p:spPr bwMode="auto">
          <a:xfrm flipV="1">
            <a:off x="10925175" y="0"/>
            <a:ext cx="1266825" cy="70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文本框 1"/>
          <p:cNvSpPr txBox="1">
            <a:spLocks noChangeArrowheads="1"/>
          </p:cNvSpPr>
          <p:nvPr/>
        </p:nvSpPr>
        <p:spPr bwMode="auto">
          <a:xfrm>
            <a:off x="6340475" y="1156970"/>
            <a:ext cx="50863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细胞呼吸是指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有机物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细胞内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经过一系列的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氧化分解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，生成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二氧化碳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其他产物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，释放出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并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生成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ATP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的过程。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02895" y="220980"/>
            <a:ext cx="73113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辨析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细胞呼吸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（呼吸作用）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219825" y="4092575"/>
            <a:ext cx="5327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本质：有机物氧化分解，</a:t>
            </a:r>
          </a:p>
          <a:p>
            <a:pPr eaLnBrk="1" latinLnBrk="0" hangingPunct="1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释放能量</a:t>
            </a:r>
          </a:p>
        </p:txBody>
      </p:sp>
      <p:pic>
        <p:nvPicPr>
          <p:cNvPr id="14" name="图片 1" descr="1"/>
          <p:cNvPicPr>
            <a:picLocks noGrp="1" noChangeAspect="1"/>
          </p:cNvPicPr>
          <p:nvPr>
            <p:ph sz="quarter" idx="4"/>
            <p:custDataLst>
              <p:tags r:id="rId1"/>
            </p:custDataLst>
          </p:nvPr>
        </p:nvPicPr>
        <p:blipFill>
          <a:blip r:embed="rId6"/>
          <a:srcRect l="18503" r="17207"/>
          <a:stretch>
            <a:fillRect/>
          </a:stretch>
        </p:blipFill>
        <p:spPr>
          <a:xfrm>
            <a:off x="758825" y="896620"/>
            <a:ext cx="4002405" cy="345567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03023" y="4461965"/>
            <a:ext cx="525481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呼吸是指人和动物与外界进行的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交换气体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的过程，是指呼吸动作。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5895340" y="896620"/>
            <a:ext cx="12700" cy="48755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776095" y="2021205"/>
            <a:ext cx="9388475" cy="2239645"/>
            <a:chOff x="2945" y="3500"/>
            <a:chExt cx="14785" cy="3527"/>
          </a:xfrm>
        </p:grpSpPr>
        <p:sp>
          <p:nvSpPr>
            <p:cNvPr id="6" name="圆角矩形 5"/>
            <p:cNvSpPr/>
            <p:nvPr/>
          </p:nvSpPr>
          <p:spPr>
            <a:xfrm>
              <a:off x="2945" y="3500"/>
              <a:ext cx="14785" cy="35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>
              <a:spLocks noChangeArrowheads="1"/>
            </p:cNvSpPr>
            <p:nvPr/>
          </p:nvSpPr>
          <p:spPr bwMode="auto">
            <a:xfrm>
              <a:off x="3409" y="4028"/>
              <a:ext cx="13944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>
                  <a:latin typeface="Times New Roman" panose="02020603050405020304" pitchFamily="18" charset="0"/>
                </a:rPr>
                <a:t>联系：生物体</a:t>
              </a:r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呼吸</a:t>
              </a:r>
              <a:r>
                <a:rPr lang="zh-CN" altLang="en-US" sz="3200" b="1">
                  <a:latin typeface="Times New Roman" panose="02020603050405020304" pitchFamily="18" charset="0"/>
                </a:rPr>
                <a:t>为细胞呼吸提供所需要的</a:t>
              </a:r>
              <a:r>
                <a:rPr lang="zh-CN" altLang="zh-CN" sz="32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O</a:t>
              </a:r>
              <a:r>
                <a:rPr lang="zh-CN" altLang="zh-CN" sz="3200" b="1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zh-CN" altLang="en-US" sz="3200" b="1">
                  <a:latin typeface="Times New Roman" panose="02020603050405020304" pitchFamily="18" charset="0"/>
                </a:rPr>
                <a:t>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3200" b="1">
                  <a:latin typeface="Times New Roman" panose="02020603050405020304" pitchFamily="18" charset="0"/>
                </a:rPr>
                <a:t>同时将细胞呼吸产生</a:t>
              </a:r>
              <a:r>
                <a:rPr lang="zh-CN" altLang="zh-CN" sz="32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CO</a:t>
              </a:r>
              <a:r>
                <a:rPr lang="zh-CN" altLang="zh-CN" sz="3200" b="1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zh-CN" altLang="en-US" sz="3200" b="1">
                  <a:latin typeface="Times New Roman" panose="02020603050405020304" pitchFamily="18" charset="0"/>
                </a:rPr>
                <a:t>通过气体交换</a:t>
              </a:r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排出体外</a:t>
              </a:r>
              <a:r>
                <a:rPr lang="zh-CN" altLang="en-US" sz="3200" b="1">
                  <a:latin typeface="Times New Roman" panose="02020603050405020304" pitchFamily="18" charset="0"/>
                </a:rPr>
                <a:t>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5" grpId="1"/>
      <p:bldP spid="3" grpId="0"/>
      <p:bldP spid="3" grpId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"/>
          <p:cNvSpPr/>
          <p:nvPr>
            <p:custDataLst>
              <p:tags r:id="rId1"/>
            </p:custDataLst>
          </p:nvPr>
        </p:nvSpPr>
        <p:spPr>
          <a:xfrm>
            <a:off x="-30162" y="81915"/>
            <a:ext cx="3840480" cy="58356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影响细胞呼吸的外因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5"/>
          <p:cNvSpPr/>
          <p:nvPr>
            <p:custDataLst>
              <p:tags r:id="rId2"/>
            </p:custDataLst>
          </p:nvPr>
        </p:nvSpPr>
        <p:spPr>
          <a:xfrm>
            <a:off x="550227" y="1150938"/>
            <a:ext cx="210121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(3)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水含量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</p:txBody>
      </p:sp>
      <p:sp>
        <p:nvSpPr>
          <p:cNvPr id="31748" name="TextBox 6"/>
          <p:cNvSpPr/>
          <p:nvPr>
            <p:custDataLst>
              <p:tags r:id="rId3"/>
            </p:custDataLst>
          </p:nvPr>
        </p:nvSpPr>
        <p:spPr>
          <a:xfrm>
            <a:off x="2472690" y="1151255"/>
            <a:ext cx="653224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自由水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含量较高时，细胞呼吸作用旺盛</a:t>
            </a:r>
          </a:p>
        </p:txBody>
      </p:sp>
      <p:sp>
        <p:nvSpPr>
          <p:cNvPr id="31750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60780" y="5064125"/>
            <a:ext cx="1016317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just"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应用：粮食储存时，应保持干燥，降低呼吸作用，减少有机物的消耗；</a:t>
            </a:r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just"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种子萌发初期，吸水较多，细胞呼吸增强；</a:t>
            </a:r>
            <a:endParaRPr lang="en-US" altLang="zh-CN" sz="2800" b="1">
              <a:latin typeface="等线" panose="02010600030101010101" pitchFamily="2" charset="-122"/>
              <a:ea typeface="Times New Roman" panose="02020603050405020304" pitchFamily="18" charset="0"/>
            </a:endParaRPr>
          </a:p>
        </p:txBody>
      </p:sp>
      <p:pic>
        <p:nvPicPr>
          <p:cNvPr id="31751" name="Picture 1" descr="C:\Users\Administrator\AppData\Local\Temp\Temp16_【配套Word版文档】第5章.zip\【配套Word版文档】第5章\5-74.TIF"/>
          <p:cNvPicPr/>
          <p:nvPr>
            <p:custDataLst>
              <p:tags r:id="rId5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0505" y="2060575"/>
            <a:ext cx="3968115" cy="27717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1752" name="矩形 12"/>
          <p:cNvSpPr/>
          <p:nvPr>
            <p:custDataLst>
              <p:tags r:id="rId6"/>
            </p:custDataLst>
          </p:nvPr>
        </p:nvSpPr>
        <p:spPr>
          <a:xfrm>
            <a:off x="3408045" y="2609533"/>
            <a:ext cx="3330575" cy="16383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  <p:bldP spid="31752" grpId="0" animBg="1"/>
      <p:bldP spid="3175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/>
          <p:nvPr>
            <p:custDataLst>
              <p:tags r:id="rId1"/>
            </p:custDataLst>
          </p:nvPr>
        </p:nvSpPr>
        <p:spPr>
          <a:xfrm>
            <a:off x="5931535" y="1440815"/>
            <a:ext cx="90424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A点：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771" name="Text Box 3"/>
          <p:cNvSpPr/>
          <p:nvPr>
            <p:custDataLst>
              <p:tags r:id="rId2"/>
            </p:custDataLst>
          </p:nvPr>
        </p:nvSpPr>
        <p:spPr>
          <a:xfrm>
            <a:off x="5931535" y="2071370"/>
            <a:ext cx="904875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B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点：</a:t>
            </a:r>
            <a:endParaRPr lang="zh-CN" altLang="en-US" sz="2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74" name="文本框 7"/>
          <p:cNvSpPr/>
          <p:nvPr>
            <p:custDataLst>
              <p:tags r:id="rId3"/>
            </p:custDataLst>
          </p:nvPr>
        </p:nvSpPr>
        <p:spPr>
          <a:xfrm>
            <a:off x="6835775" y="2000658"/>
            <a:ext cx="2640330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无氧呼吸消失。</a:t>
            </a:r>
            <a:endParaRPr lang="zh-CN" altLang="en-US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777" name="Line 8"/>
          <p:cNvCxnSpPr/>
          <p:nvPr>
            <p:custDataLst>
              <p:tags r:id="rId4"/>
            </p:custDataLst>
          </p:nvPr>
        </p:nvCxnSpPr>
        <p:spPr>
          <a:xfrm flipV="1">
            <a:off x="1497012" y="2986088"/>
            <a:ext cx="15875" cy="27225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sp>
        <p:nvSpPr>
          <p:cNvPr id="32778" name="Text Box 17"/>
          <p:cNvSpPr/>
          <p:nvPr>
            <p:custDataLst>
              <p:tags r:id="rId5"/>
            </p:custDataLst>
          </p:nvPr>
        </p:nvSpPr>
        <p:spPr>
          <a:xfrm>
            <a:off x="1473200" y="3197225"/>
            <a:ext cx="425450" cy="4619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</a:p>
        </p:txBody>
      </p:sp>
      <p:sp>
        <p:nvSpPr>
          <p:cNvPr id="32780" name="Text Box 20"/>
          <p:cNvSpPr/>
          <p:nvPr>
            <p:custDataLst>
              <p:tags r:id="rId6"/>
            </p:custDataLst>
          </p:nvPr>
        </p:nvSpPr>
        <p:spPr>
          <a:xfrm>
            <a:off x="2389188" y="5338762"/>
            <a:ext cx="360362" cy="3698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cxnSp>
        <p:nvCxnSpPr>
          <p:cNvPr id="32781" name="Line 21"/>
          <p:cNvCxnSpPr/>
          <p:nvPr>
            <p:custDataLst>
              <p:tags r:id="rId7"/>
            </p:custDataLst>
          </p:nvPr>
        </p:nvCxnSpPr>
        <p:spPr>
          <a:xfrm flipH="1">
            <a:off x="1892300" y="5589588"/>
            <a:ext cx="0" cy="90488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32782" name="Line 22"/>
          <p:cNvCxnSpPr/>
          <p:nvPr>
            <p:custDataLst>
              <p:tags r:id="rId8"/>
            </p:custDataLst>
          </p:nvPr>
        </p:nvCxnSpPr>
        <p:spPr>
          <a:xfrm flipH="1">
            <a:off x="2436812" y="5586412"/>
            <a:ext cx="0" cy="88900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32783" name="Line 23"/>
          <p:cNvCxnSpPr/>
          <p:nvPr>
            <p:custDataLst>
              <p:tags r:id="rId9"/>
            </p:custDataLst>
          </p:nvPr>
        </p:nvCxnSpPr>
        <p:spPr>
          <a:xfrm flipH="1">
            <a:off x="2981325" y="5597525"/>
            <a:ext cx="0" cy="90488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32784" name="Line 24"/>
          <p:cNvCxnSpPr/>
          <p:nvPr>
            <p:custDataLst>
              <p:tags r:id="rId10"/>
            </p:custDataLst>
          </p:nvPr>
        </p:nvCxnSpPr>
        <p:spPr>
          <a:xfrm flipH="1">
            <a:off x="3533775" y="5610225"/>
            <a:ext cx="0" cy="90488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cxnSp>
        <p:nvCxnSpPr>
          <p:cNvPr id="32785" name="Line 25"/>
          <p:cNvCxnSpPr/>
          <p:nvPr>
            <p:custDataLst>
              <p:tags r:id="rId11"/>
            </p:custDataLst>
          </p:nvPr>
        </p:nvCxnSpPr>
        <p:spPr>
          <a:xfrm flipH="1">
            <a:off x="4078288" y="5610225"/>
            <a:ext cx="0" cy="90488"/>
          </a:xfrm>
          <a:prstGeom prst="line">
            <a:avLst/>
          </a:prstGeom>
          <a:noFill/>
          <a:ln>
            <a:solidFill>
              <a:schemeClr val="tx1"/>
            </a:solidFill>
            <a:miter lim="800000"/>
          </a:ln>
        </p:spPr>
      </p:cxnSp>
      <p:sp>
        <p:nvSpPr>
          <p:cNvPr id="32786" name="Text Box 30"/>
          <p:cNvSpPr/>
          <p:nvPr>
            <p:custDataLst>
              <p:tags r:id="rId12"/>
            </p:custDataLst>
          </p:nvPr>
        </p:nvSpPr>
        <p:spPr>
          <a:xfrm>
            <a:off x="1649412" y="5761038"/>
            <a:ext cx="2808288" cy="2619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50000"/>
              </a:spcBef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5      10      15      20     25</a:t>
            </a:r>
          </a:p>
        </p:txBody>
      </p:sp>
      <p:cxnSp>
        <p:nvCxnSpPr>
          <p:cNvPr id="32787" name="Line 9"/>
          <p:cNvCxnSpPr/>
          <p:nvPr>
            <p:custDataLst>
              <p:tags r:id="rId13"/>
            </p:custDataLst>
          </p:nvPr>
        </p:nvCxnSpPr>
        <p:spPr>
          <a:xfrm flipV="1">
            <a:off x="1497012" y="5668962"/>
            <a:ext cx="3373438" cy="206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tailEnd type="triangle"/>
          </a:ln>
        </p:spPr>
      </p:cxnSp>
      <p:grpSp>
        <p:nvGrpSpPr>
          <p:cNvPr id="32788" name="组合 51"/>
          <p:cNvGrpSpPr/>
          <p:nvPr>
            <p:custDataLst>
              <p:tags r:id="rId14"/>
            </p:custDataLst>
          </p:nvPr>
        </p:nvGrpSpPr>
        <p:grpSpPr>
          <a:xfrm>
            <a:off x="1516062" y="3506788"/>
            <a:ext cx="1930400" cy="2152650"/>
            <a:chOff x="4710840" y="763801"/>
            <a:chExt cx="1930241" cy="2152793"/>
          </a:xfrm>
        </p:grpSpPr>
        <p:sp>
          <p:nvSpPr>
            <p:cNvPr id="32789" name="Text Box 15"/>
            <p:cNvSpPr/>
            <p:nvPr>
              <p:custDataLst>
                <p:tags r:id="rId24"/>
              </p:custDataLst>
            </p:nvPr>
          </p:nvSpPr>
          <p:spPr>
            <a:xfrm>
              <a:off x="5142447" y="2425171"/>
              <a:ext cx="1498634" cy="33813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</a:pPr>
              <a:r>
                <a:rPr lang="zh-CN" altLang="en-US" sz="16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无氧呼吸速率</a:t>
              </a:r>
            </a:p>
          </p:txBody>
        </p:sp>
        <p:sp>
          <p:nvSpPr>
            <p:cNvPr id="32790" name="Freeform 16"/>
            <p:cNvSpPr/>
            <p:nvPr>
              <p:custDataLst>
                <p:tags r:id="rId25"/>
              </p:custDataLst>
            </p:nvPr>
          </p:nvSpPr>
          <p:spPr>
            <a:xfrm>
              <a:off x="4710840" y="763801"/>
              <a:ext cx="914766" cy="2152793"/>
            </a:xfrm>
            <a:custGeom>
              <a:avLst/>
              <a:gdLst/>
              <a:ahLst/>
              <a:cxnLst/>
              <a:rect l="0" t="0" r="0" b="0"/>
              <a:pathLst>
                <a:path w="787" h="1641">
                  <a:moveTo>
                    <a:pt x="0" y="0"/>
                  </a:moveTo>
                  <a:cubicBezTo>
                    <a:pt x="97" y="516"/>
                    <a:pt x="195" y="1032"/>
                    <a:pt x="326" y="1305"/>
                  </a:cubicBezTo>
                  <a:cubicBezTo>
                    <a:pt x="457" y="1578"/>
                    <a:pt x="710" y="1588"/>
                    <a:pt x="787" y="164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2794" name="组合 56"/>
          <p:cNvGrpSpPr/>
          <p:nvPr>
            <p:custDataLst>
              <p:tags r:id="rId15"/>
            </p:custDataLst>
          </p:nvPr>
        </p:nvGrpSpPr>
        <p:grpSpPr>
          <a:xfrm>
            <a:off x="1485900" y="3111500"/>
            <a:ext cx="3905250" cy="2576512"/>
            <a:chOff x="1539867" y="3070558"/>
            <a:chExt cx="3906020" cy="2576589"/>
          </a:xfrm>
        </p:grpSpPr>
        <p:sp>
          <p:nvSpPr>
            <p:cNvPr id="32795" name="Freeform 12"/>
            <p:cNvSpPr/>
            <p:nvPr>
              <p:custDataLst>
                <p:tags r:id="rId22"/>
              </p:custDataLst>
            </p:nvPr>
          </p:nvSpPr>
          <p:spPr>
            <a:xfrm>
              <a:off x="1539867" y="3070558"/>
              <a:ext cx="3100555" cy="2576589"/>
            </a:xfrm>
            <a:custGeom>
              <a:avLst/>
              <a:gdLst/>
              <a:ahLst/>
              <a:cxnLst/>
              <a:rect l="0" t="0" r="0" b="0"/>
              <a:pathLst>
                <a:path w="1613" h="1171">
                  <a:moveTo>
                    <a:pt x="0" y="1171"/>
                  </a:moveTo>
                  <a:cubicBezTo>
                    <a:pt x="326" y="777"/>
                    <a:pt x="653" y="384"/>
                    <a:pt x="922" y="192"/>
                  </a:cubicBezTo>
                  <a:cubicBezTo>
                    <a:pt x="1191" y="0"/>
                    <a:pt x="1498" y="46"/>
                    <a:pt x="1613" y="19"/>
                  </a:cubicBezTo>
                </a:path>
              </a:pathLst>
            </a:custGeom>
            <a:noFill/>
            <a:ln w="38100">
              <a:solidFill>
                <a:srgbClr val="2000E0"/>
              </a:solidFill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endParaRPr lang="zh-CN" alt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796" name="Text Box 13"/>
            <p:cNvSpPr/>
            <p:nvPr>
              <p:custDataLst>
                <p:tags r:id="rId23"/>
              </p:custDataLst>
            </p:nvPr>
          </p:nvSpPr>
          <p:spPr>
            <a:xfrm>
              <a:off x="3583876" y="3373338"/>
              <a:ext cx="1862011" cy="33813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</a:pPr>
              <a:r>
                <a:rPr lang="zh-CN" altLang="en-US" sz="16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有氧呼吸速率</a:t>
              </a:r>
            </a:p>
          </p:txBody>
        </p:sp>
      </p:grpSp>
      <p:sp>
        <p:nvSpPr>
          <p:cNvPr id="32798" name="Text Box 10"/>
          <p:cNvSpPr/>
          <p:nvPr>
            <p:custDataLst>
              <p:tags r:id="rId16"/>
            </p:custDataLst>
          </p:nvPr>
        </p:nvSpPr>
        <p:spPr>
          <a:xfrm rot="16200000">
            <a:off x="576580" y="3307715"/>
            <a:ext cx="1167765" cy="2400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vert"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spcBef>
                <a:spcPct val="50000"/>
              </a:spcBef>
            </a:pPr>
            <a:r>
              <a:rPr lang="zh-CN" altLang="en-US" sz="1600" b="1">
                <a:latin typeface="黑体" panose="02010609060101010101" pitchFamily="49" charset="-122"/>
                <a:ea typeface="黑体" panose="02010609060101010101" pitchFamily="49" charset="-122"/>
              </a:rPr>
              <a:t>反应速率</a:t>
            </a:r>
          </a:p>
        </p:txBody>
      </p:sp>
      <p:sp>
        <p:nvSpPr>
          <p:cNvPr id="32800" name="文本框 30"/>
          <p:cNvSpPr/>
          <p:nvPr>
            <p:custDataLst>
              <p:tags r:id="rId17"/>
            </p:custDataLst>
          </p:nvPr>
        </p:nvSpPr>
        <p:spPr>
          <a:xfrm>
            <a:off x="4194175" y="5926138"/>
            <a:ext cx="849312" cy="2619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b="1">
                <a:latin typeface="Times New Roman" panose="02020603050405020304" pitchFamily="18" charset="0"/>
                <a:ea typeface="Times New Roman" panose="02020603050405020304" pitchFamily="18" charset="0"/>
                <a:sym typeface="Arial" panose="020B0604020202020204" pitchFamily="34" charset="0"/>
              </a:rPr>
              <a:t>O</a:t>
            </a:r>
            <a:r>
              <a:rPr lang="en-US" altLang="zh-CN" b="1" baseline="-25000">
                <a:latin typeface="Times New Roman" panose="02020603050405020304" pitchFamily="18" charset="0"/>
                <a:ea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zh-CN" altLang="en-US" b="1">
                <a:latin typeface="Times New Roman" panose="02020603050405020304" pitchFamily="18" charset="0"/>
                <a:ea typeface="Times New Roman" panose="02020603050405020304" pitchFamily="18" charset="0"/>
                <a:sym typeface="Arial" panose="020B0604020202020204" pitchFamily="34" charset="0"/>
              </a:rPr>
              <a:t>浓度</a:t>
            </a:r>
            <a:r>
              <a:rPr lang="en-US" altLang="zh-CN" b="1">
                <a:latin typeface="Times New Roman" panose="02020603050405020304" pitchFamily="18" charset="0"/>
                <a:ea typeface="Times New Roman" panose="02020603050405020304" pitchFamily="18" charset="0"/>
                <a:sym typeface="Arial" panose="020B0604020202020204" pitchFamily="34" charset="0"/>
              </a:rPr>
              <a:t>%</a:t>
            </a:r>
          </a:p>
        </p:txBody>
      </p:sp>
      <p:sp>
        <p:nvSpPr>
          <p:cNvPr id="32805" name="Rectangle 8"/>
          <p:cNvSpPr/>
          <p:nvPr>
            <p:custDataLst>
              <p:tags r:id="rId18"/>
            </p:custDataLst>
          </p:nvPr>
        </p:nvSpPr>
        <p:spPr>
          <a:xfrm>
            <a:off x="2120900" y="456565"/>
            <a:ext cx="5189220" cy="883285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just" eaLnBrk="1" hangingPunct="1">
              <a:lnSpc>
                <a:spcPct val="150000"/>
              </a:lnSpc>
              <a:spcBef>
                <a:spcPts val="1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直接影响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呼吸速率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呼吸性质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806" name="Rectangle 7"/>
          <p:cNvSpPr/>
          <p:nvPr>
            <p:custDataLst>
              <p:tags r:id="rId19"/>
            </p:custDataLst>
          </p:nvPr>
        </p:nvSpPr>
        <p:spPr>
          <a:xfrm>
            <a:off x="5684447" y="3506788"/>
            <a:ext cx="5875338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8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应用：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利用适当降低</a:t>
            </a:r>
            <a:r>
              <a: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浓度抑制细胞呼吸、减少有机物消耗，延长蔬菜、水果的保鲜时间。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807" name="矩形 44"/>
          <p:cNvSpPr/>
          <p:nvPr>
            <p:custDataLst>
              <p:tags r:id="rId20"/>
            </p:custDataLst>
          </p:nvPr>
        </p:nvSpPr>
        <p:spPr>
          <a:xfrm>
            <a:off x="18098" y="636588"/>
            <a:ext cx="228473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(4) O</a:t>
            </a:r>
            <a:r>
              <a:rPr lang="en-US" altLang="zh-CN" sz="28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浓度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</p:txBody>
      </p:sp>
      <p:sp>
        <p:nvSpPr>
          <p:cNvPr id="32808" name="Text Box 3"/>
          <p:cNvSpPr/>
          <p:nvPr>
            <p:custDataLst>
              <p:tags r:id="rId21"/>
            </p:custDataLst>
          </p:nvPr>
        </p:nvSpPr>
        <p:spPr>
          <a:xfrm>
            <a:off x="3121025" y="2767013"/>
            <a:ext cx="3225800" cy="4000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限制因素：酶活性和数量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35775" y="1418908"/>
            <a:ext cx="2689497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只进行无氧呼吸。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3" dur="500" fill="hold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4" grpId="1"/>
      <p:bldP spid="32806" grpId="0" bldLvl="0" animBg="1"/>
      <p:bldP spid="32808" grpId="0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/>
          <p:cNvSpPr txBox="1"/>
          <p:nvPr/>
        </p:nvSpPr>
        <p:spPr>
          <a:xfrm>
            <a:off x="750115" y="1060541"/>
            <a:ext cx="10989310" cy="441287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>
              <a:lnSpc>
                <a:spcPct val="200000"/>
              </a:lnSpc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酵母菌如果</a:t>
            </a:r>
            <a:r>
              <a:rPr lang="zh-CN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只进行有氧呼吸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：则吸收的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放出的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量；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）如果酵母菌</a:t>
            </a:r>
            <a:r>
              <a:rPr lang="zh-CN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只进行无氧呼吸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，则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收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，但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放出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）如果酵母菌</a:t>
            </a:r>
            <a:r>
              <a:rPr lang="zh-CN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既进行有氧呼吸又进行无氧呼吸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，则吸收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</a:t>
            </a:r>
            <a:r>
              <a:rPr sz="2400" u="sng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</a:t>
            </a:r>
            <a:r>
              <a:rPr 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  <a:p>
            <a:pPr>
              <a:lnSpc>
                <a:spcPct val="200000"/>
              </a:lnSpc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）若酵母菌只进行一种呼吸，那么</a:t>
            </a:r>
            <a:r>
              <a:rPr lang="zh-CN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产生等量的</a:t>
            </a:r>
            <a:r>
              <a:rPr lang="en-US" altLang="zh-CN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时，</a:t>
            </a:r>
            <a:r>
              <a:rPr lang="zh-CN" altLang="en-US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无氧呼吸与有氧呼吸消耗的葡萄糖的含量比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zh-CN" altLang="en-US" sz="2400" u="sng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Tx/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消耗等量葡萄糖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时，有氧呼吸与无氧呼吸</a:t>
            </a:r>
            <a:r>
              <a:rPr lang="en-US" altLang="zh-CN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2400" baseline="-25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产生量的比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</a:t>
            </a:r>
            <a:r>
              <a:rPr lang="zh-CN" altLang="en-US" sz="2400" u="sng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。</a:t>
            </a:r>
            <a:endParaRPr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3972" name="TextBox 2"/>
          <p:cNvSpPr/>
          <p:nvPr/>
        </p:nvSpPr>
        <p:spPr>
          <a:xfrm>
            <a:off x="7374118" y="1211898"/>
            <a:ext cx="1003300" cy="585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 algn="ctr"/>
            <a:r>
              <a:rPr lang="en-US" altLang="zh-CN" sz="3200" b="1" dirty="0">
                <a:solidFill>
                  <a:srgbClr val="C00000"/>
                </a:solidFill>
              </a:rPr>
              <a:t>=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83973" name="矩形 4"/>
          <p:cNvSpPr/>
          <p:nvPr/>
        </p:nvSpPr>
        <p:spPr>
          <a:xfrm>
            <a:off x="5853793" y="1959927"/>
            <a:ext cx="8940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不吸</a:t>
            </a:r>
          </a:p>
        </p:txBody>
      </p:sp>
      <p:sp>
        <p:nvSpPr>
          <p:cNvPr id="83974" name="矩形 7"/>
          <p:cNvSpPr/>
          <p:nvPr/>
        </p:nvSpPr>
        <p:spPr>
          <a:xfrm>
            <a:off x="8108178" y="1949043"/>
            <a:ext cx="5384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</a:p>
        </p:txBody>
      </p:sp>
      <p:sp>
        <p:nvSpPr>
          <p:cNvPr id="83975" name="TextBox 8"/>
          <p:cNvSpPr txBox="1"/>
          <p:nvPr/>
        </p:nvSpPr>
        <p:spPr>
          <a:xfrm>
            <a:off x="129813" y="94932"/>
            <a:ext cx="5611813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呼吸作用中的各类关系：</a:t>
            </a:r>
          </a:p>
        </p:txBody>
      </p:sp>
      <p:sp>
        <p:nvSpPr>
          <p:cNvPr id="2" name="矩形 7"/>
          <p:cNvSpPr/>
          <p:nvPr/>
        </p:nvSpPr>
        <p:spPr>
          <a:xfrm>
            <a:off x="9394098" y="2690497"/>
            <a:ext cx="3905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 algn="l"/>
            <a:r>
              <a:rPr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B26DD4-3FA5-42EA-93DD-9AC7FD0F4FF5}"/>
              </a:ext>
            </a:extLst>
          </p:cNvPr>
          <p:cNvSpPr/>
          <p:nvPr/>
        </p:nvSpPr>
        <p:spPr>
          <a:xfrm>
            <a:off x="4201613" y="4121968"/>
            <a:ext cx="98616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 algn="l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903496-EB4F-4CE9-9CD6-7CC54B3EA4A2}"/>
              </a:ext>
            </a:extLst>
          </p:cNvPr>
          <p:cNvSpPr/>
          <p:nvPr/>
        </p:nvSpPr>
        <p:spPr>
          <a:xfrm>
            <a:off x="9784623" y="4840425"/>
            <a:ext cx="986167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</a:lstStyle>
          <a:p>
            <a:pPr lvl="0" algn="l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83973" grpId="0"/>
      <p:bldP spid="83974" grpId="0"/>
      <p:bldP spid="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593D1BA7-C370-4E15-A78A-1A74FF359E0A}"/>
              </a:ext>
            </a:extLst>
          </p:cNvPr>
          <p:cNvGrpSpPr/>
          <p:nvPr/>
        </p:nvGrpSpPr>
        <p:grpSpPr>
          <a:xfrm>
            <a:off x="97972" y="0"/>
            <a:ext cx="1703615" cy="692528"/>
            <a:chOff x="244644" y="-25500"/>
            <a:chExt cx="1863072" cy="1168124"/>
          </a:xfrm>
        </p:grpSpPr>
        <p:sp>
          <p:nvSpPr>
            <p:cNvPr id="3" name="五边形 4">
              <a:extLst>
                <a:ext uri="{FF2B5EF4-FFF2-40B4-BE49-F238E27FC236}">
                  <a16:creationId xmlns:a16="http://schemas.microsoft.com/office/drawing/2014/main" id="{FFBB5F17-B4C2-490D-8A93-22A8EA92C8B8}"/>
                </a:ext>
              </a:extLst>
            </p:cNvPr>
            <p:cNvSpPr/>
            <p:nvPr/>
          </p:nvSpPr>
          <p:spPr>
            <a:xfrm rot="21119712">
              <a:off x="244644" y="431440"/>
              <a:ext cx="1863072" cy="711184"/>
            </a:xfrm>
            <a:prstGeom prst="homePlate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课堂检测</a:t>
              </a:r>
            </a:p>
          </p:txBody>
        </p: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4231FCED-9F98-428A-9970-BE20492E9C18}"/>
                </a:ext>
              </a:extLst>
            </p:cNvPr>
            <p:cNvGrpSpPr/>
            <p:nvPr/>
          </p:nvGrpSpPr>
          <p:grpSpPr>
            <a:xfrm>
              <a:off x="394837" y="-25500"/>
              <a:ext cx="1003725" cy="581142"/>
              <a:chOff x="6753966" y="768401"/>
              <a:chExt cx="2026023" cy="962372"/>
            </a:xfrm>
          </p:grpSpPr>
          <p:sp>
            <p:nvSpPr>
              <p:cNvPr id="5" name="任意多边形 5">
                <a:extLst>
                  <a:ext uri="{FF2B5EF4-FFF2-40B4-BE49-F238E27FC236}">
                    <a16:creationId xmlns:a16="http://schemas.microsoft.com/office/drawing/2014/main" id="{68C26BFB-580C-440C-9DAC-640205B2B278}"/>
                  </a:ext>
                </a:extLst>
              </p:cNvPr>
              <p:cNvSpPr/>
              <p:nvPr/>
            </p:nvSpPr>
            <p:spPr>
              <a:xfrm>
                <a:off x="6753167" y="916417"/>
                <a:ext cx="2025688" cy="815080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  <a:gd name="connsiteX0-1" fmla="*/ 0 w 1902269"/>
                  <a:gd name="connsiteY0-2" fmla="*/ 711790 h 711790"/>
                  <a:gd name="connsiteX1-3" fmla="*/ 987869 w 1902269"/>
                  <a:gd name="connsiteY1-4" fmla="*/ 0 h 711790"/>
                  <a:gd name="connsiteX2-5" fmla="*/ 1902269 w 1902269"/>
                  <a:gd name="connsiteY2-6" fmla="*/ 543698 h 711790"/>
                  <a:gd name="connsiteX0-7" fmla="*/ 0 w 2025165"/>
                  <a:gd name="connsiteY0-8" fmla="*/ 814204 h 814204"/>
                  <a:gd name="connsiteX1-9" fmla="*/ 1110765 w 2025165"/>
                  <a:gd name="connsiteY1-10" fmla="*/ 0 h 814204"/>
                  <a:gd name="connsiteX2-11" fmla="*/ 2025165 w 2025165"/>
                  <a:gd name="connsiteY2-12" fmla="*/ 543698 h 8142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025165" h="814204">
                    <a:moveTo>
                      <a:pt x="0" y="814204"/>
                    </a:moveTo>
                    <a:lnTo>
                      <a:pt x="1110765" y="0"/>
                    </a:lnTo>
                    <a:lnTo>
                      <a:pt x="2025165" y="543698"/>
                    </a:lnTo>
                  </a:path>
                </a:pathLst>
              </a:cu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endParaRPr>
              </a:p>
            </p:txBody>
          </p:sp>
          <p:grpSp>
            <p:nvGrpSpPr>
              <p:cNvPr id="6" name="组合 12">
                <a:extLst>
                  <a:ext uri="{FF2B5EF4-FFF2-40B4-BE49-F238E27FC236}">
                    <a16:creationId xmlns:a16="http://schemas.microsoft.com/office/drawing/2014/main" id="{D61F2685-F066-4C20-9BCA-A862E664CF46}"/>
                  </a:ext>
                </a:extLst>
              </p:cNvPr>
              <p:cNvGrpSpPr/>
              <p:nvPr/>
            </p:nvGrpSpPr>
            <p:grpSpPr>
              <a:xfrm>
                <a:off x="7725298" y="768401"/>
                <a:ext cx="307751" cy="305014"/>
                <a:chOff x="4357029" y="2619972"/>
                <a:chExt cx="411158" cy="407501"/>
              </a:xfrm>
            </p:grpSpPr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2FA57A15-503A-4678-BA72-9A89B1409986}"/>
                    </a:ext>
                  </a:extLst>
                </p:cNvPr>
                <p:cNvSpPr/>
                <p:nvPr/>
              </p:nvSpPr>
              <p:spPr>
                <a:xfrm>
                  <a:off x="4339188" y="2619972"/>
                  <a:ext cx="410927" cy="408687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</a:endParaRPr>
                </a:p>
              </p:txBody>
            </p:sp>
            <p:grpSp>
              <p:nvGrpSpPr>
                <p:cNvPr id="8" name="组合 14">
                  <a:extLst>
                    <a:ext uri="{FF2B5EF4-FFF2-40B4-BE49-F238E27FC236}">
                      <a16:creationId xmlns:a16="http://schemas.microsoft.com/office/drawing/2014/main" id="{DD3D93C0-A559-4B5E-A5C9-7B6583C27487}"/>
                    </a:ext>
                  </a:extLst>
                </p:cNvPr>
                <p:cNvGrpSpPr/>
                <p:nvPr/>
              </p:nvGrpSpPr>
              <p:grpSpPr>
                <a:xfrm rot="1267204">
                  <a:off x="4415118" y="2671937"/>
                  <a:ext cx="301040" cy="301040"/>
                  <a:chOff x="3518404" y="1580443"/>
                  <a:chExt cx="1276350" cy="1276350"/>
                </a:xfrm>
              </p:grpSpPr>
              <p:sp>
                <p:nvSpPr>
                  <p:cNvPr id="9" name="椭圆 8">
                    <a:extLst>
                      <a:ext uri="{FF2B5EF4-FFF2-40B4-BE49-F238E27FC236}">
                        <a16:creationId xmlns:a16="http://schemas.microsoft.com/office/drawing/2014/main" id="{0F10C299-06AC-40EF-A38B-C67C5D1AB9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8404" y="1580443"/>
                    <a:ext cx="1276350" cy="12763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>
                          <a:lumMod val="95000"/>
                        </a:sysClr>
                      </a:gs>
                      <a:gs pos="47000">
                        <a:sysClr val="window" lastClr="FFFFFF">
                          <a:lumMod val="65000"/>
                        </a:sysClr>
                      </a:gs>
                      <a:gs pos="82000">
                        <a:sysClr val="windowText" lastClr="000000">
                          <a:lumMod val="50000"/>
                          <a:lumOff val="50000"/>
                        </a:sys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635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</a:endParaRPr>
                  </a:p>
                </p:txBody>
              </p:sp>
              <p:sp>
                <p:nvSpPr>
                  <p:cNvPr id="10" name="椭圆 9">
                    <a:extLst>
                      <a:ext uri="{FF2B5EF4-FFF2-40B4-BE49-F238E27FC236}">
                        <a16:creationId xmlns:a16="http://schemas.microsoft.com/office/drawing/2014/main" id="{AC397B04-538D-4B0D-A4C1-C545E6ECFD66}"/>
                      </a:ext>
                    </a:extLst>
                  </p:cNvPr>
                  <p:cNvSpPr/>
                  <p:nvPr/>
                </p:nvSpPr>
                <p:spPr bwMode="auto">
                  <a:xfrm rot="20122633">
                    <a:off x="3839294" y="2532847"/>
                    <a:ext cx="762233" cy="23475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>
                          <a:alpha val="55000"/>
                        </a:sysClr>
                      </a:gs>
                      <a:gs pos="50000">
                        <a:sysClr val="window" lastClr="FFFFFF">
                          <a:shade val="67500"/>
                          <a:satMod val="115000"/>
                          <a:alpha val="12000"/>
                        </a:sysClr>
                      </a:gs>
                      <a:gs pos="100000">
                        <a:sysClr val="window" lastClr="FFFFFF">
                          <a:shade val="100000"/>
                          <a:satMod val="115000"/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</a:endParaRPr>
                  </a:p>
                </p:txBody>
              </p:sp>
              <p:sp>
                <p:nvSpPr>
                  <p:cNvPr id="11" name="椭圆 10">
                    <a:extLst>
                      <a:ext uri="{FF2B5EF4-FFF2-40B4-BE49-F238E27FC236}">
                        <a16:creationId xmlns:a16="http://schemas.microsoft.com/office/drawing/2014/main" id="{6BF28573-A2F5-46C7-84C3-19F7ED19A8E5}"/>
                      </a:ext>
                    </a:extLst>
                  </p:cNvPr>
                  <p:cNvSpPr/>
                  <p:nvPr/>
                </p:nvSpPr>
                <p:spPr bwMode="auto">
                  <a:xfrm rot="912585">
                    <a:off x="3546183" y="1633753"/>
                    <a:ext cx="612513" cy="3130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>
                          <a:alpha val="0"/>
                        </a:sysClr>
                      </a:gs>
                      <a:gs pos="16000">
                        <a:sysClr val="window" lastClr="FFFFFF">
                          <a:alpha val="51000"/>
                        </a:sysClr>
                      </a:gs>
                      <a:gs pos="30000">
                        <a:sysClr val="window" lastClr="FFFFFF">
                          <a:alpha val="0"/>
                        </a:sys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</a:endParaRPr>
                  </a:p>
                </p:txBody>
              </p:sp>
            </p:grpSp>
          </p:grp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E777F04-DFA0-42FE-A840-0E537A028B51}"/>
              </a:ext>
            </a:extLst>
          </p:cNvPr>
          <p:cNvSpPr txBox="1"/>
          <p:nvPr/>
        </p:nvSpPr>
        <p:spPr>
          <a:xfrm>
            <a:off x="1398631" y="809094"/>
            <a:ext cx="999308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某超市有一批过保质期的酸奶出现胀袋现象。酸奶中可能含有的微生物有乳酸菌、酵母菌等。据此分析胀袋现象的原因，判断以下解释是否合理：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9EE8A8D-E3E8-498E-8DDA-7BB3CDC3F2BF}"/>
              </a:ext>
            </a:extLst>
          </p:cNvPr>
          <p:cNvSpPr txBox="1"/>
          <p:nvPr/>
        </p:nvSpPr>
        <p:spPr>
          <a:xfrm>
            <a:off x="1746973" y="2022194"/>
            <a:ext cx="6830786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）是乳酸菌无氧呼吸产生气体造成的。（      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）如果有酒味，可能是酵母菌无氧呼吸造成的。（     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375BE7-04DC-4E96-AA98-BA8F2B9833FD}"/>
              </a:ext>
            </a:extLst>
          </p:cNvPr>
          <p:cNvSpPr txBox="1"/>
          <p:nvPr/>
        </p:nvSpPr>
        <p:spPr>
          <a:xfrm>
            <a:off x="1398631" y="3429000"/>
            <a:ext cx="5306969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页，概念检测的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题。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C4FA96-E21B-4B42-9D6C-1250368B18A1}"/>
              </a:ext>
            </a:extLst>
          </p:cNvPr>
          <p:cNvSpPr txBox="1"/>
          <p:nvPr/>
        </p:nvSpPr>
        <p:spPr>
          <a:xfrm>
            <a:off x="6743701" y="1944148"/>
            <a:ext cx="582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1E6CCB-EE92-45C0-979C-5E7ADF07013D}"/>
              </a:ext>
            </a:extLst>
          </p:cNvPr>
          <p:cNvSpPr txBox="1"/>
          <p:nvPr/>
        </p:nvSpPr>
        <p:spPr>
          <a:xfrm>
            <a:off x="7739744" y="2379577"/>
            <a:ext cx="582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5535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框 91"/>
          <p:cNvSpPr txBox="1"/>
          <p:nvPr/>
        </p:nvSpPr>
        <p:spPr>
          <a:xfrm>
            <a:off x="6116955" y="102235"/>
            <a:ext cx="4565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探究酵母菌的呼吸方式</a:t>
            </a:r>
          </a:p>
        </p:txBody>
      </p:sp>
      <p:pic>
        <p:nvPicPr>
          <p:cNvPr id="5" name="酵母菌呼吸作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270" y="935355"/>
            <a:ext cx="10412095" cy="5561330"/>
          </a:xfrm>
          <a:prstGeom prst="rect">
            <a:avLst/>
          </a:prstGeom>
        </p:spPr>
      </p:pic>
      <p:sp>
        <p:nvSpPr>
          <p:cNvPr id="6" name="标题 87041"/>
          <p:cNvSpPr>
            <a:spLocks noGrp="1" noChangeArrowheads="1"/>
          </p:cNvSpPr>
          <p:nvPr/>
        </p:nvSpPr>
        <p:spPr>
          <a:xfrm>
            <a:off x="198755" y="122555"/>
            <a:ext cx="4848860" cy="563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一、细胞呼吸的方式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1"/>
          <p:cNvGrpSpPr/>
          <p:nvPr>
            <p:custDataLst>
              <p:tags r:id="rId1"/>
            </p:custDataLst>
          </p:nvPr>
        </p:nvGrpSpPr>
        <p:grpSpPr>
          <a:xfrm>
            <a:off x="3122612" y="2317115"/>
            <a:ext cx="1716088" cy="2989262"/>
            <a:chOff x="3122738" y="3251424"/>
            <a:chExt cx="1715336" cy="2989159"/>
          </a:xfrm>
        </p:grpSpPr>
        <p:pic>
          <p:nvPicPr>
            <p:cNvPr id="8195" name="组合 7"/>
            <p:cNvPicPr/>
            <p:nvPr>
              <p:custDataLst>
                <p:tags r:id="rId72"/>
              </p:custDataLst>
            </p:nvPr>
          </p:nvPicPr>
          <p:blipFill>
            <a:blip r:embed="rId88"/>
            <a:stretch>
              <a:fillRect/>
            </a:stretch>
          </p:blipFill>
          <p:spPr>
            <a:xfrm>
              <a:off x="3407664" y="3621235"/>
              <a:ext cx="932280" cy="1523947"/>
            </a:xfrm>
            <a:prstGeom prst="rect">
              <a:avLst/>
            </a:prstGeom>
            <a:noFill/>
            <a:ln cap="flat">
              <a:noFill/>
              <a:prstDash val="solid"/>
              <a:miter lim="800000"/>
              <a:headEnd type="none" w="med" len="med"/>
              <a:tailEnd type="none" w="med" len="med"/>
            </a:ln>
          </p:spPr>
        </p:pic>
        <p:grpSp>
          <p:nvGrpSpPr>
            <p:cNvPr id="8196" name="组合 17"/>
            <p:cNvGrpSpPr/>
            <p:nvPr>
              <p:custDataLst>
                <p:tags r:id="rId73"/>
              </p:custDataLst>
            </p:nvPr>
          </p:nvGrpSpPr>
          <p:grpSpPr>
            <a:xfrm>
              <a:off x="3422063" y="4335151"/>
              <a:ext cx="900118" cy="792760"/>
              <a:chOff x="7265999" y="3382651"/>
              <a:chExt cx="900001" cy="792945"/>
            </a:xfrm>
          </p:grpSpPr>
          <p:sp>
            <p:nvSpPr>
              <p:cNvPr id="8197" name="梯形 149"/>
              <p:cNvSpPr/>
              <p:nvPr>
                <p:custDataLst>
                  <p:tags r:id="rId85"/>
                </p:custDataLst>
              </p:nvPr>
            </p:nvSpPr>
            <p:spPr>
              <a:xfrm>
                <a:off x="7266580" y="3462540"/>
                <a:ext cx="898015" cy="501749"/>
              </a:xfrm>
              <a:custGeom>
                <a:avLst/>
                <a:gdLst>
                  <a:gd name="connsiteX0" fmla="*/ 0 w 898571"/>
                  <a:gd name="connsiteY0" fmla="*/ 499272 h 502606"/>
                  <a:gd name="connsiteX1" fmla="*/ 133151 w 898571"/>
                  <a:gd name="connsiteY1" fmla="*/ 0 h 502606"/>
                  <a:gd name="connsiteX2" fmla="*/ 776372 w 898571"/>
                  <a:gd name="connsiteY2" fmla="*/ 1 h 502606"/>
                  <a:gd name="connsiteX3" fmla="*/ 898571 w 898571"/>
                  <a:gd name="connsiteY3" fmla="*/ 502606 h 502606"/>
                  <a:gd name="connsiteX4" fmla="*/ 898571 w 898571"/>
                  <a:gd name="connsiteY4" fmla="*/ 502606 h 502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571" h="502606">
                    <a:moveTo>
                      <a:pt x="0" y="499272"/>
                    </a:moveTo>
                    <a:lnTo>
                      <a:pt x="133151" y="0"/>
                    </a:lnTo>
                    <a:cubicBezTo>
                      <a:pt x="102289" y="111919"/>
                      <a:pt x="776278" y="135732"/>
                      <a:pt x="776372" y="1"/>
                    </a:cubicBezTo>
                    <a:cubicBezTo>
                      <a:pt x="818375" y="165631"/>
                      <a:pt x="898571" y="502606"/>
                      <a:pt x="898571" y="502606"/>
                    </a:cubicBezTo>
                  </a:path>
                </a:pathLst>
              </a:custGeom>
              <a:solidFill>
                <a:srgbClr val="FFF2CC"/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8198" name="组合 19"/>
              <p:cNvPicPr/>
              <p:nvPr>
                <p:custDataLst>
                  <p:tags r:id="rId86"/>
                </p:custDataLst>
              </p:nvPr>
            </p:nvPicPr>
            <p:blipFill>
              <a:blip r:embed="rId89"/>
              <a:stretch>
                <a:fillRect/>
              </a:stretch>
            </p:blipFill>
            <p:spPr>
              <a:xfrm>
                <a:off x="7251602" y="3369747"/>
                <a:ext cx="932159" cy="823123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</p:grpSp>
        <p:grpSp>
          <p:nvGrpSpPr>
            <p:cNvPr id="8199" name="组合 22"/>
            <p:cNvGrpSpPr/>
            <p:nvPr>
              <p:custDataLst>
                <p:tags r:id="rId74"/>
              </p:custDataLst>
            </p:nvPr>
          </p:nvGrpSpPr>
          <p:grpSpPr>
            <a:xfrm>
              <a:off x="3122771" y="3251424"/>
              <a:ext cx="1505991" cy="1574482"/>
              <a:chOff x="7114922" y="2373300"/>
              <a:chExt cx="1505788" cy="1574847"/>
            </a:xfrm>
          </p:grpSpPr>
          <p:sp>
            <p:nvSpPr>
              <p:cNvPr id="8200" name="圆柱形 41"/>
              <p:cNvSpPr/>
              <p:nvPr>
                <p:custDataLst>
                  <p:tags r:id="rId80"/>
                </p:custDataLst>
              </p:nvPr>
            </p:nvSpPr>
            <p:spPr>
              <a:xfrm flipV="1">
                <a:off x="7743179" y="3011601"/>
                <a:ext cx="88849" cy="936809"/>
              </a:xfrm>
              <a:prstGeom prst="can">
                <a:avLst>
                  <a:gd name="adj" fmla="val 49986"/>
                </a:avLst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01" name="圆柱形 40"/>
              <p:cNvSpPr/>
              <p:nvPr>
                <p:custDataLst>
                  <p:tags r:id="rId81"/>
                </p:custDataLst>
              </p:nvPr>
            </p:nvSpPr>
            <p:spPr>
              <a:xfrm flipV="1">
                <a:off x="7900251" y="3041770"/>
                <a:ext cx="90436" cy="179422"/>
              </a:xfrm>
              <a:prstGeom prst="can">
                <a:avLst>
                  <a:gd name="adj" fmla="val 50003"/>
                </a:avLst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02" name="流程图: 磁盘 12"/>
              <p:cNvSpPr/>
              <p:nvPr>
                <p:custDataLst>
                  <p:tags r:id="rId82"/>
                </p:custDataLst>
              </p:nvPr>
            </p:nvSpPr>
            <p:spPr>
              <a:xfrm>
                <a:off x="7700341" y="2670221"/>
                <a:ext cx="341118" cy="468404"/>
              </a:xfrm>
              <a:prstGeom prst="flowChartMagneticDisk">
                <a:avLst/>
              </a:prstGeom>
              <a:solidFill>
                <a:srgbClr val="FFF2CC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03" name="L 形 13"/>
              <p:cNvSpPr/>
              <p:nvPr>
                <p:custDataLst>
                  <p:tags r:id="rId83"/>
                </p:custDataLst>
              </p:nvPr>
            </p:nvSpPr>
            <p:spPr>
              <a:xfrm rot="5400000">
                <a:off x="8062726" y="2210826"/>
                <a:ext cx="395366" cy="720313"/>
              </a:xfrm>
              <a:prstGeom prst="corner">
                <a:avLst>
                  <a:gd name="adj1" fmla="val 23330"/>
                  <a:gd name="adj2" fmla="val 20210"/>
                </a:avLst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04" name="L 形 14"/>
              <p:cNvSpPr/>
              <p:nvPr>
                <p:custDataLst>
                  <p:tags r:id="rId84"/>
                </p:custDataLst>
              </p:nvPr>
            </p:nvSpPr>
            <p:spPr>
              <a:xfrm rot="16200000" flipH="1">
                <a:off x="7276569" y="2213209"/>
                <a:ext cx="396953" cy="720313"/>
              </a:xfrm>
              <a:custGeom>
                <a:avLst/>
                <a:gdLst/>
                <a:ahLst/>
                <a:cxnLst/>
                <a:rect l="0" t="0" r="0" b="0"/>
                <a:pathLst>
                  <a:path w="396953" h="720313">
                    <a:moveTo>
                      <a:pt x="0" y="0"/>
                    </a:moveTo>
                    <a:lnTo>
                      <a:pt x="80224" y="0"/>
                    </a:lnTo>
                    <a:lnTo>
                      <a:pt x="80224" y="627704"/>
                    </a:lnTo>
                    <a:lnTo>
                      <a:pt x="396953" y="627704"/>
                    </a:lnTo>
                    <a:lnTo>
                      <a:pt x="396953" y="720313"/>
                    </a:lnTo>
                    <a:lnTo>
                      <a:pt x="0" y="720313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8205" name="空心弧 5"/>
            <p:cNvSpPr/>
            <p:nvPr>
              <p:custDataLst>
                <p:tags r:id="rId75"/>
              </p:custDataLst>
            </p:nvPr>
          </p:nvSpPr>
          <p:spPr>
            <a:xfrm flipV="1">
              <a:off x="3659078" y="3630824"/>
              <a:ext cx="433197" cy="225417"/>
            </a:xfrm>
            <a:custGeom>
              <a:avLst/>
              <a:gdLst/>
              <a:ahLst/>
              <a:cxnLst/>
              <a:rect l="0" t="0" r="0" b="0"/>
              <a:pathLst>
                <a:path w="433198" h="225417">
                  <a:moveTo>
                    <a:pt x="0" y="112708"/>
                  </a:moveTo>
                  <a:lnTo>
                    <a:pt x="0" y="112708"/>
                  </a:lnTo>
                  <a:cubicBezTo>
                    <a:pt x="0" y="50461"/>
                    <a:pt x="96975" y="-1"/>
                    <a:pt x="216599" y="-1"/>
                  </a:cubicBezTo>
                  <a:cubicBezTo>
                    <a:pt x="336223" y="-1"/>
                    <a:pt x="433198" y="50460"/>
                    <a:pt x="433198" y="112708"/>
                  </a:cubicBezTo>
                  <a:cubicBezTo>
                    <a:pt x="433198" y="112708"/>
                    <a:pt x="433198" y="112708"/>
                    <a:pt x="433198" y="112708"/>
                  </a:cubicBezTo>
                  <a:lnTo>
                    <a:pt x="376843" y="112709"/>
                  </a:lnTo>
                  <a:lnTo>
                    <a:pt x="376843" y="112709"/>
                  </a:lnTo>
                  <a:cubicBezTo>
                    <a:pt x="376843" y="81586"/>
                    <a:pt x="305099" y="56355"/>
                    <a:pt x="216599" y="56355"/>
                  </a:cubicBezTo>
                  <a:cubicBezTo>
                    <a:pt x="128099" y="56355"/>
                    <a:pt x="56355" y="81586"/>
                    <a:pt x="56355" y="112709"/>
                  </a:cubicBezTo>
                  <a:cubicBezTo>
                    <a:pt x="56355" y="112709"/>
                    <a:pt x="56355" y="112709"/>
                    <a:pt x="56355" y="11270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anchor="ctr" anchorCtr="0"/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eaLnBrk="1" hangingPunct="1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8206" name="组合 108"/>
            <p:cNvGrpSpPr/>
            <p:nvPr>
              <p:custDataLst>
                <p:tags r:id="rId76"/>
              </p:custDataLst>
            </p:nvPr>
          </p:nvGrpSpPr>
          <p:grpSpPr>
            <a:xfrm>
              <a:off x="3730602" y="4954570"/>
              <a:ext cx="1107472" cy="1286017"/>
              <a:chOff x="3494651" y="3909774"/>
              <a:chExt cx="1107328" cy="1286314"/>
            </a:xfrm>
          </p:grpSpPr>
          <p:cxnSp>
            <p:nvCxnSpPr>
              <p:cNvPr id="8207" name="直接连接符 8"/>
              <p:cNvCxnSpPr/>
              <p:nvPr>
                <p:custDataLst>
                  <p:tags r:id="rId78"/>
                </p:custDataLst>
              </p:nvPr>
            </p:nvCxnSpPr>
            <p:spPr>
              <a:xfrm>
                <a:off x="3778535" y="3909957"/>
                <a:ext cx="269722" cy="4557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</p:cxnSp>
          <p:sp>
            <p:nvSpPr>
              <p:cNvPr id="8208" name="文本框 239"/>
              <p:cNvSpPr/>
              <p:nvPr>
                <p:custDataLst>
                  <p:tags r:id="rId79"/>
                </p:custDataLst>
              </p:nvPr>
            </p:nvSpPr>
            <p:spPr>
              <a:xfrm>
                <a:off x="3494651" y="4365091"/>
                <a:ext cx="1107328" cy="83099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eaLnBrk="1" hangingPunct="1"/>
                <a:r>
                  <a:rPr lang="zh-CN" altLang="en-US" sz="2400" b="1">
                    <a:latin typeface="楷体" panose="02010609060101010101" pitchFamily="49" charset="-122"/>
                    <a:ea typeface="楷体" panose="02010609060101010101" pitchFamily="49" charset="-122"/>
                  </a:rPr>
                  <a:t>酵母菌培养液</a:t>
                </a:r>
              </a:p>
            </p:txBody>
          </p:sp>
        </p:grpSp>
        <p:sp>
          <p:nvSpPr>
            <p:cNvPr id="8209" name="文本框 252"/>
            <p:cNvSpPr/>
            <p:nvPr>
              <p:custDataLst>
                <p:tags r:id="rId77"/>
              </p:custDataLst>
            </p:nvPr>
          </p:nvSpPr>
          <p:spPr>
            <a:xfrm>
              <a:off x="3668956" y="4747439"/>
              <a:ext cx="407537" cy="461558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wrap="none"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A</a:t>
              </a:r>
              <a:endPara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8210" name="组合 25"/>
          <p:cNvGrpSpPr/>
          <p:nvPr>
            <p:custDataLst>
              <p:tags r:id="rId2"/>
            </p:custDataLst>
          </p:nvPr>
        </p:nvGrpSpPr>
        <p:grpSpPr>
          <a:xfrm>
            <a:off x="7796212" y="2302827"/>
            <a:ext cx="1473200" cy="3008312"/>
            <a:chOff x="7796767" y="3237553"/>
            <a:chExt cx="1472140" cy="3008038"/>
          </a:xfrm>
        </p:grpSpPr>
        <p:pic>
          <p:nvPicPr>
            <p:cNvPr id="8211" name="组合 71"/>
            <p:cNvPicPr/>
            <p:nvPr>
              <p:custDataLst>
                <p:tags r:id="rId59"/>
              </p:custDataLst>
            </p:nvPr>
          </p:nvPicPr>
          <p:blipFill>
            <a:blip r:embed="rId90"/>
            <a:stretch>
              <a:fillRect/>
            </a:stretch>
          </p:blipFill>
          <p:spPr>
            <a:xfrm>
              <a:off x="7785154" y="3609438"/>
              <a:ext cx="932017" cy="1523861"/>
            </a:xfrm>
            <a:prstGeom prst="rect">
              <a:avLst/>
            </a:prstGeom>
            <a:noFill/>
            <a:ln cap="flat">
              <a:noFill/>
              <a:prstDash val="solid"/>
              <a:miter lim="800000"/>
              <a:headEnd type="none" w="med" len="med"/>
              <a:tailEnd type="none" w="med" len="med"/>
            </a:ln>
          </p:spPr>
        </p:pic>
        <p:grpSp>
          <p:nvGrpSpPr>
            <p:cNvPr id="8212" name="组合 78"/>
            <p:cNvGrpSpPr/>
            <p:nvPr>
              <p:custDataLst>
                <p:tags r:id="rId60"/>
              </p:custDataLst>
            </p:nvPr>
          </p:nvGrpSpPr>
          <p:grpSpPr>
            <a:xfrm>
              <a:off x="7796767" y="4326045"/>
              <a:ext cx="901069" cy="788001"/>
              <a:chOff x="7266000" y="3387413"/>
              <a:chExt cx="900952" cy="788183"/>
            </a:xfrm>
          </p:grpSpPr>
          <p:sp>
            <p:nvSpPr>
              <p:cNvPr id="8213" name="梯形 208"/>
              <p:cNvSpPr/>
              <p:nvPr>
                <p:custDataLst>
                  <p:tags r:id="rId70"/>
                </p:custDataLst>
              </p:nvPr>
            </p:nvSpPr>
            <p:spPr>
              <a:xfrm>
                <a:off x="7266000" y="3467233"/>
                <a:ext cx="900934" cy="501720"/>
              </a:xfrm>
              <a:custGeom>
                <a:avLst/>
                <a:gdLst>
                  <a:gd name="connsiteX0" fmla="*/ 0 w 900952"/>
                  <a:gd name="connsiteY0" fmla="*/ 494509 h 502605"/>
                  <a:gd name="connsiteX1" fmla="*/ 133152 w 900952"/>
                  <a:gd name="connsiteY1" fmla="*/ 0 h 502605"/>
                  <a:gd name="connsiteX2" fmla="*/ 773991 w 900952"/>
                  <a:gd name="connsiteY2" fmla="*/ 0 h 502605"/>
                  <a:gd name="connsiteX3" fmla="*/ 900952 w 900952"/>
                  <a:gd name="connsiteY3" fmla="*/ 502605 h 502605"/>
                  <a:gd name="connsiteX4" fmla="*/ 900952 w 900952"/>
                  <a:gd name="connsiteY4" fmla="*/ 502605 h 50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0952" h="502605">
                    <a:moveTo>
                      <a:pt x="0" y="494509"/>
                    </a:moveTo>
                    <a:lnTo>
                      <a:pt x="133152" y="0"/>
                    </a:lnTo>
                    <a:cubicBezTo>
                      <a:pt x="125309" y="119062"/>
                      <a:pt x="793741" y="128588"/>
                      <a:pt x="773991" y="0"/>
                    </a:cubicBezTo>
                    <a:cubicBezTo>
                      <a:pt x="815994" y="164836"/>
                      <a:pt x="900952" y="502605"/>
                      <a:pt x="900952" y="502605"/>
                    </a:cubicBezTo>
                  </a:path>
                </a:pathLst>
              </a:custGeom>
              <a:solidFill>
                <a:srgbClr val="FFF2CC"/>
              </a:solidFill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pic>
            <p:nvPicPr>
              <p:cNvPr id="8214" name="组合 80"/>
              <p:cNvPicPr/>
              <p:nvPr>
                <p:custDataLst>
                  <p:tags r:id="rId71"/>
                </p:custDataLst>
              </p:nvPr>
            </p:nvPicPr>
            <p:blipFill>
              <a:blip r:embed="rId91"/>
              <a:stretch>
                <a:fillRect/>
              </a:stretch>
            </p:blipFill>
            <p:spPr>
              <a:xfrm>
                <a:off x="7254389" y="3377876"/>
                <a:ext cx="931896" cy="816978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</p:grpSp>
        <p:grpSp>
          <p:nvGrpSpPr>
            <p:cNvPr id="8215" name="组合 83"/>
            <p:cNvGrpSpPr/>
            <p:nvPr>
              <p:custDataLst>
                <p:tags r:id="rId61"/>
              </p:custDataLst>
            </p:nvPr>
          </p:nvGrpSpPr>
          <p:grpSpPr>
            <a:xfrm>
              <a:off x="8082806" y="3237548"/>
              <a:ext cx="846911" cy="848145"/>
              <a:chOff x="7700173" y="2373300"/>
              <a:chExt cx="846797" cy="848343"/>
            </a:xfrm>
          </p:grpSpPr>
          <p:sp>
            <p:nvSpPr>
              <p:cNvPr id="8216" name="圆柱形 172"/>
              <p:cNvSpPr/>
              <p:nvPr>
                <p:custDataLst>
                  <p:tags r:id="rId67"/>
                </p:custDataLst>
              </p:nvPr>
            </p:nvSpPr>
            <p:spPr>
              <a:xfrm flipV="1">
                <a:off x="7826570" y="3041737"/>
                <a:ext cx="90410" cy="179414"/>
              </a:xfrm>
              <a:prstGeom prst="can">
                <a:avLst>
                  <a:gd name="adj" fmla="val 49997"/>
                </a:avLst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17" name="流程图: 磁盘 35"/>
              <p:cNvSpPr/>
              <p:nvPr>
                <p:custDataLst>
                  <p:tags r:id="rId68"/>
                </p:custDataLst>
              </p:nvPr>
            </p:nvSpPr>
            <p:spPr>
              <a:xfrm>
                <a:off x="7699678" y="2670209"/>
                <a:ext cx="342607" cy="466792"/>
              </a:xfrm>
              <a:prstGeom prst="flowChartMagneticDisk">
                <a:avLst/>
              </a:prstGeom>
              <a:solidFill>
                <a:srgbClr val="FFF2CC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218" name="L 形 36"/>
              <p:cNvSpPr/>
              <p:nvPr>
                <p:custDataLst>
                  <p:tags r:id="rId69"/>
                </p:custDataLst>
              </p:nvPr>
            </p:nvSpPr>
            <p:spPr>
              <a:xfrm rot="5400000">
                <a:off x="7988953" y="2210922"/>
                <a:ext cx="395343" cy="720109"/>
              </a:xfrm>
              <a:prstGeom prst="corner">
                <a:avLst>
                  <a:gd name="adj1" fmla="val 23330"/>
                  <a:gd name="adj2" fmla="val 20210"/>
                </a:avLst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8219" name="空心弧 29"/>
            <p:cNvSpPr/>
            <p:nvPr>
              <p:custDataLst>
                <p:tags r:id="rId62"/>
              </p:custDataLst>
            </p:nvPr>
          </p:nvSpPr>
          <p:spPr>
            <a:xfrm flipV="1">
              <a:off x="8034721" y="3616930"/>
              <a:ext cx="431489" cy="225404"/>
            </a:xfrm>
            <a:custGeom>
              <a:avLst/>
              <a:gdLst/>
              <a:ahLst/>
              <a:cxnLst/>
              <a:rect l="0" t="0" r="0" b="0"/>
              <a:pathLst>
                <a:path w="431490" h="225404">
                  <a:moveTo>
                    <a:pt x="0" y="112702"/>
                  </a:moveTo>
                  <a:lnTo>
                    <a:pt x="0" y="112702"/>
                  </a:lnTo>
                  <a:cubicBezTo>
                    <a:pt x="0" y="50458"/>
                    <a:pt x="96592" y="0"/>
                    <a:pt x="215745" y="0"/>
                  </a:cubicBezTo>
                  <a:cubicBezTo>
                    <a:pt x="334897" y="0"/>
                    <a:pt x="431490" y="50458"/>
                    <a:pt x="431490" y="112702"/>
                  </a:cubicBezTo>
                  <a:cubicBezTo>
                    <a:pt x="431490" y="112702"/>
                    <a:pt x="431490" y="112702"/>
                    <a:pt x="431490" y="112702"/>
                  </a:cubicBezTo>
                  <a:lnTo>
                    <a:pt x="375138" y="112702"/>
                  </a:lnTo>
                  <a:lnTo>
                    <a:pt x="375138" y="112702"/>
                  </a:lnTo>
                  <a:cubicBezTo>
                    <a:pt x="375138" y="81580"/>
                    <a:pt x="303775" y="56351"/>
                    <a:pt x="215744" y="56351"/>
                  </a:cubicBezTo>
                  <a:cubicBezTo>
                    <a:pt x="127713" y="56351"/>
                    <a:pt x="56350" y="81580"/>
                    <a:pt x="56350" y="112702"/>
                  </a:cubicBezTo>
                  <a:cubicBezTo>
                    <a:pt x="56350" y="112702"/>
                    <a:pt x="56350" y="112702"/>
                    <a:pt x="56350" y="11270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anchor="ctr" anchorCtr="0"/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eaLnBrk="1" hangingPunct="1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8220" name="组合 111"/>
            <p:cNvGrpSpPr/>
            <p:nvPr>
              <p:custDataLst>
                <p:tags r:id="rId63"/>
              </p:custDataLst>
            </p:nvPr>
          </p:nvGrpSpPr>
          <p:grpSpPr>
            <a:xfrm>
              <a:off x="8161438" y="4959578"/>
              <a:ext cx="1107473" cy="1286017"/>
              <a:chOff x="3538718" y="3909774"/>
              <a:chExt cx="1107328" cy="1286314"/>
            </a:xfrm>
          </p:grpSpPr>
          <p:cxnSp>
            <p:nvCxnSpPr>
              <p:cNvPr id="8221" name="直接连接符 32"/>
              <p:cNvCxnSpPr/>
              <p:nvPr>
                <p:custDataLst>
                  <p:tags r:id="rId65"/>
                </p:custDataLst>
              </p:nvPr>
            </p:nvCxnSpPr>
            <p:spPr>
              <a:xfrm>
                <a:off x="3778417" y="3910029"/>
                <a:ext cx="314058" cy="4556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</p:cxnSp>
          <p:sp>
            <p:nvSpPr>
              <p:cNvPr id="8222" name="文本框 242"/>
              <p:cNvSpPr/>
              <p:nvPr>
                <p:custDataLst>
                  <p:tags r:id="rId66"/>
                </p:custDataLst>
              </p:nvPr>
            </p:nvSpPr>
            <p:spPr>
              <a:xfrm>
                <a:off x="3538718" y="4365091"/>
                <a:ext cx="1107328" cy="83099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eaLnBrk="1" hangingPunct="1"/>
                <a:r>
                  <a:rPr lang="zh-CN" altLang="en-US" sz="2400" b="1">
                    <a:latin typeface="楷体" panose="02010609060101010101" pitchFamily="49" charset="-122"/>
                    <a:ea typeface="楷体" panose="02010609060101010101" pitchFamily="49" charset="-122"/>
                  </a:rPr>
                  <a:t>酵母菌培养液</a:t>
                </a:r>
              </a:p>
            </p:txBody>
          </p:sp>
        </p:grpSp>
        <p:sp>
          <p:nvSpPr>
            <p:cNvPr id="8223" name="文本框 253"/>
            <p:cNvSpPr/>
            <p:nvPr>
              <p:custDataLst>
                <p:tags r:id="rId64"/>
              </p:custDataLst>
            </p:nvPr>
          </p:nvSpPr>
          <p:spPr>
            <a:xfrm>
              <a:off x="8071113" y="4742599"/>
              <a:ext cx="351424" cy="461558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B</a:t>
              </a:r>
              <a:endPara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107690" y="1348740"/>
            <a:ext cx="7239000" cy="629285"/>
            <a:chOff x="4894" y="2124"/>
            <a:chExt cx="11400" cy="991"/>
          </a:xfrm>
        </p:grpSpPr>
        <p:sp>
          <p:nvSpPr>
            <p:cNvPr id="8225" name="TextBox 48"/>
            <p:cNvSpPr/>
            <p:nvPr>
              <p:custDataLst>
                <p:tags r:id="rId57"/>
              </p:custDataLst>
            </p:nvPr>
          </p:nvSpPr>
          <p:spPr>
            <a:xfrm>
              <a:off x="14674" y="2124"/>
              <a:ext cx="1621" cy="822"/>
            </a:xfrm>
            <a:prstGeom prst="rect">
              <a:avLst/>
            </a:prstGeom>
            <a:noFill/>
            <a:ln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/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无氧</a:t>
              </a:r>
            </a:p>
          </p:txBody>
        </p:sp>
        <p:sp>
          <p:nvSpPr>
            <p:cNvPr id="8226" name="TextBox 49"/>
            <p:cNvSpPr/>
            <p:nvPr>
              <p:custDataLst>
                <p:tags r:id="rId58"/>
              </p:custDataLst>
            </p:nvPr>
          </p:nvSpPr>
          <p:spPr>
            <a:xfrm>
              <a:off x="4894" y="2293"/>
              <a:ext cx="1484" cy="822"/>
            </a:xfrm>
            <a:prstGeom prst="rect">
              <a:avLst/>
            </a:prstGeom>
            <a:noFill/>
            <a:ln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/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有氧</a:t>
              </a:r>
            </a:p>
          </p:txBody>
        </p:sp>
      </p:grpSp>
      <p:grpSp>
        <p:nvGrpSpPr>
          <p:cNvPr id="8227" name="组合 96"/>
          <p:cNvGrpSpPr/>
          <p:nvPr>
            <p:custDataLst>
              <p:tags r:id="rId3"/>
            </p:custDataLst>
          </p:nvPr>
        </p:nvGrpSpPr>
        <p:grpSpPr>
          <a:xfrm>
            <a:off x="4525962" y="2301240"/>
            <a:ext cx="2733675" cy="2597150"/>
            <a:chOff x="4525924" y="3235693"/>
            <a:chExt cx="2733198" cy="2596086"/>
          </a:xfrm>
        </p:grpSpPr>
        <p:sp>
          <p:nvSpPr>
            <p:cNvPr id="8228" name="矩形: 圆角 199"/>
            <p:cNvSpPr/>
            <p:nvPr>
              <p:custDataLst>
                <p:tags r:id="rId43"/>
              </p:custDataLst>
            </p:nvPr>
          </p:nvSpPr>
          <p:spPr>
            <a:xfrm>
              <a:off x="4525924" y="3235693"/>
              <a:ext cx="720599" cy="107906"/>
            </a:xfrm>
            <a:prstGeom prst="round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 eaLnBrk="1" hangingPunct="1"/>
              <a:endParaRPr lang="zh-CN" altLang="en-US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8229" name="组合 138"/>
            <p:cNvGrpSpPr/>
            <p:nvPr>
              <p:custDataLst>
                <p:tags r:id="rId44"/>
              </p:custDataLst>
            </p:nvPr>
          </p:nvGrpSpPr>
          <p:grpSpPr>
            <a:xfrm>
              <a:off x="5124144" y="3251423"/>
              <a:ext cx="2134985" cy="2580361"/>
              <a:chOff x="5124144" y="3251423"/>
              <a:chExt cx="2134985" cy="2580361"/>
            </a:xfrm>
          </p:grpSpPr>
          <p:pic>
            <p:nvPicPr>
              <p:cNvPr id="8230" name="组合 48"/>
              <p:cNvPicPr/>
              <p:nvPr>
                <p:custDataLst>
                  <p:tags r:id="rId45"/>
                </p:custDataLst>
              </p:nvPr>
            </p:nvPicPr>
            <p:blipFill>
              <a:blip r:embed="rId92"/>
              <a:stretch>
                <a:fillRect/>
              </a:stretch>
            </p:blipFill>
            <p:spPr>
              <a:xfrm>
                <a:off x="5413055" y="3621234"/>
                <a:ext cx="926430" cy="1523375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8231" name="组合 55"/>
              <p:cNvPicPr/>
              <p:nvPr>
                <p:custDataLst>
                  <p:tags r:id="rId46"/>
                </p:custDataLst>
              </p:nvPr>
            </p:nvPicPr>
            <p:blipFill>
              <a:blip r:embed="rId93"/>
              <a:stretch>
                <a:fillRect/>
              </a:stretch>
            </p:blipFill>
            <p:spPr>
              <a:xfrm>
                <a:off x="5413055" y="4334174"/>
                <a:ext cx="926430" cy="810436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grpSp>
            <p:nvGrpSpPr>
              <p:cNvPr id="8232" name="组合 60"/>
              <p:cNvGrpSpPr/>
              <p:nvPr>
                <p:custDataLst>
                  <p:tags r:id="rId47"/>
                </p:custDataLst>
              </p:nvPr>
            </p:nvGrpSpPr>
            <p:grpSpPr>
              <a:xfrm>
                <a:off x="5124144" y="3251423"/>
                <a:ext cx="1505991" cy="1603973"/>
                <a:chOff x="7114922" y="2373300"/>
                <a:chExt cx="1505788" cy="1604343"/>
              </a:xfrm>
            </p:grpSpPr>
            <p:sp>
              <p:nvSpPr>
                <p:cNvPr id="8233" name="圆柱形 109"/>
                <p:cNvSpPr/>
                <p:nvPr>
                  <p:custDataLst>
                    <p:tags r:id="rId52"/>
                  </p:custDataLst>
                </p:nvPr>
              </p:nvSpPr>
              <p:spPr>
                <a:xfrm flipV="1">
                  <a:off x="7743540" y="3041657"/>
                  <a:ext cx="88872" cy="936457"/>
                </a:xfrm>
                <a:prstGeom prst="can">
                  <a:avLst>
                    <a:gd name="adj" fmla="val 50003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34" name="圆柱形 110"/>
                <p:cNvSpPr/>
                <p:nvPr>
                  <p:custDataLst>
                    <p:tags r:id="rId53"/>
                  </p:custDataLst>
                </p:nvPr>
              </p:nvSpPr>
              <p:spPr>
                <a:xfrm flipV="1">
                  <a:off x="7900655" y="3041657"/>
                  <a:ext cx="90459" cy="180943"/>
                </a:xfrm>
                <a:prstGeom prst="can">
                  <a:avLst>
                    <a:gd name="adj" fmla="val 49998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35" name="流程图: 磁盘 108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7700692" y="2670249"/>
                  <a:ext cx="341206" cy="468228"/>
                </a:xfrm>
                <a:prstGeom prst="flowChartMagneticDisk">
                  <a:avLst/>
                </a:prstGeom>
                <a:solidFill>
                  <a:srgbClr val="FFF2CC"/>
                </a:solidFill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36" name="L 形 109"/>
                <p:cNvSpPr/>
                <p:nvPr>
                  <p:custDataLst>
                    <p:tags r:id="rId55"/>
                  </p:custDataLst>
                </p:nvPr>
              </p:nvSpPr>
              <p:spPr>
                <a:xfrm rot="5400000">
                  <a:off x="8062504" y="2211590"/>
                  <a:ext cx="396804" cy="720502"/>
                </a:xfrm>
                <a:prstGeom prst="corner">
                  <a:avLst>
                    <a:gd name="adj1" fmla="val 23330"/>
                    <a:gd name="adj2" fmla="val 20210"/>
                  </a:avLst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anchor="ctr" anchorCtr="0"/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marR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37" name="L 形 110"/>
                <p:cNvSpPr/>
                <p:nvPr>
                  <p:custDataLst>
                    <p:tags r:id="rId56"/>
                  </p:custDataLst>
                </p:nvPr>
              </p:nvSpPr>
              <p:spPr>
                <a:xfrm rot="16200000" flipH="1">
                  <a:off x="7276934" y="2213178"/>
                  <a:ext cx="396804" cy="7205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6804" h="720502">
                      <a:moveTo>
                        <a:pt x="0" y="0"/>
                      </a:moveTo>
                      <a:lnTo>
                        <a:pt x="80194" y="0"/>
                      </a:lnTo>
                      <a:lnTo>
                        <a:pt x="80194" y="627928"/>
                      </a:lnTo>
                      <a:lnTo>
                        <a:pt x="396804" y="627928"/>
                      </a:lnTo>
                      <a:lnTo>
                        <a:pt x="396804" y="720502"/>
                      </a:lnTo>
                      <a:lnTo>
                        <a:pt x="0" y="720502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sp>
            <p:nvSpPr>
              <p:cNvPr id="8238" name="空心弧 102"/>
              <p:cNvSpPr/>
              <p:nvPr>
                <p:custDataLst>
                  <p:tags r:id="rId48"/>
                </p:custDataLst>
              </p:nvPr>
            </p:nvSpPr>
            <p:spPr>
              <a:xfrm flipV="1">
                <a:off x="5660788" y="3630819"/>
                <a:ext cx="431725" cy="225333"/>
              </a:xfrm>
              <a:custGeom>
                <a:avLst/>
                <a:gdLst/>
                <a:ahLst/>
                <a:cxnLst/>
                <a:rect l="0" t="0" r="0" b="0"/>
                <a:pathLst>
                  <a:path w="431726" h="225333">
                    <a:moveTo>
                      <a:pt x="0" y="112666"/>
                    </a:moveTo>
                    <a:lnTo>
                      <a:pt x="0" y="112666"/>
                    </a:lnTo>
                    <a:cubicBezTo>
                      <a:pt x="0" y="50442"/>
                      <a:pt x="96645" y="-1"/>
                      <a:pt x="215863" y="-1"/>
                    </a:cubicBezTo>
                    <a:cubicBezTo>
                      <a:pt x="335081" y="-1"/>
                      <a:pt x="431726" y="50442"/>
                      <a:pt x="431726" y="112666"/>
                    </a:cubicBezTo>
                    <a:cubicBezTo>
                      <a:pt x="431726" y="112666"/>
                      <a:pt x="431726" y="112666"/>
                      <a:pt x="431726" y="112666"/>
                    </a:cubicBezTo>
                    <a:lnTo>
                      <a:pt x="375392" y="112667"/>
                    </a:lnTo>
                    <a:lnTo>
                      <a:pt x="375392" y="112667"/>
                    </a:lnTo>
                    <a:cubicBezTo>
                      <a:pt x="375392" y="81555"/>
                      <a:pt x="303968" y="56334"/>
                      <a:pt x="215863" y="56334"/>
                    </a:cubicBezTo>
                    <a:cubicBezTo>
                      <a:pt x="127757" y="56334"/>
                      <a:pt x="56334" y="81555"/>
                      <a:pt x="56334" y="112667"/>
                    </a:cubicBezTo>
                    <a:cubicBezTo>
                      <a:pt x="56334" y="112667"/>
                      <a:pt x="56334" y="112667"/>
                      <a:pt x="56334" y="1126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grpSp>
            <p:nvGrpSpPr>
              <p:cNvPr id="8239" name="组合 117"/>
              <p:cNvGrpSpPr/>
              <p:nvPr>
                <p:custDataLst>
                  <p:tags r:id="rId49"/>
                </p:custDataLst>
              </p:nvPr>
            </p:nvGrpSpPr>
            <p:grpSpPr>
              <a:xfrm>
                <a:off x="5217917" y="4915013"/>
                <a:ext cx="2041212" cy="916771"/>
                <a:chOff x="3031936" y="3909774"/>
                <a:chExt cx="2040943" cy="916982"/>
              </a:xfrm>
            </p:grpSpPr>
            <p:cxnSp>
              <p:nvCxnSpPr>
                <p:cNvPr id="8240" name="直接连接符 104"/>
                <p:cNvCxnSpPr/>
                <p:nvPr>
                  <p:custDataLst>
                    <p:tags r:id="rId50"/>
                  </p:custDataLst>
                </p:nvPr>
              </p:nvCxnSpPr>
              <p:spPr>
                <a:xfrm>
                  <a:off x="3779456" y="3909341"/>
                  <a:ext cx="272966" cy="4555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</p:cxnSp>
            <p:sp>
              <p:nvSpPr>
                <p:cNvPr id="8241" name="文本框 248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031936" y="4365091"/>
                  <a:ext cx="2040943" cy="461665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>
                  <a:spAutoFit/>
                </a:bodyPr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r>
                    <a:rPr lang="zh-CN" altLang="en-US" sz="2400" b="1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澄清的石灰水</a:t>
                  </a:r>
                  <a:endParaRPr lang="en-US" altLang="zh-CN" sz="2400" b="1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</p:grpSp>
      </p:grpSp>
      <p:grpSp>
        <p:nvGrpSpPr>
          <p:cNvPr id="8242" name="组合 121"/>
          <p:cNvGrpSpPr/>
          <p:nvPr>
            <p:custDataLst>
              <p:tags r:id="rId4"/>
            </p:custDataLst>
          </p:nvPr>
        </p:nvGrpSpPr>
        <p:grpSpPr>
          <a:xfrm>
            <a:off x="8821738" y="2293303"/>
            <a:ext cx="2740025" cy="2654300"/>
            <a:chOff x="8822519" y="3227064"/>
            <a:chExt cx="2739951" cy="2654002"/>
          </a:xfrm>
        </p:grpSpPr>
        <p:sp>
          <p:nvSpPr>
            <p:cNvPr id="8243" name="矩形: 圆角 236"/>
            <p:cNvSpPr/>
            <p:nvPr>
              <p:custDataLst>
                <p:tags r:id="rId29"/>
              </p:custDataLst>
            </p:nvPr>
          </p:nvSpPr>
          <p:spPr>
            <a:xfrm>
              <a:off x="8822519" y="3227064"/>
              <a:ext cx="720706" cy="107938"/>
            </a:xfrm>
            <a:prstGeom prst="round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 eaLnBrk="1" hangingPunct="1"/>
              <a:endParaRPr lang="zh-CN" altLang="en-US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8244" name="组合 139"/>
            <p:cNvGrpSpPr/>
            <p:nvPr>
              <p:custDataLst>
                <p:tags r:id="rId30"/>
              </p:custDataLst>
            </p:nvPr>
          </p:nvGrpSpPr>
          <p:grpSpPr>
            <a:xfrm>
              <a:off x="9420747" y="3237553"/>
              <a:ext cx="2141731" cy="2643518"/>
              <a:chOff x="9420747" y="3237553"/>
              <a:chExt cx="2141731" cy="2643518"/>
            </a:xfrm>
          </p:grpSpPr>
          <p:pic>
            <p:nvPicPr>
              <p:cNvPr id="8245" name="组合 88"/>
              <p:cNvPicPr/>
              <p:nvPr>
                <p:custDataLst>
                  <p:tags r:id="rId31"/>
                </p:custDataLst>
              </p:nvPr>
            </p:nvPicPr>
            <p:blipFill>
              <a:blip r:embed="rId94"/>
              <a:stretch>
                <a:fillRect/>
              </a:stretch>
            </p:blipFill>
            <p:spPr>
              <a:xfrm>
                <a:off x="9705589" y="3608465"/>
                <a:ext cx="932663" cy="1523829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8246" name="组合 95"/>
              <p:cNvPicPr/>
              <p:nvPr>
                <p:custDataLst>
                  <p:tags r:id="rId32"/>
                </p:custDataLst>
              </p:nvPr>
            </p:nvPicPr>
            <p:blipFill>
              <a:blip r:embed="rId95"/>
              <a:stretch>
                <a:fillRect/>
              </a:stretch>
            </p:blipFill>
            <p:spPr>
              <a:xfrm>
                <a:off x="9705589" y="4309427"/>
                <a:ext cx="932663" cy="822868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grpSp>
            <p:nvGrpSpPr>
              <p:cNvPr id="8247" name="组合 100"/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9420747" y="3237553"/>
                <a:ext cx="1505991" cy="1567980"/>
                <a:chOff x="7114922" y="2373300"/>
                <a:chExt cx="1505788" cy="1568343"/>
              </a:xfrm>
            </p:grpSpPr>
            <p:sp>
              <p:nvSpPr>
                <p:cNvPr id="8248" name="圆柱形 190"/>
                <p:cNvSpPr/>
                <p:nvPr>
                  <p:custDataLst>
                    <p:tags r:id="rId38"/>
                  </p:custDataLst>
                </p:nvPr>
              </p:nvSpPr>
              <p:spPr>
                <a:xfrm flipV="1">
                  <a:off x="7743713" y="3042340"/>
                  <a:ext cx="88886" cy="914509"/>
                </a:xfrm>
                <a:prstGeom prst="can">
                  <a:avLst>
                    <a:gd name="adj" fmla="val 50014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49" name="圆柱形 191"/>
                <p:cNvSpPr/>
                <p:nvPr>
                  <p:custDataLst>
                    <p:tags r:id="rId39"/>
                  </p:custDataLst>
                </p:nvPr>
              </p:nvSpPr>
              <p:spPr>
                <a:xfrm flipV="1">
                  <a:off x="7900851" y="3042340"/>
                  <a:ext cx="90472" cy="179408"/>
                </a:xfrm>
                <a:prstGeom prst="can">
                  <a:avLst>
                    <a:gd name="adj" fmla="val 49998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50" name="流程图: 磁盘 13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7700858" y="2670820"/>
                  <a:ext cx="341257" cy="468368"/>
                </a:xfrm>
                <a:prstGeom prst="flowChartMagneticDisk">
                  <a:avLst/>
                </a:prstGeom>
                <a:solidFill>
                  <a:srgbClr val="FFF2CC"/>
                </a:solidFill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51" name="L 形 134"/>
                <p:cNvSpPr/>
                <p:nvPr>
                  <p:custDataLst>
                    <p:tags r:id="rId41"/>
                  </p:custDataLst>
                </p:nvPr>
              </p:nvSpPr>
              <p:spPr>
                <a:xfrm rot="5400000">
                  <a:off x="8063488" y="2211286"/>
                  <a:ext cx="395335" cy="720608"/>
                </a:xfrm>
                <a:prstGeom prst="corner">
                  <a:avLst>
                    <a:gd name="adj1" fmla="val 23330"/>
                    <a:gd name="adj2" fmla="val 20210"/>
                  </a:avLst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anchor="ctr" anchorCtr="0"/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marR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252" name="L 形 135"/>
                <p:cNvSpPr/>
                <p:nvPr>
                  <p:custDataLst>
                    <p:tags r:id="rId42"/>
                  </p:custDataLst>
                </p:nvPr>
              </p:nvSpPr>
              <p:spPr>
                <a:xfrm rot="16200000" flipH="1">
                  <a:off x="7277008" y="2213667"/>
                  <a:ext cx="396922" cy="7206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6922" h="720608">
                      <a:moveTo>
                        <a:pt x="0" y="0"/>
                      </a:moveTo>
                      <a:lnTo>
                        <a:pt x="80218" y="0"/>
                      </a:lnTo>
                      <a:lnTo>
                        <a:pt x="80218" y="628006"/>
                      </a:lnTo>
                      <a:lnTo>
                        <a:pt x="396922" y="628006"/>
                      </a:lnTo>
                      <a:lnTo>
                        <a:pt x="396922" y="720608"/>
                      </a:lnTo>
                      <a:lnTo>
                        <a:pt x="0" y="72060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solidFill>
                      <a:srgbClr val="FFFF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sp>
            <p:nvSpPr>
              <p:cNvPr id="8253" name="空心弧 127"/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9957550" y="3617545"/>
                <a:ext cx="431788" cy="225400"/>
              </a:xfrm>
              <a:custGeom>
                <a:avLst/>
                <a:gdLst/>
                <a:ahLst/>
                <a:cxnLst/>
                <a:rect l="0" t="0" r="0" b="0"/>
                <a:pathLst>
                  <a:path w="431788" h="225400">
                    <a:moveTo>
                      <a:pt x="0" y="112700"/>
                    </a:moveTo>
                    <a:lnTo>
                      <a:pt x="0" y="112700"/>
                    </a:lnTo>
                    <a:cubicBezTo>
                      <a:pt x="0" y="50458"/>
                      <a:pt x="96659" y="0"/>
                      <a:pt x="215894" y="0"/>
                    </a:cubicBezTo>
                    <a:cubicBezTo>
                      <a:pt x="335129" y="0"/>
                      <a:pt x="431788" y="50457"/>
                      <a:pt x="431788" y="112700"/>
                    </a:cubicBezTo>
                    <a:cubicBezTo>
                      <a:pt x="431788" y="112700"/>
                      <a:pt x="431788" y="112700"/>
                      <a:pt x="431788" y="112700"/>
                    </a:cubicBezTo>
                    <a:lnTo>
                      <a:pt x="375438" y="112700"/>
                    </a:lnTo>
                    <a:lnTo>
                      <a:pt x="375438" y="112700"/>
                    </a:lnTo>
                    <a:cubicBezTo>
                      <a:pt x="375438" y="81579"/>
                      <a:pt x="304008" y="56350"/>
                      <a:pt x="215894" y="56350"/>
                    </a:cubicBezTo>
                    <a:cubicBezTo>
                      <a:pt x="127780" y="56350"/>
                      <a:pt x="56350" y="81579"/>
                      <a:pt x="56350" y="112700"/>
                    </a:cubicBezTo>
                    <a:cubicBezTo>
                      <a:pt x="56350" y="112700"/>
                      <a:pt x="56350" y="112700"/>
                      <a:pt x="56350" y="11270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grpSp>
            <p:nvGrpSpPr>
              <p:cNvPr id="8254" name="组合 120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9521266" y="4964300"/>
                <a:ext cx="2041212" cy="916771"/>
                <a:chOff x="3053970" y="3909774"/>
                <a:chExt cx="2040943" cy="916982"/>
              </a:xfrm>
            </p:grpSpPr>
            <p:cxnSp>
              <p:nvCxnSpPr>
                <p:cNvPr id="8255" name="直接连接符 129"/>
                <p:cNvCxnSpPr/>
                <p:nvPr>
                  <p:custDataLst>
                    <p:tags r:id="rId36"/>
                  </p:custDataLst>
                </p:nvPr>
              </p:nvCxnSpPr>
              <p:spPr>
                <a:xfrm>
                  <a:off x="3779076" y="3924945"/>
                  <a:ext cx="295228" cy="44137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</p:cxnSp>
            <p:sp>
              <p:nvSpPr>
                <p:cNvPr id="8256" name="文本框 251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3053970" y="4365091"/>
                  <a:ext cx="2040943" cy="461665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>
                  <a:spAutoFit/>
                </a:bodyPr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eaLnBrk="1" hangingPunct="1"/>
                  <a:r>
                    <a:rPr lang="zh-CN" altLang="en-US" sz="2400" b="1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澄清的石灰水</a:t>
                  </a:r>
                  <a:endParaRPr lang="en-US" altLang="zh-CN" sz="2400" b="1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</p:grpSp>
      </p:grpSp>
      <p:grpSp>
        <p:nvGrpSpPr>
          <p:cNvPr id="8257" name="组合 147"/>
          <p:cNvGrpSpPr/>
          <p:nvPr>
            <p:custDataLst>
              <p:tags r:id="rId5"/>
            </p:custDataLst>
          </p:nvPr>
        </p:nvGrpSpPr>
        <p:grpSpPr>
          <a:xfrm>
            <a:off x="398780" y="1958022"/>
            <a:ext cx="687388" cy="831850"/>
            <a:chOff x="197510" y="3597314"/>
            <a:chExt cx="686797" cy="830805"/>
          </a:xfrm>
        </p:grpSpPr>
        <p:sp>
          <p:nvSpPr>
            <p:cNvPr id="8258" name="文本框 272"/>
            <p:cNvSpPr/>
            <p:nvPr>
              <p:custDataLst>
                <p:tags r:id="rId25"/>
              </p:custDataLst>
            </p:nvPr>
          </p:nvSpPr>
          <p:spPr>
            <a:xfrm>
              <a:off x="197510" y="3597314"/>
              <a:ext cx="469266" cy="83080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>
              <a:sp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空气</a:t>
              </a:r>
            </a:p>
          </p:txBody>
        </p:sp>
        <p:grpSp>
          <p:nvGrpSpPr>
            <p:cNvPr id="8259" name="箭头: 右 273"/>
            <p:cNvGrpSpPr/>
            <p:nvPr>
              <p:custDataLst>
                <p:tags r:id="rId26"/>
              </p:custDataLst>
            </p:nvPr>
          </p:nvGrpSpPr>
          <p:grpSpPr>
            <a:xfrm>
              <a:off x="536816" y="3803366"/>
              <a:ext cx="481170" cy="389654"/>
              <a:chOff x="536448" y="3011424"/>
              <a:chExt cx="481584" cy="390144"/>
            </a:xfrm>
          </p:grpSpPr>
          <p:pic>
            <p:nvPicPr>
              <p:cNvPr id="8260" name="箭头: 右 273"/>
              <p:cNvPicPr/>
              <p:nvPr>
                <p:custDataLst>
                  <p:tags r:id="rId27"/>
                </p:custDataLst>
              </p:nvPr>
            </p:nvPicPr>
            <p:blipFill>
              <a:blip r:embed="rId96"/>
              <a:stretch>
                <a:fillRect/>
              </a:stretch>
            </p:blipFill>
            <p:spPr>
              <a:xfrm>
                <a:off x="536448" y="3011424"/>
                <a:ext cx="481584" cy="390144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8261" name="矩形 8260"/>
              <p:cNvSpPr/>
              <p:nvPr>
                <p:custDataLst>
                  <p:tags r:id="rId28"/>
                </p:custDataLst>
              </p:nvPr>
            </p:nvSpPr>
            <p:spPr>
              <a:xfrm>
                <a:off x="661068" y="3174162"/>
                <a:ext cx="193982" cy="5837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ctr" anchorCtr="0"/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8262" name="组合 150"/>
          <p:cNvGrpSpPr/>
          <p:nvPr>
            <p:custDataLst>
              <p:tags r:id="rId6"/>
            </p:custDataLst>
          </p:nvPr>
        </p:nvGrpSpPr>
        <p:grpSpPr>
          <a:xfrm>
            <a:off x="527050" y="2302827"/>
            <a:ext cx="2725738" cy="3006725"/>
            <a:chOff x="514028" y="3236679"/>
            <a:chExt cx="2724767" cy="3007209"/>
          </a:xfrm>
        </p:grpSpPr>
        <p:pic>
          <p:nvPicPr>
            <p:cNvPr id="8263" name="组合 36"/>
            <p:cNvPicPr/>
            <p:nvPr>
              <p:custDataLst>
                <p:tags r:id="rId10"/>
              </p:custDataLst>
            </p:nvPr>
          </p:nvPicPr>
          <p:blipFill>
            <a:blip r:embed="rId97"/>
            <a:stretch>
              <a:fillRect/>
            </a:stretch>
          </p:blipFill>
          <p:spPr>
            <a:xfrm>
              <a:off x="1394840" y="4364684"/>
              <a:ext cx="932356" cy="810899"/>
            </a:xfrm>
            <a:prstGeom prst="rect">
              <a:avLst/>
            </a:prstGeom>
            <a:noFill/>
            <a:ln cap="flat">
              <a:noFill/>
              <a:prstDash val="solid"/>
              <a:miter lim="800000"/>
              <a:headEnd type="none" w="med" len="med"/>
              <a:tailEnd type="none" w="med" len="med"/>
            </a:ln>
          </p:spPr>
        </p:pic>
        <p:grpSp>
          <p:nvGrpSpPr>
            <p:cNvPr id="8264" name="组合 147"/>
            <p:cNvGrpSpPr/>
            <p:nvPr>
              <p:custDataLst>
                <p:tags r:id="rId11"/>
              </p:custDataLst>
            </p:nvPr>
          </p:nvGrpSpPr>
          <p:grpSpPr>
            <a:xfrm>
              <a:off x="1110613" y="3236679"/>
              <a:ext cx="2128182" cy="1922923"/>
              <a:chOff x="1110613" y="3236679"/>
              <a:chExt cx="2128182" cy="1922923"/>
            </a:xfrm>
          </p:grpSpPr>
          <p:pic>
            <p:nvPicPr>
              <p:cNvPr id="8265" name="组合 29"/>
              <p:cNvPicPr/>
              <p:nvPr>
                <p:custDataLst>
                  <p:tags r:id="rId15"/>
                </p:custDataLst>
              </p:nvPr>
            </p:nvPicPr>
            <p:blipFill>
              <a:blip r:embed="rId98"/>
              <a:stretch>
                <a:fillRect/>
              </a:stretch>
            </p:blipFill>
            <p:spPr>
              <a:xfrm>
                <a:off x="1394840" y="3651337"/>
                <a:ext cx="932356" cy="1524245"/>
              </a:xfrm>
              <a:prstGeom prst="rect">
                <a:avLst/>
              </a:prstGeom>
              <a:noFill/>
              <a:ln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grpSp>
            <p:nvGrpSpPr>
              <p:cNvPr id="8266" name="组合 142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1110613" y="3251423"/>
                <a:ext cx="1505991" cy="1603973"/>
                <a:chOff x="1110613" y="3251423"/>
                <a:chExt cx="1505991" cy="1603973"/>
              </a:xfrm>
            </p:grpSpPr>
            <p:grpSp>
              <p:nvGrpSpPr>
                <p:cNvPr id="8267" name="组合 41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1110613" y="3251423"/>
                  <a:ext cx="1505991" cy="1603973"/>
                  <a:chOff x="7114922" y="2373300"/>
                  <a:chExt cx="1505788" cy="1604343"/>
                </a:xfrm>
              </p:grpSpPr>
              <p:sp>
                <p:nvSpPr>
                  <p:cNvPr id="8268" name="圆柱形 83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flipV="1">
                    <a:off x="7743366" y="3041445"/>
                    <a:ext cx="88856" cy="933816"/>
                  </a:xfrm>
                  <a:prstGeom prst="can">
                    <a:avLst>
                      <a:gd name="adj" fmla="val 50017"/>
                    </a:avLst>
                  </a:prstGeom>
                  <a:noFill/>
                  <a:ln w="19050">
                    <a:solidFill>
                      <a:schemeClr val="tx1"/>
                    </a:solidFill>
                    <a:miter lim="800000"/>
                  </a:ln>
                </p:spPr>
                <p:txBody>
                  <a:bodyPr anchor="ctr" anchorCtr="0"/>
                  <a:lstStyle>
                    <a:lvl1pPr marL="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marL="0" lvl="0" indent="0" algn="ctr" eaLnBrk="1" hangingPunct="1"/>
                    <a:endParaRPr lang="zh-CN" altLang="en-US">
                      <a:solidFill>
                        <a:srgbClr val="FFFFFF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8269" name="圆柱形 84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 flipV="1">
                    <a:off x="7900451" y="3041445"/>
                    <a:ext cx="90443" cy="179457"/>
                  </a:xfrm>
                  <a:prstGeom prst="can">
                    <a:avLst>
                      <a:gd name="adj" fmla="val 50000"/>
                    </a:avLst>
                  </a:prstGeom>
                  <a:noFill/>
                  <a:ln w="19050">
                    <a:solidFill>
                      <a:schemeClr val="tx1"/>
                    </a:solidFill>
                    <a:miter lim="800000"/>
                  </a:ln>
                </p:spPr>
                <p:txBody>
                  <a:bodyPr anchor="ctr" anchorCtr="0"/>
                  <a:lstStyle>
                    <a:lvl1pPr marL="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marL="0" lvl="0" indent="0" algn="ctr" eaLnBrk="1" hangingPunct="1"/>
                    <a:endParaRPr lang="zh-CN" altLang="en-US">
                      <a:solidFill>
                        <a:srgbClr val="FFFFFF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8270" name="流程图: 磁盘 163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7700525" y="2669824"/>
                    <a:ext cx="341145" cy="466908"/>
                  </a:xfrm>
                  <a:prstGeom prst="flowChartMagneticDisk">
                    <a:avLst/>
                  </a:prstGeom>
                  <a:solidFill>
                    <a:srgbClr val="FFF2CC"/>
                  </a:solidFill>
                  <a:ln w="19050">
                    <a:solidFill>
                      <a:schemeClr val="tx1"/>
                    </a:solidFill>
                    <a:miter lim="800000"/>
                  </a:ln>
                </p:spPr>
                <p:txBody>
                  <a:bodyPr anchor="ctr" anchorCtr="0"/>
                  <a:lstStyle>
                    <a:lvl1pPr marL="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marL="0" lvl="0" indent="0" algn="ctr" eaLnBrk="1" hangingPunct="1"/>
                    <a:endParaRPr lang="zh-CN" altLang="en-US">
                      <a:solidFill>
                        <a:srgbClr val="FFFFFF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8271" name="L 形 164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5400000">
                    <a:off x="8062916" y="2210380"/>
                    <a:ext cx="395443" cy="720371"/>
                  </a:xfrm>
                  <a:prstGeom prst="corner">
                    <a:avLst>
                      <a:gd name="adj1" fmla="val 23330"/>
                      <a:gd name="adj2" fmla="val 20210"/>
                    </a:avLst>
                  </a:prstGeom>
                  <a:noFill/>
                  <a:ln w="19050" cap="flat" cmpd="sng" algn="ctr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anchor="ctr" anchorCtr="0"/>
                  <a:lstStyle>
                    <a:defPPr>
                      <a:defRPr lang="zh-CN"/>
                    </a:defPPr>
                    <a:lvl1pPr marL="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marL="0" marR="0" lvl="0" indent="0" algn="ctr" eaLnBrk="1" hangingPunct="1"/>
                    <a:endParaRPr lang="zh-CN" altLang="en-US">
                      <a:solidFill>
                        <a:srgbClr val="FFFFFF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8272" name="L 形 165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rot="16200000" flipH="1">
                    <a:off x="7276695" y="2212764"/>
                    <a:ext cx="397030" cy="72037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7030" h="720371">
                        <a:moveTo>
                          <a:pt x="0" y="0"/>
                        </a:moveTo>
                        <a:lnTo>
                          <a:pt x="80240" y="0"/>
                        </a:lnTo>
                        <a:lnTo>
                          <a:pt x="80240" y="627744"/>
                        </a:lnTo>
                        <a:lnTo>
                          <a:pt x="397030" y="627744"/>
                        </a:lnTo>
                        <a:lnTo>
                          <a:pt x="397030" y="720371"/>
                        </a:lnTo>
                        <a:lnTo>
                          <a:pt x="0" y="720371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miter lim="800000"/>
                  </a:ln>
                </p:spPr>
                <p:txBody>
                  <a:bodyPr anchor="ctr" anchorCtr="0"/>
                  <a:lstStyle>
                    <a:lvl1pPr marL="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0" fontAlgn="base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lang="zh-CN" altLang="en-US" sz="1800" b="0" i="0" u="none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marL="0" lvl="0" indent="0" algn="ctr" eaLnBrk="1" hangingPunct="1"/>
                    <a:endParaRPr lang="zh-CN" altLang="en-US">
                      <a:solidFill>
                        <a:srgbClr val="FFFFFF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endParaRPr>
                  </a:p>
                </p:txBody>
              </p:sp>
            </p:grpSp>
            <p:sp>
              <p:nvSpPr>
                <p:cNvPr id="8273" name="空心弧 160"/>
                <p:cNvSpPr/>
                <p:nvPr>
                  <p:custDataLst>
                    <p:tags r:id="rId19"/>
                  </p:custDataLst>
                </p:nvPr>
              </p:nvSpPr>
              <p:spPr>
                <a:xfrm flipV="1">
                  <a:off x="1647099" y="3660609"/>
                  <a:ext cx="433234" cy="2254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33234" h="225461">
                      <a:moveTo>
                        <a:pt x="0" y="112730"/>
                      </a:moveTo>
                      <a:lnTo>
                        <a:pt x="0" y="112730"/>
                      </a:lnTo>
                      <a:cubicBezTo>
                        <a:pt x="0" y="50470"/>
                        <a:pt x="96983" y="-1"/>
                        <a:pt x="216617" y="-1"/>
                      </a:cubicBezTo>
                      <a:cubicBezTo>
                        <a:pt x="336251" y="-1"/>
                        <a:pt x="433234" y="50470"/>
                        <a:pt x="433234" y="112730"/>
                      </a:cubicBezTo>
                      <a:cubicBezTo>
                        <a:pt x="433234" y="112730"/>
                        <a:pt x="433234" y="112730"/>
                        <a:pt x="433234" y="112730"/>
                      </a:cubicBezTo>
                      <a:lnTo>
                        <a:pt x="376869" y="112731"/>
                      </a:lnTo>
                      <a:lnTo>
                        <a:pt x="376869" y="112731"/>
                      </a:lnTo>
                      <a:cubicBezTo>
                        <a:pt x="376869" y="81601"/>
                        <a:pt x="305122" y="56366"/>
                        <a:pt x="216617" y="56366"/>
                      </a:cubicBezTo>
                      <a:cubicBezTo>
                        <a:pt x="128112" y="56366"/>
                        <a:pt x="56365" y="81601"/>
                        <a:pt x="56365" y="112731"/>
                      </a:cubicBezTo>
                      <a:cubicBezTo>
                        <a:pt x="56365" y="112731"/>
                        <a:pt x="56365" y="112731"/>
                        <a:pt x="56365" y="112731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miter lim="800000"/>
                </a:ln>
              </p:spPr>
              <p:txBody>
                <a:bodyPr anchor="ctr" anchorCtr="0"/>
                <a:lstStyle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 algn="ctr" eaLnBrk="1" hangingPunct="1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sp>
            <p:nvSpPr>
              <p:cNvPr id="8274" name="矩形: 圆角 198"/>
              <p:cNvSpPr/>
              <p:nvPr>
                <p:custDataLst>
                  <p:tags r:id="rId17"/>
                </p:custDataLst>
              </p:nvPr>
            </p:nvSpPr>
            <p:spPr>
              <a:xfrm>
                <a:off x="2518327" y="3236679"/>
                <a:ext cx="720468" cy="107967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eaLnBrk="1" hangingPunct="1"/>
                <a:endParaRPr lang="zh-CN" altLang="en-US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275" name="组合 114"/>
            <p:cNvGrpSpPr/>
            <p:nvPr>
              <p:custDataLst>
                <p:tags r:id="rId12"/>
              </p:custDataLst>
            </p:nvPr>
          </p:nvGrpSpPr>
          <p:grpSpPr>
            <a:xfrm>
              <a:off x="514026" y="4957875"/>
              <a:ext cx="2649901" cy="1286017"/>
              <a:chOff x="2291990" y="3909774"/>
              <a:chExt cx="2649558" cy="1286314"/>
            </a:xfrm>
          </p:grpSpPr>
          <p:cxnSp>
            <p:nvCxnSpPr>
              <p:cNvPr id="8276" name="直接连接符 154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3616911" y="3909705"/>
                <a:ext cx="161846" cy="4557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</a:ln>
            </p:spPr>
          </p:cxnSp>
          <p:sp>
            <p:nvSpPr>
              <p:cNvPr id="8277" name="文本框 245"/>
              <p:cNvSpPr/>
              <p:nvPr>
                <p:custDataLst>
                  <p:tags r:id="rId14"/>
                </p:custDataLst>
              </p:nvPr>
            </p:nvSpPr>
            <p:spPr>
              <a:xfrm>
                <a:off x="2291990" y="4365091"/>
                <a:ext cx="2649558" cy="83099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eaLnBrk="1" hangingPunct="1"/>
                <a:r>
                  <a: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质量分数为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10%</a:t>
                </a:r>
                <a:r>
                  <a: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的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NaOH</a:t>
                </a:r>
                <a:r>
                  <a: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溶液</a:t>
                </a:r>
              </a:p>
            </p:txBody>
          </p:sp>
        </p:grpSp>
      </p:grpSp>
      <p:sp>
        <p:nvSpPr>
          <p:cNvPr id="8280" name="文本框 16"/>
          <p:cNvSpPr/>
          <p:nvPr>
            <p:custDataLst>
              <p:tags r:id="rId7"/>
            </p:custDataLst>
          </p:nvPr>
        </p:nvSpPr>
        <p:spPr>
          <a:xfrm>
            <a:off x="200660" y="5348605"/>
            <a:ext cx="336105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去除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空气中的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CO</a:t>
            </a:r>
            <a:r>
              <a:rPr lang="en-US" altLang="zh-CN" sz="2400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b="1" baseline="-25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8282" name="对话气泡: 圆角矩形 255"/>
          <p:cNvSpPr/>
          <p:nvPr>
            <p:custDataLst>
              <p:tags r:id="rId8"/>
            </p:custDataLst>
          </p:nvPr>
        </p:nvSpPr>
        <p:spPr>
          <a:xfrm>
            <a:off x="7726998" y="501967"/>
            <a:ext cx="4106862" cy="788988"/>
          </a:xfrm>
          <a:prstGeom prst="wedgeRoundRectCallout">
            <a:avLst>
              <a:gd name="adj1" fmla="val -36432"/>
              <a:gd name="adj2" fmla="val 171368"/>
              <a:gd name="adj3" fmla="val 16667"/>
            </a:avLst>
          </a:prstGeom>
          <a:noFill/>
          <a:ln w="19050">
            <a:solidFill>
              <a:srgbClr val="2F528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anchor="ctr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just" eaLnBrk="1" hangingPunct="1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瓶应封口放置一段时间后再连通澄清石灰水，为何？</a:t>
            </a:r>
          </a:p>
        </p:txBody>
      </p:sp>
      <p:sp>
        <p:nvSpPr>
          <p:cNvPr id="8283" name="矩形 181"/>
          <p:cNvSpPr/>
          <p:nvPr>
            <p:custDataLst>
              <p:tags r:id="rId9"/>
            </p:custDataLst>
          </p:nvPr>
        </p:nvSpPr>
        <p:spPr>
          <a:xfrm>
            <a:off x="8033703" y="461010"/>
            <a:ext cx="299720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消耗瓶内的氧气，</a:t>
            </a:r>
          </a:p>
          <a:p>
            <a:pPr marL="0" marR="0" lvl="0" indent="0" algn="ctr"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造成无氧环境。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62965" y="1978025"/>
            <a:ext cx="2035810" cy="241109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3845" y="226695"/>
            <a:ext cx="3093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en-US" altLang="zh-CN" sz="32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3200" baseline="-250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的产生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0" grpId="0"/>
      <p:bldP spid="8280" grpId="1"/>
      <p:bldP spid="8282" grpId="0" bldLvl="0" animBg="1"/>
      <p:bldP spid="8282" grpId="1" animBg="1"/>
      <p:bldP spid="8283" grpId="0" bldLvl="0" animBg="1"/>
      <p:bldP spid="8283" grpId="1" animBg="1"/>
      <p:bldP spid="2" grpId="0" bldLvl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4337"/>
          <p:cNvPicPr/>
          <p:nvPr>
            <p:custDataLst>
              <p:tags r:id="rId1"/>
            </p:custDataLst>
          </p:nvPr>
        </p:nvPicPr>
        <p:blipFill>
          <a:blip r:embed="rId9"/>
          <a:srcRect t="7978"/>
          <a:stretch>
            <a:fillRect/>
          </a:stretch>
        </p:blipFill>
        <p:spPr>
          <a:xfrm>
            <a:off x="4715510" y="2014220"/>
            <a:ext cx="4141470" cy="25355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1269" name="图片 14338"/>
          <p:cNvPicPr/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0700" y="2014220"/>
            <a:ext cx="3706495" cy="24809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283845" y="226695"/>
            <a:ext cx="3093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检测酒精的产生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20700" y="114935"/>
            <a:ext cx="11229975" cy="2084070"/>
            <a:chOff x="820" y="181"/>
            <a:chExt cx="17685" cy="3282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20" y="1596"/>
              <a:ext cx="12531" cy="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zh-CN" altLang="en-US" sz="2800" b="1">
                  <a:latin typeface="+mn-ea"/>
                  <a:sym typeface="+mn-ea"/>
                </a:rPr>
                <a:t>酒精</a:t>
              </a:r>
              <a:r>
                <a:rPr lang="en-US" altLang="zh-CN" sz="2800" b="1">
                  <a:latin typeface="+mn-ea"/>
                  <a:sym typeface="+mn-ea"/>
                </a:rPr>
                <a:t>+</a:t>
              </a:r>
              <a:r>
                <a:rPr lang="zh-CN" altLang="en-US" sz="2800" b="1">
                  <a:solidFill>
                    <a:srgbClr val="C00000"/>
                  </a:solidFill>
                  <a:latin typeface="+mn-ea"/>
                  <a:sym typeface="+mn-ea"/>
                </a:rPr>
                <a:t>重铬酸钾</a:t>
              </a:r>
              <a:r>
                <a:rPr lang="zh-CN" altLang="en-US" sz="2800" b="1">
                  <a:latin typeface="+mn-ea"/>
                  <a:sym typeface="+mn-ea"/>
                </a:rPr>
                <a:t>（</a:t>
              </a:r>
              <a:r>
                <a:rPr lang="zh-CN" altLang="en-US" sz="2800" b="1">
                  <a:solidFill>
                    <a:schemeClr val="accent6">
                      <a:lumMod val="50000"/>
                    </a:schemeClr>
                  </a:solidFill>
                  <a:latin typeface="+mn-ea"/>
                  <a:sym typeface="+mn-ea"/>
                </a:rPr>
                <a:t>浓硫酸溶液</a:t>
              </a:r>
              <a:r>
                <a:rPr lang="zh-CN" altLang="en-US" sz="2800" b="1">
                  <a:latin typeface="+mn-ea"/>
                  <a:sym typeface="+mn-ea"/>
                </a:rPr>
                <a:t>）：</a:t>
              </a:r>
              <a:r>
                <a:rPr lang="zh-CN" altLang="en-US" sz="2800" b="1">
                  <a:solidFill>
                    <a:srgbClr val="E36808"/>
                  </a:solidFill>
                  <a:latin typeface="+mn-ea"/>
                  <a:sym typeface="+mn-ea"/>
                </a:rPr>
                <a:t>橙色</a:t>
              </a:r>
              <a:r>
                <a:rPr lang="zh-CN" altLang="en-US" sz="2800" b="1">
                  <a:latin typeface="+mn-ea"/>
                  <a:sym typeface="+mn-ea"/>
                </a:rPr>
                <a:t>→</a:t>
              </a:r>
              <a:r>
                <a:rPr lang="zh-CN" altLang="en-US" sz="2800" b="1">
                  <a:solidFill>
                    <a:srgbClr val="339933"/>
                  </a:solidFill>
                  <a:latin typeface="+mn-ea"/>
                  <a:sym typeface="+mn-ea"/>
                </a:rPr>
                <a:t>灰绿色</a:t>
              </a:r>
            </a:p>
          </p:txBody>
        </p:sp>
        <p:grpSp>
          <p:nvGrpSpPr>
            <p:cNvPr id="17" name="组合 16"/>
            <p:cNvGrpSpPr/>
            <p:nvPr>
              <p:custDataLst>
                <p:tags r:id="rId5"/>
              </p:custDataLst>
            </p:nvPr>
          </p:nvGrpSpPr>
          <p:grpSpPr>
            <a:xfrm>
              <a:off x="14421" y="181"/>
              <a:ext cx="4084" cy="3282"/>
              <a:chOff x="9251232" y="4786282"/>
              <a:chExt cx="1744398" cy="1561641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0123431" y="4786282"/>
                <a:ext cx="872199" cy="1561641"/>
              </a:xfrm>
              <a:prstGeom prst="rect">
                <a:avLst/>
              </a:prstGeom>
            </p:spPr>
          </p:pic>
          <p:pic>
            <p:nvPicPr>
              <p:cNvPr id="19" name="Picture 3" descr="图片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/>
              <a:srcRect l="21098" t="50485" r="50084" b="13269"/>
              <a:stretch>
                <a:fillRect/>
              </a:stretch>
            </p:blipFill>
            <p:spPr>
              <a:xfrm>
                <a:off x="9251232" y="4786282"/>
                <a:ext cx="872199" cy="156164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490980" y="4403090"/>
            <a:ext cx="87776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实验结论：</a:t>
            </a:r>
            <a:r>
              <a:rPr lang="zh-CN" altLang="en-US" sz="24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酵母菌在有氧和无氧条件下都进行细胞呼吸。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有氧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条件下，酵母菌通过细胞呼吸</a:t>
            </a:r>
            <a:r>
              <a:rPr lang="zh-CN" altLang="en-US" sz="24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产生大量</a:t>
            </a:r>
            <a:r>
              <a:rPr lang="en-US" altLang="zh-CN" sz="24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无氧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条件下，酵母菌通过细胞呼吸产生</a:t>
            </a:r>
            <a:r>
              <a:rPr lang="zh-CN" altLang="en-US" sz="24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酒精和少量</a:t>
            </a:r>
            <a:r>
              <a:rPr lang="en-US" altLang="zh-CN" sz="24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>
                <a:solidFill>
                  <a:srgbClr val="2A8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2113171765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rcRect l="23992" t="8491" r="25330"/>
          <a:stretch>
            <a:fillRect/>
          </a:stretch>
        </p:blipFill>
        <p:spPr>
          <a:xfrm>
            <a:off x="3830955" y="570865"/>
            <a:ext cx="5269230" cy="59486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45885" y="1057910"/>
            <a:ext cx="2843530" cy="488950"/>
            <a:chOff x="10151" y="1666"/>
            <a:chExt cx="4478" cy="770"/>
          </a:xfrm>
        </p:grpSpPr>
        <p:cxnSp>
          <p:nvCxnSpPr>
            <p:cNvPr id="4" name="Straight Arrow Connector 25"/>
            <p:cNvCxnSpPr/>
            <p:nvPr>
              <p:custDataLst>
                <p:tags r:id="rId19"/>
              </p:custDataLst>
            </p:nvPr>
          </p:nvCxnSpPr>
          <p:spPr bwMode="auto">
            <a:xfrm>
              <a:off x="10151" y="2070"/>
              <a:ext cx="2988" cy="17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59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13139" y="1666"/>
              <a:ext cx="1491" cy="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1" tIns="60951" rIns="121901" bIns="6095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1285875">
                <a:defRPr/>
              </a:pPr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176号-创粗圆" panose="00000500000000000000" charset="-122"/>
                </a:rPr>
                <a:t>外膜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45885" y="1829435"/>
            <a:ext cx="2843530" cy="427990"/>
            <a:chOff x="10151" y="2881"/>
            <a:chExt cx="4478" cy="674"/>
          </a:xfrm>
        </p:grpSpPr>
        <p:cxnSp>
          <p:nvCxnSpPr>
            <p:cNvPr id="7" name="Straight Arrow Connector 25"/>
            <p:cNvCxnSpPr/>
            <p:nvPr>
              <p:custDataLst>
                <p:tags r:id="rId17"/>
              </p:custDataLst>
            </p:nvPr>
          </p:nvCxnSpPr>
          <p:spPr bwMode="auto">
            <a:xfrm>
              <a:off x="10151" y="3303"/>
              <a:ext cx="2948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59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139" y="2881"/>
              <a:ext cx="1491" cy="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1" tIns="60951" rIns="121901" bIns="6095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1285875">
                <a:defRPr/>
              </a:pPr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176号-创粗圆" panose="00000500000000000000" charset="-122"/>
                </a:rPr>
                <a:t>内膜</a:t>
              </a:r>
              <a:endParaRPr lang="zh-CN" altLang="en-US" sz="2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14285" y="3526155"/>
            <a:ext cx="3131820" cy="427990"/>
            <a:chOff x="11991" y="5553"/>
            <a:chExt cx="4932" cy="674"/>
          </a:xfrm>
        </p:grpSpPr>
        <p:cxnSp>
          <p:nvCxnSpPr>
            <p:cNvPr id="12" name="Straight Arrow Connector 25"/>
            <p:cNvCxnSpPr/>
            <p:nvPr>
              <p:custDataLst>
                <p:tags r:id="rId15"/>
              </p:custDataLst>
            </p:nvPr>
          </p:nvCxnSpPr>
          <p:spPr bwMode="auto">
            <a:xfrm flipV="1">
              <a:off x="11991" y="5884"/>
              <a:ext cx="2340" cy="1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5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14331" y="5553"/>
              <a:ext cx="2592" cy="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1" tIns="60951" rIns="121901" bIns="6095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1285875">
                <a:defRPr/>
              </a:pPr>
              <a:r>
                <a:rPr lang="en-US" altLang="zh-CN" sz="20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176号-创粗圆" panose="00000500000000000000" charset="-122"/>
                </a:rPr>
                <a:t>DNA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67990" y="2137410"/>
            <a:ext cx="3853180" cy="1463675"/>
            <a:chOff x="4674" y="3366"/>
            <a:chExt cx="6068" cy="2305"/>
          </a:xfrm>
        </p:grpSpPr>
        <p:grpSp>
          <p:nvGrpSpPr>
            <p:cNvPr id="20" name="组合 19"/>
            <p:cNvGrpSpPr/>
            <p:nvPr>
              <p:custDataLst>
                <p:tags r:id="rId9"/>
              </p:custDataLst>
            </p:nvPr>
          </p:nvGrpSpPr>
          <p:grpSpPr>
            <a:xfrm>
              <a:off x="5446" y="3555"/>
              <a:ext cx="5297" cy="2116"/>
              <a:chOff x="8521" y="2039"/>
              <a:chExt cx="4396" cy="2116"/>
            </a:xfrm>
          </p:grpSpPr>
          <p:sp>
            <p:nvSpPr>
              <p:cNvPr id="21" name="任意多边形 4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756" y="2039"/>
                <a:ext cx="1846" cy="345"/>
              </a:xfrm>
              <a:custGeom>
                <a:avLst/>
                <a:gdLst>
                  <a:gd name="connisteX0" fmla="*/ 1172210 w 1172210"/>
                  <a:gd name="connsiteY0" fmla="*/ 0 h 219286"/>
                  <a:gd name="connisteX1" fmla="*/ 1102360 w 1172210"/>
                  <a:gd name="connsiteY1" fmla="*/ 17145 h 219286"/>
                  <a:gd name="connisteX2" fmla="*/ 1032510 w 1172210"/>
                  <a:gd name="connsiteY2" fmla="*/ 52070 h 219286"/>
                  <a:gd name="connisteX3" fmla="*/ 953770 w 1172210"/>
                  <a:gd name="connsiteY3" fmla="*/ 86995 h 219286"/>
                  <a:gd name="connisteX4" fmla="*/ 883285 w 1172210"/>
                  <a:gd name="connsiteY4" fmla="*/ 104775 h 219286"/>
                  <a:gd name="connisteX5" fmla="*/ 813435 w 1172210"/>
                  <a:gd name="connsiteY5" fmla="*/ 130810 h 219286"/>
                  <a:gd name="connisteX6" fmla="*/ 734695 w 1172210"/>
                  <a:gd name="connsiteY6" fmla="*/ 148590 h 219286"/>
                  <a:gd name="connisteX7" fmla="*/ 647065 w 1172210"/>
                  <a:gd name="connsiteY7" fmla="*/ 157480 h 219286"/>
                  <a:gd name="connisteX8" fmla="*/ 577215 w 1172210"/>
                  <a:gd name="connsiteY8" fmla="*/ 174625 h 219286"/>
                  <a:gd name="connisteX9" fmla="*/ 498475 w 1172210"/>
                  <a:gd name="connsiteY9" fmla="*/ 192405 h 219286"/>
                  <a:gd name="connisteX10" fmla="*/ 428625 w 1172210"/>
                  <a:gd name="connsiteY10" fmla="*/ 209550 h 219286"/>
                  <a:gd name="connisteX11" fmla="*/ 358775 w 1172210"/>
                  <a:gd name="connsiteY11" fmla="*/ 218440 h 219286"/>
                  <a:gd name="connisteX12" fmla="*/ 280035 w 1172210"/>
                  <a:gd name="connsiteY12" fmla="*/ 218440 h 219286"/>
                  <a:gd name="connisteX13" fmla="*/ 209550 w 1172210"/>
                  <a:gd name="connsiteY13" fmla="*/ 218440 h 219286"/>
                  <a:gd name="connisteX14" fmla="*/ 139700 w 1172210"/>
                  <a:gd name="connsiteY14" fmla="*/ 209550 h 219286"/>
                  <a:gd name="connisteX15" fmla="*/ 69850 w 1172210"/>
                  <a:gd name="connsiteY15" fmla="*/ 201295 h 219286"/>
                  <a:gd name="connisteX16" fmla="*/ 0 w 1172210"/>
                  <a:gd name="connsiteY16" fmla="*/ 192405 h 219286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</a:cxnLst>
                <a:rect l="l" t="t" r="r" b="b"/>
                <a:pathLst>
                  <a:path w="1172210" h="219287">
                    <a:moveTo>
                      <a:pt x="1172210" y="0"/>
                    </a:moveTo>
                    <a:cubicBezTo>
                      <a:pt x="1159510" y="2540"/>
                      <a:pt x="1130300" y="6985"/>
                      <a:pt x="1102360" y="17145"/>
                    </a:cubicBezTo>
                    <a:cubicBezTo>
                      <a:pt x="1074420" y="27305"/>
                      <a:pt x="1062355" y="38100"/>
                      <a:pt x="1032510" y="52070"/>
                    </a:cubicBezTo>
                    <a:cubicBezTo>
                      <a:pt x="1002665" y="66040"/>
                      <a:pt x="983615" y="76200"/>
                      <a:pt x="953770" y="86995"/>
                    </a:cubicBezTo>
                    <a:cubicBezTo>
                      <a:pt x="923925" y="97790"/>
                      <a:pt x="911225" y="95885"/>
                      <a:pt x="883285" y="104775"/>
                    </a:cubicBezTo>
                    <a:cubicBezTo>
                      <a:pt x="855345" y="113665"/>
                      <a:pt x="843280" y="121920"/>
                      <a:pt x="813435" y="130810"/>
                    </a:cubicBezTo>
                    <a:cubicBezTo>
                      <a:pt x="783590" y="139700"/>
                      <a:pt x="767715" y="143510"/>
                      <a:pt x="734695" y="148590"/>
                    </a:cubicBezTo>
                    <a:cubicBezTo>
                      <a:pt x="701675" y="153670"/>
                      <a:pt x="678815" y="152400"/>
                      <a:pt x="647065" y="157480"/>
                    </a:cubicBezTo>
                    <a:cubicBezTo>
                      <a:pt x="615315" y="162560"/>
                      <a:pt x="607060" y="167640"/>
                      <a:pt x="577215" y="174625"/>
                    </a:cubicBezTo>
                    <a:cubicBezTo>
                      <a:pt x="547370" y="181610"/>
                      <a:pt x="528320" y="185420"/>
                      <a:pt x="498475" y="192405"/>
                    </a:cubicBezTo>
                    <a:cubicBezTo>
                      <a:pt x="468630" y="199390"/>
                      <a:pt x="456565" y="204470"/>
                      <a:pt x="428625" y="209550"/>
                    </a:cubicBezTo>
                    <a:cubicBezTo>
                      <a:pt x="400685" y="214630"/>
                      <a:pt x="388620" y="216535"/>
                      <a:pt x="358775" y="218440"/>
                    </a:cubicBezTo>
                    <a:cubicBezTo>
                      <a:pt x="328930" y="220345"/>
                      <a:pt x="309880" y="218440"/>
                      <a:pt x="280035" y="218440"/>
                    </a:cubicBezTo>
                    <a:cubicBezTo>
                      <a:pt x="250190" y="218440"/>
                      <a:pt x="237490" y="220345"/>
                      <a:pt x="209550" y="218440"/>
                    </a:cubicBezTo>
                    <a:cubicBezTo>
                      <a:pt x="181610" y="216535"/>
                      <a:pt x="167640" y="212725"/>
                      <a:pt x="139700" y="209550"/>
                    </a:cubicBezTo>
                    <a:cubicBezTo>
                      <a:pt x="111760" y="206375"/>
                      <a:pt x="97790" y="204470"/>
                      <a:pt x="69850" y="201295"/>
                    </a:cubicBezTo>
                    <a:cubicBezTo>
                      <a:pt x="41910" y="198120"/>
                      <a:pt x="12700" y="194310"/>
                      <a:pt x="0" y="19240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任意多边形 45"/>
              <p:cNvSpPr/>
              <p:nvPr>
                <p:custDataLst>
                  <p:tags r:id="rId12"/>
                </p:custDataLst>
              </p:nvPr>
            </p:nvSpPr>
            <p:spPr>
              <a:xfrm>
                <a:off x="8852" y="2368"/>
                <a:ext cx="2756" cy="528"/>
              </a:xfrm>
              <a:custGeom>
                <a:avLst/>
                <a:gdLst>
                  <a:gd name="connisteX0" fmla="*/ 1750060 w 1750060"/>
                  <a:gd name="connsiteY0" fmla="*/ 315806 h 335280"/>
                  <a:gd name="connisteX1" fmla="*/ 1680210 w 1750060"/>
                  <a:gd name="connsiteY1" fmla="*/ 333586 h 335280"/>
                  <a:gd name="connisteX2" fmla="*/ 1609725 w 1750060"/>
                  <a:gd name="connsiteY2" fmla="*/ 333586 h 335280"/>
                  <a:gd name="connisteX3" fmla="*/ 1504950 w 1750060"/>
                  <a:gd name="connsiteY3" fmla="*/ 333586 h 335280"/>
                  <a:gd name="connisteX4" fmla="*/ 1400175 w 1750060"/>
                  <a:gd name="connsiteY4" fmla="*/ 333586 h 335280"/>
                  <a:gd name="connisteX5" fmla="*/ 1321435 w 1750060"/>
                  <a:gd name="connsiteY5" fmla="*/ 333586 h 335280"/>
                  <a:gd name="connisteX6" fmla="*/ 1216025 w 1750060"/>
                  <a:gd name="connsiteY6" fmla="*/ 333586 h 335280"/>
                  <a:gd name="connisteX7" fmla="*/ 1129030 w 1750060"/>
                  <a:gd name="connsiteY7" fmla="*/ 333586 h 335280"/>
                  <a:gd name="connisteX8" fmla="*/ 1058545 w 1750060"/>
                  <a:gd name="connsiteY8" fmla="*/ 333586 h 335280"/>
                  <a:gd name="connisteX9" fmla="*/ 988695 w 1750060"/>
                  <a:gd name="connsiteY9" fmla="*/ 333586 h 335280"/>
                  <a:gd name="connisteX10" fmla="*/ 918845 w 1750060"/>
                  <a:gd name="connsiteY10" fmla="*/ 333586 h 335280"/>
                  <a:gd name="connisteX11" fmla="*/ 840105 w 1750060"/>
                  <a:gd name="connsiteY11" fmla="*/ 324696 h 335280"/>
                  <a:gd name="connisteX12" fmla="*/ 770255 w 1750060"/>
                  <a:gd name="connsiteY12" fmla="*/ 289771 h 335280"/>
                  <a:gd name="connisteX13" fmla="*/ 699770 w 1750060"/>
                  <a:gd name="connsiteY13" fmla="*/ 254846 h 335280"/>
                  <a:gd name="connisteX14" fmla="*/ 629920 w 1750060"/>
                  <a:gd name="connsiteY14" fmla="*/ 219921 h 335280"/>
                  <a:gd name="connisteX15" fmla="*/ 560070 w 1750060"/>
                  <a:gd name="connsiteY15" fmla="*/ 176106 h 335280"/>
                  <a:gd name="connisteX16" fmla="*/ 490220 w 1750060"/>
                  <a:gd name="connsiteY16" fmla="*/ 150071 h 335280"/>
                  <a:gd name="connisteX17" fmla="*/ 420370 w 1750060"/>
                  <a:gd name="connsiteY17" fmla="*/ 97366 h 335280"/>
                  <a:gd name="connisteX18" fmla="*/ 349885 w 1750060"/>
                  <a:gd name="connsiteY18" fmla="*/ 62441 h 335280"/>
                  <a:gd name="connisteX19" fmla="*/ 280035 w 1750060"/>
                  <a:gd name="connsiteY19" fmla="*/ 27516 h 335280"/>
                  <a:gd name="connisteX20" fmla="*/ 210185 w 1750060"/>
                  <a:gd name="connsiteY20" fmla="*/ 9736 h 335280"/>
                  <a:gd name="connisteX21" fmla="*/ 140335 w 1750060"/>
                  <a:gd name="connsiteY21" fmla="*/ 846 h 335280"/>
                  <a:gd name="connisteX22" fmla="*/ 69850 w 1750060"/>
                  <a:gd name="connsiteY22" fmla="*/ 846 h 335280"/>
                  <a:gd name="connisteX23" fmla="*/ 0 w 1750060"/>
                  <a:gd name="connsiteY23" fmla="*/ 846 h 3352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</a:cxnLst>
                <a:rect l="l" t="t" r="r" b="b"/>
                <a:pathLst>
                  <a:path w="1750060" h="335280">
                    <a:moveTo>
                      <a:pt x="1750060" y="315807"/>
                    </a:moveTo>
                    <a:cubicBezTo>
                      <a:pt x="1737360" y="319617"/>
                      <a:pt x="1708150" y="329777"/>
                      <a:pt x="1680210" y="333587"/>
                    </a:cubicBezTo>
                    <a:cubicBezTo>
                      <a:pt x="1652270" y="337397"/>
                      <a:pt x="1644650" y="333587"/>
                      <a:pt x="1609725" y="333587"/>
                    </a:cubicBezTo>
                    <a:cubicBezTo>
                      <a:pt x="1574800" y="333587"/>
                      <a:pt x="1546860" y="333587"/>
                      <a:pt x="1504950" y="333587"/>
                    </a:cubicBezTo>
                    <a:cubicBezTo>
                      <a:pt x="1463040" y="333587"/>
                      <a:pt x="1437005" y="333587"/>
                      <a:pt x="1400175" y="333587"/>
                    </a:cubicBezTo>
                    <a:cubicBezTo>
                      <a:pt x="1363345" y="333587"/>
                      <a:pt x="1358265" y="333587"/>
                      <a:pt x="1321435" y="333587"/>
                    </a:cubicBezTo>
                    <a:cubicBezTo>
                      <a:pt x="1284605" y="333587"/>
                      <a:pt x="1254760" y="333587"/>
                      <a:pt x="1216025" y="333587"/>
                    </a:cubicBezTo>
                    <a:cubicBezTo>
                      <a:pt x="1177290" y="333587"/>
                      <a:pt x="1160780" y="333587"/>
                      <a:pt x="1129030" y="333587"/>
                    </a:cubicBezTo>
                    <a:cubicBezTo>
                      <a:pt x="1097280" y="333587"/>
                      <a:pt x="1086485" y="333587"/>
                      <a:pt x="1058545" y="333587"/>
                    </a:cubicBezTo>
                    <a:cubicBezTo>
                      <a:pt x="1030605" y="333587"/>
                      <a:pt x="1016635" y="333587"/>
                      <a:pt x="988695" y="333587"/>
                    </a:cubicBezTo>
                    <a:cubicBezTo>
                      <a:pt x="960755" y="333587"/>
                      <a:pt x="948690" y="335492"/>
                      <a:pt x="918845" y="333587"/>
                    </a:cubicBezTo>
                    <a:cubicBezTo>
                      <a:pt x="889000" y="331682"/>
                      <a:pt x="869950" y="333587"/>
                      <a:pt x="840105" y="324697"/>
                    </a:cubicBezTo>
                    <a:cubicBezTo>
                      <a:pt x="810260" y="315807"/>
                      <a:pt x="798195" y="303742"/>
                      <a:pt x="770255" y="289772"/>
                    </a:cubicBezTo>
                    <a:cubicBezTo>
                      <a:pt x="742315" y="275802"/>
                      <a:pt x="727710" y="268817"/>
                      <a:pt x="699770" y="254847"/>
                    </a:cubicBezTo>
                    <a:cubicBezTo>
                      <a:pt x="671830" y="240877"/>
                      <a:pt x="657860" y="235797"/>
                      <a:pt x="629920" y="219922"/>
                    </a:cubicBezTo>
                    <a:cubicBezTo>
                      <a:pt x="601980" y="204047"/>
                      <a:pt x="588010" y="190077"/>
                      <a:pt x="560070" y="176107"/>
                    </a:cubicBezTo>
                    <a:cubicBezTo>
                      <a:pt x="532130" y="162137"/>
                      <a:pt x="518160" y="165947"/>
                      <a:pt x="490220" y="150072"/>
                    </a:cubicBezTo>
                    <a:cubicBezTo>
                      <a:pt x="462280" y="134197"/>
                      <a:pt x="448310" y="115147"/>
                      <a:pt x="420370" y="97367"/>
                    </a:cubicBezTo>
                    <a:cubicBezTo>
                      <a:pt x="392430" y="79587"/>
                      <a:pt x="377825" y="76412"/>
                      <a:pt x="349885" y="62442"/>
                    </a:cubicBezTo>
                    <a:cubicBezTo>
                      <a:pt x="321945" y="48472"/>
                      <a:pt x="307975" y="38312"/>
                      <a:pt x="280035" y="27517"/>
                    </a:cubicBezTo>
                    <a:cubicBezTo>
                      <a:pt x="252095" y="16722"/>
                      <a:pt x="238125" y="14817"/>
                      <a:pt x="210185" y="9737"/>
                    </a:cubicBezTo>
                    <a:cubicBezTo>
                      <a:pt x="182245" y="4657"/>
                      <a:pt x="168275" y="2752"/>
                      <a:pt x="140335" y="847"/>
                    </a:cubicBezTo>
                    <a:cubicBezTo>
                      <a:pt x="112395" y="-1058"/>
                      <a:pt x="97790" y="847"/>
                      <a:pt x="69850" y="847"/>
                    </a:cubicBezTo>
                    <a:cubicBezTo>
                      <a:pt x="41910" y="847"/>
                      <a:pt x="12700" y="847"/>
                      <a:pt x="0" y="84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任意多边形 46"/>
              <p:cNvSpPr/>
              <p:nvPr>
                <p:custDataLst>
                  <p:tags r:id="rId13"/>
                </p:custDataLst>
              </p:nvPr>
            </p:nvSpPr>
            <p:spPr>
              <a:xfrm>
                <a:off x="9141" y="2397"/>
                <a:ext cx="3776" cy="1758"/>
              </a:xfrm>
              <a:custGeom>
                <a:avLst/>
                <a:gdLst>
                  <a:gd name="connisteX0" fmla="*/ 2397760 w 2397760"/>
                  <a:gd name="connsiteY0" fmla="*/ 769620 h 1116047"/>
                  <a:gd name="connisteX1" fmla="*/ 2319020 w 2397760"/>
                  <a:gd name="connsiteY1" fmla="*/ 840105 h 1116047"/>
                  <a:gd name="connisteX2" fmla="*/ 2240280 w 2397760"/>
                  <a:gd name="connsiteY2" fmla="*/ 892175 h 1116047"/>
                  <a:gd name="connisteX3" fmla="*/ 2152650 w 2397760"/>
                  <a:gd name="connsiteY3" fmla="*/ 962025 h 1116047"/>
                  <a:gd name="connisteX4" fmla="*/ 2082800 w 2397760"/>
                  <a:gd name="connsiteY4" fmla="*/ 997585 h 1116047"/>
                  <a:gd name="connisteX5" fmla="*/ 2004060 w 2397760"/>
                  <a:gd name="connsiteY5" fmla="*/ 1032510 h 1116047"/>
                  <a:gd name="connisteX6" fmla="*/ 1925320 w 2397760"/>
                  <a:gd name="connsiteY6" fmla="*/ 1058545 h 1116047"/>
                  <a:gd name="connisteX7" fmla="*/ 1846580 w 2397760"/>
                  <a:gd name="connsiteY7" fmla="*/ 1067435 h 1116047"/>
                  <a:gd name="connisteX8" fmla="*/ 1767840 w 2397760"/>
                  <a:gd name="connsiteY8" fmla="*/ 1084580 h 1116047"/>
                  <a:gd name="connisteX9" fmla="*/ 1697355 w 2397760"/>
                  <a:gd name="connsiteY9" fmla="*/ 1084580 h 1116047"/>
                  <a:gd name="connisteX10" fmla="*/ 1610360 w 2397760"/>
                  <a:gd name="connsiteY10" fmla="*/ 1093470 h 1116047"/>
                  <a:gd name="connisteX11" fmla="*/ 1522730 w 2397760"/>
                  <a:gd name="connsiteY11" fmla="*/ 1102360 h 1116047"/>
                  <a:gd name="connisteX12" fmla="*/ 1452880 w 2397760"/>
                  <a:gd name="connsiteY12" fmla="*/ 1102360 h 1116047"/>
                  <a:gd name="connisteX13" fmla="*/ 1382395 w 2397760"/>
                  <a:gd name="connsiteY13" fmla="*/ 1111250 h 1116047"/>
                  <a:gd name="connisteX14" fmla="*/ 1312545 w 2397760"/>
                  <a:gd name="connsiteY14" fmla="*/ 1111250 h 1116047"/>
                  <a:gd name="connisteX15" fmla="*/ 1233805 w 2397760"/>
                  <a:gd name="connsiteY15" fmla="*/ 1111250 h 1116047"/>
                  <a:gd name="connisteX16" fmla="*/ 1163955 w 2397760"/>
                  <a:gd name="connsiteY16" fmla="*/ 1111250 h 1116047"/>
                  <a:gd name="connisteX17" fmla="*/ 1094105 w 2397760"/>
                  <a:gd name="connsiteY17" fmla="*/ 1111250 h 1116047"/>
                  <a:gd name="connisteX18" fmla="*/ 1024255 w 2397760"/>
                  <a:gd name="connsiteY18" fmla="*/ 1111250 h 1116047"/>
                  <a:gd name="connisteX19" fmla="*/ 953770 w 2397760"/>
                  <a:gd name="connsiteY19" fmla="*/ 1058545 h 1116047"/>
                  <a:gd name="connisteX20" fmla="*/ 892810 w 2397760"/>
                  <a:gd name="connsiteY20" fmla="*/ 988695 h 1116047"/>
                  <a:gd name="connisteX21" fmla="*/ 814070 w 2397760"/>
                  <a:gd name="connsiteY21" fmla="*/ 909955 h 1116047"/>
                  <a:gd name="connisteX22" fmla="*/ 761365 w 2397760"/>
                  <a:gd name="connsiteY22" fmla="*/ 840105 h 1116047"/>
                  <a:gd name="connisteX23" fmla="*/ 726440 w 2397760"/>
                  <a:gd name="connsiteY23" fmla="*/ 761365 h 1116047"/>
                  <a:gd name="connisteX24" fmla="*/ 691515 w 2397760"/>
                  <a:gd name="connsiteY24" fmla="*/ 682625 h 1116047"/>
                  <a:gd name="connisteX25" fmla="*/ 656590 w 2397760"/>
                  <a:gd name="connsiteY25" fmla="*/ 612140 h 1116047"/>
                  <a:gd name="connisteX26" fmla="*/ 603885 w 2397760"/>
                  <a:gd name="connsiteY26" fmla="*/ 542290 h 1116047"/>
                  <a:gd name="connisteX27" fmla="*/ 551815 w 2397760"/>
                  <a:gd name="connsiteY27" fmla="*/ 472440 h 1116047"/>
                  <a:gd name="connisteX28" fmla="*/ 490220 w 2397760"/>
                  <a:gd name="connsiteY28" fmla="*/ 402590 h 1116047"/>
                  <a:gd name="connisteX29" fmla="*/ 420370 w 2397760"/>
                  <a:gd name="connsiteY29" fmla="*/ 332105 h 1116047"/>
                  <a:gd name="connisteX30" fmla="*/ 350520 w 2397760"/>
                  <a:gd name="connsiteY30" fmla="*/ 288925 h 1116047"/>
                  <a:gd name="connisteX31" fmla="*/ 280035 w 2397760"/>
                  <a:gd name="connsiteY31" fmla="*/ 227330 h 1116047"/>
                  <a:gd name="connisteX32" fmla="*/ 210185 w 2397760"/>
                  <a:gd name="connsiteY32" fmla="*/ 166370 h 1116047"/>
                  <a:gd name="connisteX33" fmla="*/ 140335 w 2397760"/>
                  <a:gd name="connsiteY33" fmla="*/ 113665 h 1116047"/>
                  <a:gd name="connisteX34" fmla="*/ 70485 w 2397760"/>
                  <a:gd name="connsiteY34" fmla="*/ 43815 h 1116047"/>
                  <a:gd name="connisteX35" fmla="*/ 0 w 2397760"/>
                  <a:gd name="connsiteY35" fmla="*/ 0 h 1116047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</a:cxnLst>
                <a:rect l="l" t="t" r="r" b="b"/>
                <a:pathLst>
                  <a:path w="2397760" h="1116048">
                    <a:moveTo>
                      <a:pt x="2397760" y="769620"/>
                    </a:moveTo>
                    <a:cubicBezTo>
                      <a:pt x="2383790" y="782955"/>
                      <a:pt x="2350770" y="815340"/>
                      <a:pt x="2319020" y="840105"/>
                    </a:cubicBezTo>
                    <a:cubicBezTo>
                      <a:pt x="2287270" y="864870"/>
                      <a:pt x="2273300" y="868045"/>
                      <a:pt x="2240280" y="892175"/>
                    </a:cubicBezTo>
                    <a:cubicBezTo>
                      <a:pt x="2207260" y="916305"/>
                      <a:pt x="2184400" y="941070"/>
                      <a:pt x="2152650" y="962025"/>
                    </a:cubicBezTo>
                    <a:cubicBezTo>
                      <a:pt x="2120900" y="982980"/>
                      <a:pt x="2112645" y="983615"/>
                      <a:pt x="2082800" y="997585"/>
                    </a:cubicBezTo>
                    <a:cubicBezTo>
                      <a:pt x="2052955" y="1011555"/>
                      <a:pt x="2035810" y="1020445"/>
                      <a:pt x="2004060" y="1032510"/>
                    </a:cubicBezTo>
                    <a:cubicBezTo>
                      <a:pt x="1972310" y="1044575"/>
                      <a:pt x="1957070" y="1051560"/>
                      <a:pt x="1925320" y="1058545"/>
                    </a:cubicBezTo>
                    <a:cubicBezTo>
                      <a:pt x="1893570" y="1065530"/>
                      <a:pt x="1878330" y="1062355"/>
                      <a:pt x="1846580" y="1067435"/>
                    </a:cubicBezTo>
                    <a:cubicBezTo>
                      <a:pt x="1814830" y="1072515"/>
                      <a:pt x="1797685" y="1081405"/>
                      <a:pt x="1767840" y="1084580"/>
                    </a:cubicBezTo>
                    <a:cubicBezTo>
                      <a:pt x="1737995" y="1087755"/>
                      <a:pt x="1729105" y="1082675"/>
                      <a:pt x="1697355" y="1084580"/>
                    </a:cubicBezTo>
                    <a:cubicBezTo>
                      <a:pt x="1665605" y="1086485"/>
                      <a:pt x="1645285" y="1089660"/>
                      <a:pt x="1610360" y="1093470"/>
                    </a:cubicBezTo>
                    <a:cubicBezTo>
                      <a:pt x="1575435" y="1097280"/>
                      <a:pt x="1554480" y="1100455"/>
                      <a:pt x="1522730" y="1102360"/>
                    </a:cubicBezTo>
                    <a:cubicBezTo>
                      <a:pt x="1490980" y="1104265"/>
                      <a:pt x="1480820" y="1100455"/>
                      <a:pt x="1452880" y="1102360"/>
                    </a:cubicBezTo>
                    <a:cubicBezTo>
                      <a:pt x="1424940" y="1104265"/>
                      <a:pt x="1410335" y="1109345"/>
                      <a:pt x="1382395" y="1111250"/>
                    </a:cubicBezTo>
                    <a:cubicBezTo>
                      <a:pt x="1354455" y="1113155"/>
                      <a:pt x="1342390" y="1111250"/>
                      <a:pt x="1312545" y="1111250"/>
                    </a:cubicBezTo>
                    <a:cubicBezTo>
                      <a:pt x="1282700" y="1111250"/>
                      <a:pt x="1263650" y="1111250"/>
                      <a:pt x="1233805" y="1111250"/>
                    </a:cubicBezTo>
                    <a:cubicBezTo>
                      <a:pt x="1203960" y="1111250"/>
                      <a:pt x="1191895" y="1111250"/>
                      <a:pt x="1163955" y="1111250"/>
                    </a:cubicBezTo>
                    <a:cubicBezTo>
                      <a:pt x="1136015" y="1111250"/>
                      <a:pt x="1122045" y="1111250"/>
                      <a:pt x="1094105" y="1111250"/>
                    </a:cubicBezTo>
                    <a:cubicBezTo>
                      <a:pt x="1066165" y="1111250"/>
                      <a:pt x="1052195" y="1122045"/>
                      <a:pt x="1024255" y="1111250"/>
                    </a:cubicBezTo>
                    <a:cubicBezTo>
                      <a:pt x="996315" y="1100455"/>
                      <a:pt x="979805" y="1083310"/>
                      <a:pt x="953770" y="1058545"/>
                    </a:cubicBezTo>
                    <a:cubicBezTo>
                      <a:pt x="927735" y="1033780"/>
                      <a:pt x="920750" y="1018540"/>
                      <a:pt x="892810" y="988695"/>
                    </a:cubicBezTo>
                    <a:cubicBezTo>
                      <a:pt x="864870" y="958850"/>
                      <a:pt x="840105" y="939800"/>
                      <a:pt x="814070" y="909955"/>
                    </a:cubicBezTo>
                    <a:cubicBezTo>
                      <a:pt x="788035" y="880110"/>
                      <a:pt x="779145" y="869950"/>
                      <a:pt x="761365" y="840105"/>
                    </a:cubicBezTo>
                    <a:cubicBezTo>
                      <a:pt x="743585" y="810260"/>
                      <a:pt x="740410" y="793115"/>
                      <a:pt x="726440" y="761365"/>
                    </a:cubicBezTo>
                    <a:cubicBezTo>
                      <a:pt x="712470" y="729615"/>
                      <a:pt x="705485" y="712470"/>
                      <a:pt x="691515" y="682625"/>
                    </a:cubicBezTo>
                    <a:cubicBezTo>
                      <a:pt x="677545" y="652780"/>
                      <a:pt x="674370" y="640080"/>
                      <a:pt x="656590" y="612140"/>
                    </a:cubicBezTo>
                    <a:cubicBezTo>
                      <a:pt x="638810" y="584200"/>
                      <a:pt x="624840" y="570230"/>
                      <a:pt x="603885" y="542290"/>
                    </a:cubicBezTo>
                    <a:cubicBezTo>
                      <a:pt x="582930" y="514350"/>
                      <a:pt x="574675" y="500380"/>
                      <a:pt x="551815" y="472440"/>
                    </a:cubicBezTo>
                    <a:cubicBezTo>
                      <a:pt x="528955" y="444500"/>
                      <a:pt x="516255" y="430530"/>
                      <a:pt x="490220" y="402590"/>
                    </a:cubicBezTo>
                    <a:cubicBezTo>
                      <a:pt x="464185" y="374650"/>
                      <a:pt x="448310" y="354965"/>
                      <a:pt x="420370" y="332105"/>
                    </a:cubicBezTo>
                    <a:cubicBezTo>
                      <a:pt x="392430" y="309245"/>
                      <a:pt x="378460" y="309880"/>
                      <a:pt x="350520" y="288925"/>
                    </a:cubicBezTo>
                    <a:cubicBezTo>
                      <a:pt x="322580" y="267970"/>
                      <a:pt x="307975" y="252095"/>
                      <a:pt x="280035" y="227330"/>
                    </a:cubicBezTo>
                    <a:cubicBezTo>
                      <a:pt x="252095" y="202565"/>
                      <a:pt x="238125" y="189230"/>
                      <a:pt x="210185" y="166370"/>
                    </a:cubicBezTo>
                    <a:cubicBezTo>
                      <a:pt x="182245" y="143510"/>
                      <a:pt x="168275" y="138430"/>
                      <a:pt x="140335" y="113665"/>
                    </a:cubicBezTo>
                    <a:cubicBezTo>
                      <a:pt x="112395" y="88900"/>
                      <a:pt x="98425" y="66675"/>
                      <a:pt x="70485" y="43815"/>
                    </a:cubicBezTo>
                    <a:cubicBezTo>
                      <a:pt x="42545" y="20955"/>
                      <a:pt x="12700" y="7620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14"/>
                </p:custDataLst>
              </p:nvPr>
            </p:nvSpPr>
            <p:spPr>
              <a:xfrm rot="16200000">
                <a:off x="8512" y="2193"/>
                <a:ext cx="349" cy="330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4674" y="3366"/>
              <a:ext cx="772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嵴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8891459" y="2279655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分布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有氧呼吸的酶</a:t>
            </a:r>
          </a:p>
        </p:txBody>
      </p:sp>
      <p:sp>
        <p:nvSpPr>
          <p:cNvPr id="28" name="Text Box 3"/>
          <p:cNvSpPr txBox="1"/>
          <p:nvPr>
            <p:custDataLst>
              <p:tags r:id="rId3"/>
            </p:custDataLst>
          </p:nvPr>
        </p:nvSpPr>
        <p:spPr>
          <a:xfrm>
            <a:off x="272947" y="5936269"/>
            <a:ext cx="1164610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线粒体内膜向内折叠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形成嵴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大大增加了线粒体的内膜表面积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507480" y="2625090"/>
            <a:ext cx="2940685" cy="488950"/>
            <a:chOff x="10248" y="4134"/>
            <a:chExt cx="4631" cy="770"/>
          </a:xfrm>
        </p:grpSpPr>
        <p:cxnSp>
          <p:nvCxnSpPr>
            <p:cNvPr id="10" name="Straight Arrow Connector 25"/>
            <p:cNvCxnSpPr/>
            <p:nvPr>
              <p:custDataLst>
                <p:tags r:id="rId7"/>
              </p:custDataLst>
            </p:nvPr>
          </p:nvCxnSpPr>
          <p:spPr bwMode="auto">
            <a:xfrm>
              <a:off x="10248" y="4519"/>
              <a:ext cx="2891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5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3139" y="4134"/>
              <a:ext cx="1741" cy="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1" tIns="60951" rIns="121901" bIns="6095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1285875">
                <a:defRPr/>
              </a:pPr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176号-创粗圆" panose="00000500000000000000" charset="-122"/>
                </a:rPr>
                <a:t>基质</a:t>
              </a:r>
              <a:endParaRPr lang="zh-CN" altLang="en-US" sz="2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626745" y="990600"/>
            <a:ext cx="3204210" cy="648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Heiti SC Medium" panose="02000000000000000000" charset="-122"/>
                <a:sym typeface="+mn-ea"/>
              </a:rPr>
              <a:t>主要场所：</a:t>
            </a:r>
          </a:p>
        </p:txBody>
      </p:sp>
      <p:sp>
        <p:nvSpPr>
          <p:cNvPr id="2" name="标题 87041"/>
          <p:cNvSpPr>
            <a:spLocks noGrp="1" noChangeArrowheads="1"/>
          </p:cNvSpPr>
          <p:nvPr/>
        </p:nvSpPr>
        <p:spPr>
          <a:xfrm>
            <a:off x="198755" y="122555"/>
            <a:ext cx="2973705" cy="563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二、有氧呼吸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289175" y="979805"/>
            <a:ext cx="155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Heiti SC Medium" panose="02000000000000000000" charset="-122"/>
                <a:sym typeface="+mn-ea"/>
              </a:rPr>
              <a:t>线粒体</a:t>
            </a:r>
            <a:endParaRPr lang="zh-CN" altLang="en-US" sz="36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7713980" y="4325620"/>
            <a:ext cx="2863850" cy="427990"/>
            <a:chOff x="12148" y="6812"/>
            <a:chExt cx="4510" cy="674"/>
          </a:xfrm>
        </p:grpSpPr>
        <p:sp>
          <p:nvSpPr>
            <p:cNvPr id="18" name="TextBox 5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4596" y="6812"/>
              <a:ext cx="2062" cy="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1" tIns="60951" rIns="121901" bIns="6095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1285875">
                <a:defRPr/>
              </a:pPr>
              <a:r>
                <a:rPr lang="zh-CN" altLang="en-US" sz="24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176号-创粗圆" panose="00000500000000000000" charset="-122"/>
                </a:rPr>
                <a:t>核糖体</a:t>
              </a:r>
              <a:endParaRPr lang="zh-CN" altLang="en-US" sz="2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76号-创粗圆" panose="00000500000000000000" charset="-122"/>
              </a:endParaRPr>
            </a:p>
          </p:txBody>
        </p:sp>
        <p:cxnSp>
          <p:nvCxnSpPr>
            <p:cNvPr id="38" name="Straight Arrow Connector 25"/>
            <p:cNvCxnSpPr/>
            <p:nvPr>
              <p:custDataLst>
                <p:tags r:id="rId6"/>
              </p:custDataLst>
            </p:nvPr>
          </p:nvCxnSpPr>
          <p:spPr bwMode="auto">
            <a:xfrm flipV="1">
              <a:off x="12148" y="7143"/>
              <a:ext cx="2340" cy="1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椭圆 302082"/>
          <p:cNvSpPr>
            <a:spLocks noChangeArrowheads="1"/>
          </p:cNvSpPr>
          <p:nvPr/>
        </p:nvSpPr>
        <p:spPr bwMode="auto">
          <a:xfrm>
            <a:off x="1601788" y="12700"/>
            <a:ext cx="8785225" cy="6897688"/>
          </a:xfrm>
          <a:prstGeom prst="ellipse">
            <a:avLst/>
          </a:prstGeom>
          <a:gradFill rotWithShape="0">
            <a:gsLst>
              <a:gs pos="0">
                <a:srgbClr val="FFF2BD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0242" name="图片 1" descr="图片1_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2743200"/>
            <a:ext cx="748823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3" name="文本框 76841"/>
          <p:cNvSpPr txBox="1">
            <a:spLocks noChangeArrowheads="1"/>
          </p:cNvSpPr>
          <p:nvPr/>
        </p:nvSpPr>
        <p:spPr bwMode="auto">
          <a:xfrm flipH="1">
            <a:off x="3346450" y="725805"/>
            <a:ext cx="628650" cy="19380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细胞质基质</a:t>
            </a:r>
          </a:p>
        </p:txBody>
      </p:sp>
      <p:sp>
        <p:nvSpPr>
          <p:cNvPr id="76803" name="文本框 76802"/>
          <p:cNvSpPr txBox="1">
            <a:spLocks noChangeArrowheads="1"/>
          </p:cNvSpPr>
          <p:nvPr/>
        </p:nvSpPr>
        <p:spPr bwMode="auto">
          <a:xfrm>
            <a:off x="5721350" y="357188"/>
            <a:ext cx="2390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2400" b="1" baseline="-2500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400" b="1" baseline="-2500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2400" b="1" baseline="-2500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</p:txBody>
      </p:sp>
      <p:grpSp>
        <p:nvGrpSpPr>
          <p:cNvPr id="76804" name="组合 76803"/>
          <p:cNvGrpSpPr/>
          <p:nvPr/>
        </p:nvGrpSpPr>
        <p:grpSpPr bwMode="auto">
          <a:xfrm>
            <a:off x="6646863" y="887413"/>
            <a:ext cx="587374" cy="1223962"/>
            <a:chOff x="3138" y="436"/>
            <a:chExt cx="370" cy="771"/>
          </a:xfrm>
        </p:grpSpPr>
        <p:sp>
          <p:nvSpPr>
            <p:cNvPr id="10247" name="直接连接符 76804"/>
            <p:cNvSpPr>
              <a:spLocks noChangeShapeType="1"/>
            </p:cNvSpPr>
            <p:nvPr/>
          </p:nvSpPr>
          <p:spPr bwMode="auto">
            <a:xfrm>
              <a:off x="3138" y="436"/>
              <a:ext cx="0" cy="771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8" name="文本框 76805"/>
            <p:cNvSpPr txBox="1">
              <a:spLocks noChangeArrowheads="1"/>
            </p:cNvSpPr>
            <p:nvPr/>
          </p:nvSpPr>
          <p:spPr bwMode="auto">
            <a:xfrm>
              <a:off x="3138" y="527"/>
              <a:ext cx="37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r>
                <a:rPr lang="en-US" altLang="zh-CN" sz="2400" b="1" baseline="-25000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76807" name="组合 76806"/>
          <p:cNvGrpSpPr/>
          <p:nvPr/>
        </p:nvGrpSpPr>
        <p:grpSpPr bwMode="auto">
          <a:xfrm>
            <a:off x="5099050" y="1246188"/>
            <a:ext cx="1489075" cy="747712"/>
            <a:chOff x="2200" y="618"/>
            <a:chExt cx="938" cy="471"/>
          </a:xfrm>
        </p:grpSpPr>
        <p:sp>
          <p:nvSpPr>
            <p:cNvPr id="10250" name="文本框 76807"/>
            <p:cNvSpPr txBox="1">
              <a:spLocks noChangeArrowheads="1"/>
            </p:cNvSpPr>
            <p:nvPr/>
          </p:nvSpPr>
          <p:spPr bwMode="auto">
            <a:xfrm>
              <a:off x="2200" y="799"/>
              <a:ext cx="39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[H]</a:t>
              </a:r>
            </a:p>
          </p:txBody>
        </p:sp>
        <p:sp>
          <p:nvSpPr>
            <p:cNvPr id="10251" name="任意多边形 76808"/>
            <p:cNvSpPr>
              <a:spLocks noChangeArrowheads="1"/>
            </p:cNvSpPr>
            <p:nvPr/>
          </p:nvSpPr>
          <p:spPr bwMode="auto">
            <a:xfrm>
              <a:off x="2640" y="618"/>
              <a:ext cx="498" cy="318"/>
            </a:xfrm>
            <a:custGeom>
              <a:avLst/>
              <a:gdLst>
                <a:gd name="T0" fmla="*/ 317 w 317"/>
                <a:gd name="T1" fmla="*/ 0 h 408"/>
                <a:gd name="T2" fmla="*/ 227 w 317"/>
                <a:gd name="T3" fmla="*/ 318 h 408"/>
                <a:gd name="T4" fmla="*/ 0 w 317"/>
                <a:gd name="T5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408">
                  <a:moveTo>
                    <a:pt x="317" y="0"/>
                  </a:moveTo>
                  <a:cubicBezTo>
                    <a:pt x="298" y="125"/>
                    <a:pt x="280" y="250"/>
                    <a:pt x="227" y="318"/>
                  </a:cubicBezTo>
                  <a:cubicBezTo>
                    <a:pt x="174" y="386"/>
                    <a:pt x="87" y="397"/>
                    <a:pt x="0" y="408"/>
                  </a:cubicBezTo>
                </a:path>
              </a:pathLst>
            </a:custGeom>
            <a:noFill/>
            <a:ln w="5080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810" name="文本框 76809"/>
          <p:cNvSpPr txBox="1">
            <a:spLocks noChangeArrowheads="1"/>
          </p:cNvSpPr>
          <p:nvPr/>
        </p:nvSpPr>
        <p:spPr bwMode="auto">
          <a:xfrm>
            <a:off x="6157913" y="2097088"/>
            <a:ext cx="1893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丙酮酸</a:t>
            </a:r>
          </a:p>
        </p:txBody>
      </p:sp>
      <p:grpSp>
        <p:nvGrpSpPr>
          <p:cNvPr id="76811" name="组合 76810"/>
          <p:cNvGrpSpPr/>
          <p:nvPr/>
        </p:nvGrpSpPr>
        <p:grpSpPr bwMode="auto">
          <a:xfrm>
            <a:off x="6683375" y="1174750"/>
            <a:ext cx="2784851" cy="818959"/>
            <a:chOff x="3138" y="618"/>
            <a:chExt cx="1675" cy="519"/>
          </a:xfrm>
        </p:grpSpPr>
        <p:sp>
          <p:nvSpPr>
            <p:cNvPr id="10254" name="任意多边形 76811"/>
            <p:cNvSpPr>
              <a:spLocks noChangeArrowheads="1"/>
            </p:cNvSpPr>
            <p:nvPr/>
          </p:nvSpPr>
          <p:spPr bwMode="auto">
            <a:xfrm>
              <a:off x="3138" y="618"/>
              <a:ext cx="545" cy="363"/>
            </a:xfrm>
            <a:custGeom>
              <a:avLst/>
              <a:gdLst>
                <a:gd name="T0" fmla="*/ 0 w 363"/>
                <a:gd name="T1" fmla="*/ 0 h 408"/>
                <a:gd name="T2" fmla="*/ 91 w 363"/>
                <a:gd name="T3" fmla="*/ 272 h 408"/>
                <a:gd name="T4" fmla="*/ 363 w 363"/>
                <a:gd name="T5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408">
                  <a:moveTo>
                    <a:pt x="0" y="0"/>
                  </a:moveTo>
                  <a:cubicBezTo>
                    <a:pt x="15" y="102"/>
                    <a:pt x="30" y="204"/>
                    <a:pt x="91" y="272"/>
                  </a:cubicBezTo>
                  <a:cubicBezTo>
                    <a:pt x="152" y="340"/>
                    <a:pt x="318" y="385"/>
                    <a:pt x="363" y="408"/>
                  </a:cubicBezTo>
                </a:path>
              </a:pathLst>
            </a:custGeom>
            <a:noFill/>
            <a:ln w="5080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0255" name="组合 76812"/>
            <p:cNvGrpSpPr/>
            <p:nvPr/>
          </p:nvGrpSpPr>
          <p:grpSpPr bwMode="auto">
            <a:xfrm>
              <a:off x="3683" y="845"/>
              <a:ext cx="1130" cy="292"/>
              <a:chOff x="3683" y="845"/>
              <a:chExt cx="1130" cy="292"/>
            </a:xfrm>
          </p:grpSpPr>
          <p:sp>
            <p:nvSpPr>
              <p:cNvPr id="10256" name="爆炸形 1 76813"/>
              <p:cNvSpPr>
                <a:spLocks noChangeArrowheads="1"/>
              </p:cNvSpPr>
              <p:nvPr/>
            </p:nvSpPr>
            <p:spPr bwMode="auto">
              <a:xfrm>
                <a:off x="3683" y="845"/>
                <a:ext cx="227" cy="272"/>
              </a:xfrm>
              <a:prstGeom prst="irregularSeal1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257" name="文本框 76814"/>
              <p:cNvSpPr txBox="1">
                <a:spLocks noChangeArrowheads="1"/>
              </p:cNvSpPr>
              <p:nvPr/>
            </p:nvSpPr>
            <p:spPr bwMode="auto">
              <a:xfrm>
                <a:off x="3902" y="845"/>
                <a:ext cx="911" cy="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 b="1">
                    <a:solidFill>
                      <a:srgbClr val="0033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少量能量</a:t>
                </a:r>
              </a:p>
            </p:txBody>
          </p:sp>
        </p:grpSp>
      </p:grpSp>
      <p:grpSp>
        <p:nvGrpSpPr>
          <p:cNvPr id="76816" name="组合 76815"/>
          <p:cNvGrpSpPr/>
          <p:nvPr/>
        </p:nvGrpSpPr>
        <p:grpSpPr bwMode="auto">
          <a:xfrm>
            <a:off x="6683375" y="3838575"/>
            <a:ext cx="3025775" cy="858838"/>
            <a:chOff x="3138" y="2115"/>
            <a:chExt cx="1840" cy="544"/>
          </a:xfrm>
        </p:grpSpPr>
        <p:sp>
          <p:nvSpPr>
            <p:cNvPr id="10259" name="任意多边形 76816"/>
            <p:cNvSpPr>
              <a:spLocks noChangeArrowheads="1"/>
            </p:cNvSpPr>
            <p:nvPr/>
          </p:nvSpPr>
          <p:spPr bwMode="auto">
            <a:xfrm>
              <a:off x="3138" y="2115"/>
              <a:ext cx="545" cy="363"/>
            </a:xfrm>
            <a:custGeom>
              <a:avLst/>
              <a:gdLst>
                <a:gd name="T0" fmla="*/ 0 w 363"/>
                <a:gd name="T1" fmla="*/ 0 h 408"/>
                <a:gd name="T2" fmla="*/ 91 w 363"/>
                <a:gd name="T3" fmla="*/ 272 h 408"/>
                <a:gd name="T4" fmla="*/ 363 w 363"/>
                <a:gd name="T5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408">
                  <a:moveTo>
                    <a:pt x="0" y="0"/>
                  </a:moveTo>
                  <a:cubicBezTo>
                    <a:pt x="15" y="102"/>
                    <a:pt x="30" y="204"/>
                    <a:pt x="91" y="272"/>
                  </a:cubicBezTo>
                  <a:cubicBezTo>
                    <a:pt x="152" y="340"/>
                    <a:pt x="318" y="385"/>
                    <a:pt x="363" y="408"/>
                  </a:cubicBezTo>
                </a:path>
              </a:pathLst>
            </a:custGeom>
            <a:noFill/>
            <a:ln w="50800">
              <a:solidFill>
                <a:srgbClr val="0000CC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0" name="爆炸形 1 76817"/>
            <p:cNvSpPr>
              <a:spLocks noChangeArrowheads="1"/>
            </p:cNvSpPr>
            <p:nvPr/>
          </p:nvSpPr>
          <p:spPr bwMode="auto">
            <a:xfrm>
              <a:off x="3696" y="2387"/>
              <a:ext cx="227" cy="272"/>
            </a:xfrm>
            <a:prstGeom prst="irregularSeal1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261" name="文本框 76818"/>
            <p:cNvSpPr txBox="1">
              <a:spLocks noChangeArrowheads="1"/>
            </p:cNvSpPr>
            <p:nvPr/>
          </p:nvSpPr>
          <p:spPr bwMode="auto">
            <a:xfrm>
              <a:off x="3910" y="2355"/>
              <a:ext cx="10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少量能量</a:t>
              </a:r>
              <a:endParaRPr lang="zh-CN" altLang="en-US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76820" name="文本框 76819"/>
          <p:cNvSpPr txBox="1">
            <a:spLocks noChangeArrowheads="1"/>
          </p:cNvSpPr>
          <p:nvPr/>
        </p:nvSpPr>
        <p:spPr bwMode="auto">
          <a:xfrm>
            <a:off x="6178550" y="5194300"/>
            <a:ext cx="87249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CO</a:t>
            </a:r>
            <a:r>
              <a:rPr lang="en-US" altLang="zh-CN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76821" name="组合 76820"/>
          <p:cNvGrpSpPr/>
          <p:nvPr/>
        </p:nvGrpSpPr>
        <p:grpSpPr bwMode="auto">
          <a:xfrm>
            <a:off x="6645275" y="2111375"/>
            <a:ext cx="1628775" cy="3095625"/>
            <a:chOff x="3129" y="1616"/>
            <a:chExt cx="1026" cy="1950"/>
          </a:xfrm>
        </p:grpSpPr>
        <p:sp>
          <p:nvSpPr>
            <p:cNvPr id="10264" name="直接连接符 76821"/>
            <p:cNvSpPr>
              <a:spLocks noChangeShapeType="1"/>
            </p:cNvSpPr>
            <p:nvPr/>
          </p:nvSpPr>
          <p:spPr bwMode="auto">
            <a:xfrm>
              <a:off x="3129" y="1933"/>
              <a:ext cx="0" cy="1633"/>
            </a:xfrm>
            <a:prstGeom prst="line">
              <a:avLst/>
            </a:prstGeom>
            <a:noFill/>
            <a:ln w="63500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文本框 76822"/>
            <p:cNvSpPr txBox="1">
              <a:spLocks noChangeArrowheads="1"/>
            </p:cNvSpPr>
            <p:nvPr/>
          </p:nvSpPr>
          <p:spPr bwMode="auto">
            <a:xfrm>
              <a:off x="3643" y="1616"/>
              <a:ext cx="51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en-US" altLang="zh-CN" sz="2400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1" baseline="-25000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</a:p>
          </p:txBody>
        </p:sp>
        <p:sp>
          <p:nvSpPr>
            <p:cNvPr id="10266" name="文本框 76823"/>
            <p:cNvSpPr txBox="1">
              <a:spLocks noChangeArrowheads="1"/>
            </p:cNvSpPr>
            <p:nvPr/>
          </p:nvSpPr>
          <p:spPr bwMode="auto">
            <a:xfrm>
              <a:off x="3129" y="2282"/>
              <a:ext cx="37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r>
                <a:rPr lang="en-US" altLang="zh-CN" sz="2400" b="1" baseline="-25000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</p:grpSp>
      <p:grpSp>
        <p:nvGrpSpPr>
          <p:cNvPr id="76825" name="组合 76824"/>
          <p:cNvGrpSpPr/>
          <p:nvPr/>
        </p:nvGrpSpPr>
        <p:grpSpPr bwMode="auto">
          <a:xfrm>
            <a:off x="5099050" y="3659188"/>
            <a:ext cx="1584325" cy="598487"/>
            <a:chOff x="2225" y="2114"/>
            <a:chExt cx="913" cy="377"/>
          </a:xfrm>
        </p:grpSpPr>
        <p:sp>
          <p:nvSpPr>
            <p:cNvPr id="10268" name="任意多边形 76825"/>
            <p:cNvSpPr>
              <a:spLocks noChangeArrowheads="1"/>
            </p:cNvSpPr>
            <p:nvPr/>
          </p:nvSpPr>
          <p:spPr bwMode="auto">
            <a:xfrm>
              <a:off x="2640" y="2114"/>
              <a:ext cx="498" cy="318"/>
            </a:xfrm>
            <a:custGeom>
              <a:avLst/>
              <a:gdLst>
                <a:gd name="T0" fmla="*/ 317 w 317"/>
                <a:gd name="T1" fmla="*/ 0 h 408"/>
                <a:gd name="T2" fmla="*/ 227 w 317"/>
                <a:gd name="T3" fmla="*/ 318 h 408"/>
                <a:gd name="T4" fmla="*/ 0 w 317"/>
                <a:gd name="T5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408">
                  <a:moveTo>
                    <a:pt x="317" y="0"/>
                  </a:moveTo>
                  <a:cubicBezTo>
                    <a:pt x="298" y="125"/>
                    <a:pt x="280" y="250"/>
                    <a:pt x="227" y="318"/>
                  </a:cubicBezTo>
                  <a:cubicBezTo>
                    <a:pt x="174" y="386"/>
                    <a:pt x="87" y="397"/>
                    <a:pt x="0" y="408"/>
                  </a:cubicBezTo>
                </a:path>
              </a:pathLst>
            </a:custGeom>
            <a:noFill/>
            <a:ln w="50800">
              <a:solidFill>
                <a:srgbClr val="0000CC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9" name="文本框 76826"/>
            <p:cNvSpPr txBox="1">
              <a:spLocks noChangeArrowheads="1"/>
            </p:cNvSpPr>
            <p:nvPr/>
          </p:nvSpPr>
          <p:spPr bwMode="auto">
            <a:xfrm>
              <a:off x="2225" y="2201"/>
              <a:ext cx="634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</a:t>
              </a:r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[H]</a:t>
              </a:r>
            </a:p>
          </p:txBody>
        </p:sp>
      </p:grpSp>
      <p:sp>
        <p:nvSpPr>
          <p:cNvPr id="76828" name="文本框 76827"/>
          <p:cNvSpPr txBox="1">
            <a:spLocks noChangeArrowheads="1"/>
          </p:cNvSpPr>
          <p:nvPr/>
        </p:nvSpPr>
        <p:spPr bwMode="auto">
          <a:xfrm>
            <a:off x="2479675" y="2600325"/>
            <a:ext cx="606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O</a:t>
            </a:r>
            <a:r>
              <a:rPr lang="en-US" altLang="zh-CN" b="1" baseline="-25000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76829" name="文本框 76828"/>
          <p:cNvSpPr txBox="1">
            <a:spLocks noChangeArrowheads="1"/>
          </p:cNvSpPr>
          <p:nvPr/>
        </p:nvSpPr>
        <p:spPr bwMode="auto">
          <a:xfrm>
            <a:off x="3975100" y="5495925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grpSp>
        <p:nvGrpSpPr>
          <p:cNvPr id="76830" name="组合 76829"/>
          <p:cNvGrpSpPr/>
          <p:nvPr/>
        </p:nvGrpSpPr>
        <p:grpSpPr bwMode="auto">
          <a:xfrm>
            <a:off x="3122613" y="1895475"/>
            <a:ext cx="2327275" cy="3600450"/>
            <a:chOff x="881" y="935"/>
            <a:chExt cx="1499" cy="2268"/>
          </a:xfrm>
        </p:grpSpPr>
        <p:sp>
          <p:nvSpPr>
            <p:cNvPr id="10273" name="任意多边形 76830"/>
            <p:cNvSpPr>
              <a:spLocks noChangeArrowheads="1"/>
            </p:cNvSpPr>
            <p:nvPr/>
          </p:nvSpPr>
          <p:spPr bwMode="auto">
            <a:xfrm>
              <a:off x="1629" y="935"/>
              <a:ext cx="499" cy="2268"/>
            </a:xfrm>
            <a:custGeom>
              <a:avLst/>
              <a:gdLst>
                <a:gd name="T0" fmla="*/ 54 w 54"/>
                <a:gd name="T1" fmla="*/ 0 h 1543"/>
                <a:gd name="T2" fmla="*/ 8 w 54"/>
                <a:gd name="T3" fmla="*/ 273 h 1543"/>
                <a:gd name="T4" fmla="*/ 8 w 54"/>
                <a:gd name="T5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543">
                  <a:moveTo>
                    <a:pt x="54" y="0"/>
                  </a:moveTo>
                  <a:cubicBezTo>
                    <a:pt x="35" y="8"/>
                    <a:pt x="16" y="16"/>
                    <a:pt x="8" y="273"/>
                  </a:cubicBezTo>
                  <a:cubicBezTo>
                    <a:pt x="0" y="530"/>
                    <a:pt x="4" y="1036"/>
                    <a:pt x="8" y="1543"/>
                  </a:cubicBezTo>
                </a:path>
              </a:pathLst>
            </a:custGeom>
            <a:noFill/>
            <a:ln w="50800">
              <a:solidFill>
                <a:srgbClr val="0066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4" name="任意多边形 76831"/>
            <p:cNvSpPr>
              <a:spLocks noChangeArrowheads="1"/>
            </p:cNvSpPr>
            <p:nvPr/>
          </p:nvSpPr>
          <p:spPr bwMode="auto">
            <a:xfrm>
              <a:off x="881" y="1510"/>
              <a:ext cx="793" cy="650"/>
            </a:xfrm>
            <a:custGeom>
              <a:avLst/>
              <a:gdLst>
                <a:gd name="T0" fmla="*/ 0 w 227"/>
                <a:gd name="T1" fmla="*/ 0 h 499"/>
                <a:gd name="T2" fmla="*/ 136 w 227"/>
                <a:gd name="T3" fmla="*/ 136 h 499"/>
                <a:gd name="T4" fmla="*/ 227 w 227"/>
                <a:gd name="T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99">
                  <a:moveTo>
                    <a:pt x="0" y="0"/>
                  </a:moveTo>
                  <a:cubicBezTo>
                    <a:pt x="49" y="26"/>
                    <a:pt x="98" y="53"/>
                    <a:pt x="136" y="136"/>
                  </a:cubicBezTo>
                  <a:cubicBezTo>
                    <a:pt x="174" y="219"/>
                    <a:pt x="200" y="359"/>
                    <a:pt x="227" y="499"/>
                  </a:cubicBezTo>
                </a:path>
              </a:pathLst>
            </a:custGeom>
            <a:noFill/>
            <a:ln w="50800">
              <a:solidFill>
                <a:srgbClr val="00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5" name="任意多边形 76832"/>
            <p:cNvSpPr>
              <a:spLocks noChangeArrowheads="1"/>
            </p:cNvSpPr>
            <p:nvPr/>
          </p:nvSpPr>
          <p:spPr bwMode="auto">
            <a:xfrm>
              <a:off x="1674" y="2133"/>
              <a:ext cx="706" cy="182"/>
            </a:xfrm>
            <a:custGeom>
              <a:avLst/>
              <a:gdLst>
                <a:gd name="T0" fmla="*/ 227 w 227"/>
                <a:gd name="T1" fmla="*/ 0 h 182"/>
                <a:gd name="T2" fmla="*/ 91 w 227"/>
                <a:gd name="T3" fmla="*/ 46 h 182"/>
                <a:gd name="T4" fmla="*/ 0 w 227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182">
                  <a:moveTo>
                    <a:pt x="227" y="0"/>
                  </a:moveTo>
                  <a:cubicBezTo>
                    <a:pt x="178" y="8"/>
                    <a:pt x="129" y="16"/>
                    <a:pt x="91" y="46"/>
                  </a:cubicBezTo>
                  <a:cubicBezTo>
                    <a:pt x="53" y="76"/>
                    <a:pt x="26" y="129"/>
                    <a:pt x="0" y="182"/>
                  </a:cubicBezTo>
                </a:path>
              </a:pathLst>
            </a:custGeom>
            <a:noFill/>
            <a:ln w="50800">
              <a:solidFill>
                <a:srgbClr val="0066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6" name="文本框 76833"/>
            <p:cNvSpPr txBox="1">
              <a:spLocks noChangeArrowheads="1"/>
            </p:cNvSpPr>
            <p:nvPr/>
          </p:nvSpPr>
          <p:spPr bwMode="auto">
            <a:xfrm>
              <a:off x="1295" y="2673"/>
              <a:ext cx="379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酶</a:t>
              </a:r>
              <a:r>
                <a:rPr lang="en-US" altLang="zh-CN" sz="2400" b="1" baseline="-25000">
                  <a:solidFill>
                    <a:srgbClr val="00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</p:grpSp>
      <p:sp>
        <p:nvSpPr>
          <p:cNvPr id="76835" name="任意多边形 76834"/>
          <p:cNvSpPr>
            <a:spLocks noChangeArrowheads="1"/>
          </p:cNvSpPr>
          <p:nvPr/>
        </p:nvSpPr>
        <p:spPr bwMode="auto">
          <a:xfrm flipH="1">
            <a:off x="4354513" y="4411663"/>
            <a:ext cx="973137" cy="703262"/>
          </a:xfrm>
          <a:custGeom>
            <a:avLst/>
            <a:gdLst>
              <a:gd name="T0" fmla="*/ 317 w 317"/>
              <a:gd name="T1" fmla="*/ 0 h 408"/>
              <a:gd name="T2" fmla="*/ 227 w 317"/>
              <a:gd name="T3" fmla="*/ 318 h 408"/>
              <a:gd name="T4" fmla="*/ 0 w 317"/>
              <a:gd name="T5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408">
                <a:moveTo>
                  <a:pt x="317" y="0"/>
                </a:moveTo>
                <a:cubicBezTo>
                  <a:pt x="298" y="125"/>
                  <a:pt x="280" y="250"/>
                  <a:pt x="227" y="318"/>
                </a:cubicBezTo>
                <a:cubicBezTo>
                  <a:pt x="174" y="386"/>
                  <a:pt x="87" y="397"/>
                  <a:pt x="0" y="408"/>
                </a:cubicBezTo>
              </a:path>
            </a:pathLst>
          </a:custGeom>
          <a:noFill/>
          <a:ln w="50800">
            <a:solidFill>
              <a:srgbClr val="0066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36" name="爆炸形 1 76835"/>
          <p:cNvSpPr>
            <a:spLocks noChangeArrowheads="1"/>
          </p:cNvSpPr>
          <p:nvPr/>
        </p:nvSpPr>
        <p:spPr bwMode="auto">
          <a:xfrm>
            <a:off x="5361305" y="4267835"/>
            <a:ext cx="796925" cy="75882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79" name="文本框 76836"/>
          <p:cNvSpPr txBox="1">
            <a:spLocks noChangeArrowheads="1"/>
          </p:cNvSpPr>
          <p:nvPr/>
        </p:nvSpPr>
        <p:spPr bwMode="auto">
          <a:xfrm>
            <a:off x="1838325" y="41275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solidFill>
                <a:srgbClr val="00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80" name="文本框 76837"/>
          <p:cNvSpPr txBox="1">
            <a:spLocks noChangeArrowheads="1"/>
          </p:cNvSpPr>
          <p:nvPr/>
        </p:nvSpPr>
        <p:spPr bwMode="auto">
          <a:xfrm>
            <a:off x="1916113" y="48577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6839" name="文本框 76838"/>
          <p:cNvSpPr txBox="1">
            <a:spLocks noChangeArrowheads="1"/>
          </p:cNvSpPr>
          <p:nvPr/>
        </p:nvSpPr>
        <p:spPr bwMode="auto">
          <a:xfrm>
            <a:off x="5290185" y="4857750"/>
            <a:ext cx="161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大量能量</a:t>
            </a:r>
          </a:p>
        </p:txBody>
      </p:sp>
      <p:sp>
        <p:nvSpPr>
          <p:cNvPr id="76844" name="文本框 76843"/>
          <p:cNvSpPr txBox="1">
            <a:spLocks noChangeArrowheads="1"/>
          </p:cNvSpPr>
          <p:nvPr/>
        </p:nvSpPr>
        <p:spPr bwMode="auto">
          <a:xfrm>
            <a:off x="4883150" y="814388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CC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第一阶段</a:t>
            </a:r>
          </a:p>
        </p:txBody>
      </p:sp>
      <p:sp>
        <p:nvSpPr>
          <p:cNvPr id="76845" name="文本框 76844"/>
          <p:cNvSpPr txBox="1">
            <a:spLocks noChangeArrowheads="1"/>
          </p:cNvSpPr>
          <p:nvPr/>
        </p:nvSpPr>
        <p:spPr bwMode="auto">
          <a:xfrm>
            <a:off x="7232650" y="381158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CC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第二阶段</a:t>
            </a:r>
          </a:p>
        </p:txBody>
      </p:sp>
      <p:sp>
        <p:nvSpPr>
          <p:cNvPr id="76846" name="文本框 76845"/>
          <p:cNvSpPr txBox="1">
            <a:spLocks noChangeArrowheads="1"/>
          </p:cNvSpPr>
          <p:nvPr/>
        </p:nvSpPr>
        <p:spPr bwMode="auto">
          <a:xfrm>
            <a:off x="2479675" y="3382963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CC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第三阶段</a:t>
            </a:r>
            <a:endParaRPr lang="zh-CN" altLang="en-US" b="1">
              <a:solidFill>
                <a:srgbClr val="CC00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24" name="文本框 76842"/>
          <p:cNvSpPr txBox="1">
            <a:spLocks noChangeArrowheads="1"/>
          </p:cNvSpPr>
          <p:nvPr/>
        </p:nvSpPr>
        <p:spPr bwMode="auto">
          <a:xfrm>
            <a:off x="7132955" y="4812030"/>
            <a:ext cx="171450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线粒体基质</a:t>
            </a:r>
          </a:p>
        </p:txBody>
      </p:sp>
      <p:sp>
        <p:nvSpPr>
          <p:cNvPr id="3" name="文本框 76842"/>
          <p:cNvSpPr txBox="1">
            <a:spLocks noChangeArrowheads="1"/>
          </p:cNvSpPr>
          <p:nvPr/>
        </p:nvSpPr>
        <p:spPr bwMode="auto">
          <a:xfrm>
            <a:off x="2386330" y="3982085"/>
            <a:ext cx="1243013" cy="8299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线粒体内膜</a:t>
            </a:r>
          </a:p>
        </p:txBody>
      </p:sp>
      <p:sp>
        <p:nvSpPr>
          <p:cNvPr id="2" name="任意多边形 1"/>
          <p:cNvSpPr/>
          <p:nvPr/>
        </p:nvSpPr>
        <p:spPr>
          <a:xfrm>
            <a:off x="6653213" y="2308225"/>
            <a:ext cx="928687" cy="833438"/>
          </a:xfrm>
          <a:custGeom>
            <a:avLst/>
            <a:gdLst>
              <a:gd name="connisteX0" fmla="*/ 928370 w 928370"/>
              <a:gd name="connsiteY0" fmla="*/ 0 h 833755"/>
              <a:gd name="connisteX1" fmla="*/ 471805 w 928370"/>
              <a:gd name="connsiteY1" fmla="*/ 188595 h 833755"/>
              <a:gd name="connisteX2" fmla="*/ 0 w 928370"/>
              <a:gd name="connsiteY2" fmla="*/ 833755 h 8337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28370" h="833755">
                <a:moveTo>
                  <a:pt x="928370" y="0"/>
                </a:moveTo>
                <a:cubicBezTo>
                  <a:pt x="846455" y="24765"/>
                  <a:pt x="657225" y="21590"/>
                  <a:pt x="471805" y="188595"/>
                </a:cubicBezTo>
                <a:cubicBezTo>
                  <a:pt x="286385" y="355600"/>
                  <a:pt x="85090" y="708660"/>
                  <a:pt x="0" y="833755"/>
                </a:cubicBezTo>
              </a:path>
            </a:pathLst>
          </a:custGeom>
          <a:noFill/>
          <a:ln w="603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290" y="231140"/>
            <a:ext cx="30886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有氧呼吸的过程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6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  <p:bldP spid="76810" grpId="0"/>
      <p:bldP spid="76820" grpId="0"/>
      <p:bldP spid="76828" grpId="0"/>
      <p:bldP spid="76829" grpId="0"/>
      <p:bldP spid="76839" grpId="0"/>
      <p:bldP spid="76844" grpId="0"/>
      <p:bldP spid="76845" grpId="0"/>
      <p:bldP spid="7684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7352" y="4386226"/>
            <a:ext cx="1706856" cy="10502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第三阶段：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05915" y="4948555"/>
            <a:ext cx="2875915" cy="46037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 b="1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场所：线粒体内膜</a:t>
            </a:r>
          </a:p>
        </p:txBody>
      </p:sp>
      <p:sp>
        <p:nvSpPr>
          <p:cNvPr id="4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36553" y="1228664"/>
            <a:ext cx="1706855" cy="10502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第一阶段：</a:t>
            </a:r>
          </a:p>
        </p:txBody>
      </p:sp>
      <p:sp>
        <p:nvSpPr>
          <p:cNvPr id="5" name="Text Box 1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00780" y="1044575"/>
            <a:ext cx="11995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defRPr/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859780" y="1044575"/>
            <a:ext cx="2317115" cy="1198880"/>
            <a:chOff x="9457" y="2510"/>
            <a:chExt cx="3649" cy="1888"/>
          </a:xfrm>
        </p:grpSpPr>
        <p:sp>
          <p:nvSpPr>
            <p:cNvPr id="6" name="Text Box 20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9457" y="2510"/>
              <a:ext cx="2179" cy="10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丙酮酸</a:t>
              </a:r>
            </a:p>
          </p:txBody>
        </p:sp>
        <p:sp>
          <p:nvSpPr>
            <p:cNvPr id="7" name="Text Box 2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0726" y="2510"/>
              <a:ext cx="2381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lnSpc>
                  <a:spcPct val="150000"/>
                </a:lnSpc>
                <a:defRPr/>
              </a:pPr>
              <a:r>
                <a:rPr lang="en-US" altLang="zh-CN" sz="227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 </a:t>
              </a: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[H] </a:t>
              </a:r>
              <a:endParaRPr lang="en-US" altLang="zh-CN" sz="2275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eaLnBrk="0" hangingPunct="0">
                <a:lnSpc>
                  <a:spcPct val="150000"/>
                </a:lnSpc>
                <a:defRPr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（少量）</a:t>
              </a:r>
            </a:p>
          </p:txBody>
        </p:sp>
      </p:grpSp>
      <p:sp>
        <p:nvSpPr>
          <p:cNvPr id="8" name="Text Box 2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04785" y="1031875"/>
            <a:ext cx="140525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275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2275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（少量）</a:t>
            </a:r>
          </a:p>
        </p:txBody>
      </p:sp>
      <p:grpSp>
        <p:nvGrpSpPr>
          <p:cNvPr id="9" name="Group 24"/>
          <p:cNvGrpSpPr/>
          <p:nvPr>
            <p:custDataLst>
              <p:tags r:id="rId6"/>
            </p:custDataLst>
          </p:nvPr>
        </p:nvGrpSpPr>
        <p:grpSpPr>
          <a:xfrm>
            <a:off x="4895215" y="916305"/>
            <a:ext cx="964565" cy="729615"/>
            <a:chOff x="1218" y="638"/>
            <a:chExt cx="684" cy="1391"/>
          </a:xfrm>
        </p:grpSpPr>
        <p:sp>
          <p:nvSpPr>
            <p:cNvPr id="10" name="Line 25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rot="19860000">
              <a:off x="1218" y="1020"/>
              <a:ext cx="684" cy="1009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  <a:defRPr/>
              </a:pPr>
              <a:endParaRPr lang="zh-CN" altLang="en-US" sz="1895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1" name="Text Box 26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414" y="638"/>
              <a:ext cx="235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848100" y="2603500"/>
            <a:ext cx="2157730" cy="645160"/>
            <a:chOff x="6289" y="4568"/>
            <a:chExt cx="3398" cy="1016"/>
          </a:xfrm>
        </p:grpSpPr>
        <p:sp>
          <p:nvSpPr>
            <p:cNvPr id="12" name="Text Box 29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289" y="4568"/>
              <a:ext cx="1740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2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丙酮酸</a:t>
              </a:r>
              <a:endParaRPr lang="zh-CN" altLang="en-US" sz="2275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Box 30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751" y="4568"/>
              <a:ext cx="1936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en-US" altLang="zh-CN" sz="227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en-US" altLang="zh-CN" sz="2400" b="1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</a:p>
          </p:txBody>
        </p:sp>
      </p:grpSp>
      <p:grpSp>
        <p:nvGrpSpPr>
          <p:cNvPr id="14" name="Group 31"/>
          <p:cNvGrpSpPr/>
          <p:nvPr>
            <p:custDataLst>
              <p:tags r:id="rId7"/>
            </p:custDataLst>
          </p:nvPr>
        </p:nvGrpSpPr>
        <p:grpSpPr>
          <a:xfrm>
            <a:off x="5928326" y="2476930"/>
            <a:ext cx="622399" cy="736339"/>
            <a:chOff x="2859" y="2174"/>
            <a:chExt cx="726" cy="904"/>
          </a:xfrm>
        </p:grpSpPr>
        <p:sp>
          <p:nvSpPr>
            <p:cNvPr id="15" name="Line 3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rot="19500000">
              <a:off x="2859" y="2546"/>
              <a:ext cx="726" cy="532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  <a:defRPr/>
              </a:pPr>
              <a:endParaRPr lang="zh-CN" altLang="en-US" sz="1895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6" name="Text Box 33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49" y="2174"/>
              <a:ext cx="441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542405" y="2578735"/>
            <a:ext cx="2021205" cy="1198880"/>
            <a:chOff x="10532" y="4529"/>
            <a:chExt cx="3183" cy="1888"/>
          </a:xfrm>
        </p:grpSpPr>
        <p:sp>
          <p:nvSpPr>
            <p:cNvPr id="17" name="Text Box 3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532" y="4568"/>
              <a:ext cx="1426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</a:t>
              </a:r>
              <a:r>
                <a:rPr lang="en-US" altLang="zh-CN" sz="2400" b="1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18" name="Text Box 3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1021" y="4529"/>
              <a:ext cx="2695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lnSpc>
                  <a:spcPct val="150000"/>
                </a:lnSpc>
                <a:defRPr/>
              </a:pPr>
              <a:r>
                <a:rPr lang="en-US" altLang="zh-CN" sz="227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 </a:t>
              </a: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[H]</a:t>
              </a:r>
            </a:p>
            <a:p>
              <a:pPr algn="ctr" eaLnBrk="0" hangingPunct="0">
                <a:lnSpc>
                  <a:spcPct val="150000"/>
                </a:lnSpc>
                <a:defRPr/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（大量）</a:t>
              </a:r>
            </a:p>
          </p:txBody>
        </p:sp>
      </p:grpSp>
      <p:sp>
        <p:nvSpPr>
          <p:cNvPr id="19" name="Text Box 3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2054" y="2603732"/>
            <a:ext cx="1336392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275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2275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 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（少量）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3751580" y="4212590"/>
            <a:ext cx="1459865" cy="645160"/>
            <a:chOff x="6057" y="6655"/>
            <a:chExt cx="2299" cy="1016"/>
          </a:xfrm>
        </p:grpSpPr>
        <p:sp>
          <p:nvSpPr>
            <p:cNvPr id="20" name="Text Box 37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057" y="6655"/>
              <a:ext cx="1197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[H]</a:t>
              </a:r>
            </a:p>
          </p:txBody>
        </p:sp>
        <p:sp>
          <p:nvSpPr>
            <p:cNvPr id="21" name="Text Box 38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876" y="6655"/>
              <a:ext cx="1481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en-US" altLang="zh-CN" sz="227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 </a:t>
              </a:r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="1" baseline="-250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  <p:sp>
        <p:nvSpPr>
          <p:cNvPr id="22" name="Text Box 3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78963" y="4212638"/>
            <a:ext cx="9248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defRPr/>
            </a:pPr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="1" baseline="-25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</a:p>
        </p:txBody>
      </p:sp>
      <p:sp>
        <p:nvSpPr>
          <p:cNvPr id="23" name="Text Box 4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95440" y="4212590"/>
            <a:ext cx="153225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275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en-US" altLang="zh-CN" sz="2275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 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（大量）</a:t>
            </a:r>
          </a:p>
        </p:txBody>
      </p:sp>
      <p:grpSp>
        <p:nvGrpSpPr>
          <p:cNvPr id="24" name="Group 41"/>
          <p:cNvGrpSpPr/>
          <p:nvPr>
            <p:custDataLst>
              <p:tags r:id="rId11"/>
            </p:custDataLst>
          </p:nvPr>
        </p:nvGrpSpPr>
        <p:grpSpPr>
          <a:xfrm>
            <a:off x="5117279" y="4113698"/>
            <a:ext cx="865470" cy="809303"/>
            <a:chOff x="1825" y="3267"/>
            <a:chExt cx="757" cy="1020"/>
          </a:xfrm>
        </p:grpSpPr>
        <p:sp>
          <p:nvSpPr>
            <p:cNvPr id="25" name="Line 4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19740000">
              <a:off x="1825" y="3620"/>
              <a:ext cx="757" cy="667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  <a:defRPr/>
              </a:pPr>
              <a:endParaRPr lang="zh-CN" altLang="en-US" sz="1895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26" name="Text Box 4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969" y="3267"/>
              <a:ext cx="27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lnSpc>
                  <a:spcPct val="150000"/>
                </a:lnSpc>
                <a:defRPr/>
              </a:pPr>
              <a:r>
                <a:rPr lang="zh-CN" altLang="en-US" sz="1895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酶</a:t>
              </a:r>
            </a:p>
          </p:txBody>
        </p:sp>
      </p:grpSp>
      <p:sp>
        <p:nvSpPr>
          <p:cNvPr id="27" name="Text Box 4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36552" y="2783778"/>
            <a:ext cx="1706856" cy="10502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第二阶段：</a:t>
            </a:r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4930" y="214630"/>
            <a:ext cx="549529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有氧呼吸的三个阶段反应式</a:t>
            </a: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1555115" y="1799590"/>
            <a:ext cx="2875915" cy="46037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 b="1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场所：细胞质基质</a:t>
            </a:r>
          </a:p>
        </p:txBody>
      </p:sp>
      <p:sp>
        <p:nvSpPr>
          <p:cNvPr id="31" name="文本框 30"/>
          <p:cNvSpPr txBox="1"/>
          <p:nvPr>
            <p:custDataLst>
              <p:tags r:id="rId15"/>
            </p:custDataLst>
          </p:nvPr>
        </p:nvSpPr>
        <p:spPr>
          <a:xfrm>
            <a:off x="1554480" y="3352165"/>
            <a:ext cx="2876550" cy="46037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CN" altLang="en-US" sz="2400" b="1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场所：线粒体基质</a:t>
            </a:r>
          </a:p>
        </p:txBody>
      </p:sp>
      <p:cxnSp>
        <p:nvCxnSpPr>
          <p:cNvPr id="32" name="直接连接符 31"/>
          <p:cNvCxnSpPr/>
          <p:nvPr>
            <p:custDataLst>
              <p:tags r:id="rId16"/>
            </p:custDataLst>
          </p:nvPr>
        </p:nvCxnSpPr>
        <p:spPr>
          <a:xfrm>
            <a:off x="4362394" y="2243228"/>
            <a:ext cx="48474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7"/>
            </p:custDataLst>
          </p:nvPr>
        </p:nvCxnSpPr>
        <p:spPr>
          <a:xfrm>
            <a:off x="4430974" y="3833816"/>
            <a:ext cx="48474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8"/>
            </p:custDataLst>
          </p:nvPr>
        </p:nvCxnSpPr>
        <p:spPr>
          <a:xfrm>
            <a:off x="4362394" y="5408979"/>
            <a:ext cx="48474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/>
      <p:bldP spid="5" grpId="1"/>
      <p:bldP spid="8" grpId="0" bldLvl="0" animBg="1"/>
      <p:bldP spid="8" grpId="1" animBg="1"/>
      <p:bldP spid="19" grpId="0" bldLvl="0" animBg="1"/>
      <p:bldP spid="19" grpId="1" animBg="1"/>
      <p:bldP spid="22" grpId="0"/>
      <p:bldP spid="22" grpId="1"/>
      <p:bldP spid="23" grpId="0" bldLvl="0" animBg="1"/>
      <p:bldP spid="23" grpId="1" animBg="1"/>
      <p:bldP spid="30" grpId="0" bldLvl="0" animBg="1"/>
      <p:bldP spid="30" grpId="1" animBg="1"/>
      <p:bldP spid="31" grpId="0" bldLvl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框 4098" descr="羊皮纸"/>
          <p:cNvSpPr txBox="1"/>
          <p:nvPr/>
        </p:nvSpPr>
        <p:spPr>
          <a:xfrm>
            <a:off x="1128848" y="1288233"/>
            <a:ext cx="9934303" cy="3051810"/>
          </a:xfrm>
          <a:prstGeom prst="rect">
            <a:avLst/>
          </a:prstGeom>
          <a:noFill/>
          <a:ln w="57150"/>
          <a:scene3d>
            <a:camera prst="legacyPerspectiveBottom">
              <a:rot lat="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square">
            <a:spAutoFit/>
            <a:flatTx/>
          </a:bodyPr>
          <a:lstStyle/>
          <a:p>
            <a:r>
              <a:rPr lang="en-US" altLang="zh-CN" sz="2800" b="1" noProof="1">
                <a:solidFill>
                  <a:srgbClr val="CC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       </a:t>
            </a:r>
            <a:endParaRPr lang="en-US" altLang="zh-CN" sz="2800" b="1" noProof="1">
              <a:solidFill>
                <a:srgbClr val="CC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noProof="1">
                <a:solidFill>
                  <a:srgbClr val="CC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       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有氧呼吸是指细胞在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氧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的参与下，通过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多种酶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的催化作用，把葡萄糖等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有机物彻底氧化分解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，产生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二氧化碳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，释放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能量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，生成</a:t>
            </a:r>
            <a:r>
              <a:rPr lang="zh-CN" altLang="en-US" sz="28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大量ATP</a:t>
            </a:r>
            <a:r>
              <a:rPr lang="zh-CN" altLang="en-US" sz="28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的过程。</a:t>
            </a:r>
            <a:endParaRPr lang="zh-CN" altLang="en-US" sz="3200" b="1" noProof="1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>
              <a:lnSpc>
                <a:spcPct val="120000"/>
              </a:lnSpc>
            </a:pPr>
            <a:endParaRPr lang="zh-CN" altLang="en-US" sz="3200" b="1" noProof="1">
              <a:solidFill>
                <a:srgbClr val="000099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7060" y="612140"/>
            <a:ext cx="365061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2674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有氧呼吸的概念</a:t>
            </a:r>
          </a:p>
        </p:txBody>
      </p:sp>
      <p:grpSp>
        <p:nvGrpSpPr>
          <p:cNvPr id="36903" name="组合 36902"/>
          <p:cNvGrpSpPr/>
          <p:nvPr/>
        </p:nvGrpSpPr>
        <p:grpSpPr bwMode="auto">
          <a:xfrm>
            <a:off x="1929630" y="4404042"/>
            <a:ext cx="8686800" cy="854075"/>
            <a:chOff x="288" y="3043"/>
            <a:chExt cx="5472" cy="538"/>
          </a:xfrm>
        </p:grpSpPr>
        <p:grpSp>
          <p:nvGrpSpPr>
            <p:cNvPr id="11319" name="组合 36892"/>
            <p:cNvGrpSpPr/>
            <p:nvPr/>
          </p:nvGrpSpPr>
          <p:grpSpPr bwMode="auto">
            <a:xfrm>
              <a:off x="2640" y="3043"/>
              <a:ext cx="576" cy="365"/>
              <a:chOff x="2640" y="3043"/>
              <a:chExt cx="576" cy="365"/>
            </a:xfrm>
          </p:grpSpPr>
          <p:sp>
            <p:nvSpPr>
              <p:cNvPr id="11320" name="直接连接符 36866"/>
              <p:cNvSpPr>
                <a:spLocks noChangeShapeType="1"/>
              </p:cNvSpPr>
              <p:nvPr/>
            </p:nvSpPr>
            <p:spPr bwMode="auto">
              <a:xfrm>
                <a:off x="2640" y="3408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080808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21" name="文本框 36867"/>
              <p:cNvSpPr txBox="1">
                <a:spLocks noChangeArrowheads="1"/>
              </p:cNvSpPr>
              <p:nvPr/>
            </p:nvSpPr>
            <p:spPr bwMode="auto">
              <a:xfrm>
                <a:off x="2705" y="3043"/>
                <a:ext cx="48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酶</a:t>
                </a:r>
              </a:p>
            </p:txBody>
          </p:sp>
        </p:grpSp>
        <p:sp>
          <p:nvSpPr>
            <p:cNvPr id="11322" name="文本框 36868"/>
            <p:cNvSpPr txBox="1">
              <a:spLocks noChangeArrowheads="1"/>
            </p:cNvSpPr>
            <p:nvPr/>
          </p:nvSpPr>
          <p:spPr bwMode="auto">
            <a:xfrm>
              <a:off x="288" y="3216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r>
                <a:rPr lang="en-US" altLang="zh-CN" sz="32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</a:p>
          </p:txBody>
        </p:sp>
        <p:sp>
          <p:nvSpPr>
            <p:cNvPr id="11323" name="文本框 36869"/>
            <p:cNvSpPr txBox="1">
              <a:spLocks noChangeArrowheads="1"/>
            </p:cNvSpPr>
            <p:nvPr/>
          </p:nvSpPr>
          <p:spPr bwMode="auto">
            <a:xfrm>
              <a:off x="1200" y="3216"/>
              <a:ext cx="12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+6H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11324" name="文本框 36870"/>
            <p:cNvSpPr txBox="1">
              <a:spLocks noChangeArrowheads="1"/>
            </p:cNvSpPr>
            <p:nvPr/>
          </p:nvSpPr>
          <p:spPr bwMode="auto">
            <a:xfrm>
              <a:off x="2016" y="3216"/>
              <a:ext cx="81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+6</a:t>
              </a:r>
              <a:r>
                <a:rPr lang="en-US" altLang="zh-CN" sz="32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1325" name="文本框 36871"/>
            <p:cNvSpPr txBox="1">
              <a:spLocks noChangeArrowheads="1"/>
            </p:cNvSpPr>
            <p:nvPr/>
          </p:nvSpPr>
          <p:spPr bwMode="auto">
            <a:xfrm>
              <a:off x="3264" y="3216"/>
              <a:ext cx="16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6C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+12H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11326" name="文本框 36872"/>
            <p:cNvSpPr txBox="1">
              <a:spLocks noChangeArrowheads="1"/>
            </p:cNvSpPr>
            <p:nvPr/>
          </p:nvSpPr>
          <p:spPr bwMode="auto">
            <a:xfrm>
              <a:off x="4800" y="3216"/>
              <a:ext cx="96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能量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9D3EC71-A257-4122-ABB8-4E7EE94573E6}"/>
              </a:ext>
            </a:extLst>
          </p:cNvPr>
          <p:cNvGrpSpPr/>
          <p:nvPr/>
        </p:nvGrpSpPr>
        <p:grpSpPr>
          <a:xfrm>
            <a:off x="5358629" y="5111500"/>
            <a:ext cx="3611199" cy="625266"/>
            <a:chOff x="3071004" y="2310798"/>
            <a:chExt cx="3559871" cy="5385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256C9B8-273E-402A-963B-E51A65403D3B}"/>
                </a:ext>
              </a:extLst>
            </p:cNvPr>
            <p:cNvGrpSpPr/>
            <p:nvPr/>
          </p:nvGrpSpPr>
          <p:grpSpPr>
            <a:xfrm>
              <a:off x="3071004" y="2310798"/>
              <a:ext cx="3559871" cy="538590"/>
              <a:chOff x="3071004" y="2310798"/>
              <a:chExt cx="3559871" cy="53859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BA0F5F98-C90B-45C7-8986-575ABE7FD859}"/>
                  </a:ext>
                </a:extLst>
              </p:cNvPr>
              <p:cNvCxnSpPr/>
              <p:nvPr/>
            </p:nvCxnSpPr>
            <p:spPr>
              <a:xfrm>
                <a:off x="3071004" y="2849388"/>
                <a:ext cx="3559871" cy="0"/>
              </a:xfrm>
              <a:prstGeom prst="line">
                <a:avLst/>
              </a:prstGeom>
              <a:ln w="28575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62A9CBC8-C81C-4934-95BE-155AB5320051}"/>
                  </a:ext>
                </a:extLst>
              </p:cNvPr>
              <p:cNvCxnSpPr/>
              <p:nvPr/>
            </p:nvCxnSpPr>
            <p:spPr>
              <a:xfrm>
                <a:off x="3071004" y="2310798"/>
                <a:ext cx="0" cy="538590"/>
              </a:xfrm>
              <a:prstGeom prst="line">
                <a:avLst/>
              </a:prstGeom>
              <a:ln w="28575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A9984A2-9EB5-425E-9B58-5B906E2FC37D}"/>
                </a:ext>
              </a:extLst>
            </p:cNvPr>
            <p:cNvCxnSpPr/>
            <p:nvPr/>
          </p:nvCxnSpPr>
          <p:spPr>
            <a:xfrm flipV="1">
              <a:off x="6630875" y="2310798"/>
              <a:ext cx="0" cy="5385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A4C92D1-B3BB-4FBE-AC4D-027E5A1085E6}"/>
              </a:ext>
            </a:extLst>
          </p:cNvPr>
          <p:cNvGrpSpPr/>
          <p:nvPr/>
        </p:nvGrpSpPr>
        <p:grpSpPr>
          <a:xfrm>
            <a:off x="3202806" y="4200032"/>
            <a:ext cx="4188594" cy="636831"/>
            <a:chOff x="3202806" y="4200032"/>
            <a:chExt cx="4188594" cy="636831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BA239DC-BE46-4DEF-ADA0-B289BC09CBF4}"/>
                </a:ext>
              </a:extLst>
            </p:cNvPr>
            <p:cNvGrpSpPr/>
            <p:nvPr/>
          </p:nvGrpSpPr>
          <p:grpSpPr>
            <a:xfrm>
              <a:off x="3202806" y="4200032"/>
              <a:ext cx="4188594" cy="636831"/>
              <a:chOff x="3955372" y="698480"/>
              <a:chExt cx="3680467" cy="538590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8EA3D3A6-D3B4-47D7-A30D-61E1481D0F67}"/>
                  </a:ext>
                </a:extLst>
              </p:cNvPr>
              <p:cNvGrpSpPr/>
              <p:nvPr/>
            </p:nvGrpSpPr>
            <p:grpSpPr>
              <a:xfrm>
                <a:off x="3955372" y="698480"/>
                <a:ext cx="3680467" cy="538590"/>
                <a:chOff x="3955372" y="698480"/>
                <a:chExt cx="3680467" cy="538590"/>
              </a:xfrm>
            </p:grpSpPr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B33C2E48-9306-4134-9D82-BEFFCDB0F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72" y="698480"/>
                  <a:ext cx="3680467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A1F1F0D9-1380-475E-B65D-232EBDA2F0D8}"/>
                    </a:ext>
                  </a:extLst>
                </p:cNvPr>
                <p:cNvCxnSpPr/>
                <p:nvPr/>
              </p:nvCxnSpPr>
              <p:spPr>
                <a:xfrm>
                  <a:off x="3955372" y="698480"/>
                  <a:ext cx="0" cy="5385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6E40B8B4-8E03-42AC-AC51-B893B188B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5839" y="699738"/>
                <a:ext cx="0" cy="53733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6A9DA030-B7BE-4EE9-A392-8DB10515C80F}"/>
                </a:ext>
              </a:extLst>
            </p:cNvPr>
            <p:cNvCxnSpPr/>
            <p:nvPr/>
          </p:nvCxnSpPr>
          <p:spPr>
            <a:xfrm>
              <a:off x="4514535" y="4200032"/>
              <a:ext cx="0" cy="6368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  <p:tag name="KSO_WM_UNIT_TABLE_BEAUTIFY" val="smartTable{6cde3a50-5e53-441a-b4d5-69fd7a06cfd9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3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1404</Words>
  <Application>Microsoft Office PowerPoint</Application>
  <PresentationFormat>宽屏</PresentationFormat>
  <Paragraphs>254</Paragraphs>
  <Slides>23</Slides>
  <Notes>0</Notes>
  <HiddenSlides>1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等线</vt:lpstr>
      <vt:lpstr>Times New Roman</vt:lpstr>
      <vt:lpstr>Arial</vt:lpstr>
      <vt:lpstr>微软雅黑</vt:lpstr>
      <vt:lpstr>Calibri</vt:lpstr>
      <vt:lpstr>Wingdings</vt:lpstr>
      <vt:lpstr>等线 Light</vt:lpstr>
      <vt:lpstr>黑体</vt:lpstr>
      <vt:lpstr>华文新魏</vt:lpstr>
      <vt:lpstr>宋体</vt:lpstr>
      <vt:lpstr>楷体</vt:lpstr>
      <vt:lpstr>Office 主题​​</vt:lpstr>
      <vt:lpstr>1_Office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春波 赵</dc:creator>
  <cp:lastModifiedBy>小段</cp:lastModifiedBy>
  <cp:revision>83</cp:revision>
  <dcterms:created xsi:type="dcterms:W3CDTF">2019-04-10T02:40:00Z</dcterms:created>
  <dcterms:modified xsi:type="dcterms:W3CDTF">2021-12-17T02:47:34Z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