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0" r:id="rId2"/>
    <p:sldId id="321" r:id="rId3"/>
    <p:sldId id="260" r:id="rId4"/>
    <p:sldId id="278" r:id="rId5"/>
    <p:sldId id="323" r:id="rId6"/>
    <p:sldId id="284" r:id="rId7"/>
    <p:sldId id="283" r:id="rId8"/>
    <p:sldId id="308" r:id="rId9"/>
    <p:sldId id="345" r:id="rId10"/>
    <p:sldId id="342" r:id="rId11"/>
    <p:sldId id="343" r:id="rId12"/>
    <p:sldId id="344" r:id="rId13"/>
    <p:sldId id="347" r:id="rId14"/>
    <p:sldId id="262" r:id="rId15"/>
    <p:sldId id="288" r:id="rId16"/>
    <p:sldId id="287" r:id="rId17"/>
    <p:sldId id="363" r:id="rId18"/>
    <p:sldId id="361" r:id="rId19"/>
    <p:sldId id="362" r:id="rId20"/>
    <p:sldId id="285" r:id="rId21"/>
    <p:sldId id="322" r:id="rId22"/>
  </p:sldIdLst>
  <p:sldSz cx="9144000" cy="6858000" type="screen4x3"/>
  <p:notesSz cx="6797675" cy="9929813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4E30C"/>
    <a:srgbClr val="FDF1D2"/>
    <a:srgbClr val="EF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41" autoAdjust="0"/>
  </p:normalViewPr>
  <p:slideViewPr>
    <p:cSldViewPr snapToGrid="0" snapToObjects="1">
      <p:cViewPr>
        <p:scale>
          <a:sx n="110" d="100"/>
          <a:sy n="110" d="100"/>
        </p:scale>
        <p:origin x="-1644" y="-114"/>
      </p:cViewPr>
      <p:guideLst>
        <p:guide orient="horz" pos="2160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6009A-27E6-43C9-8AD0-AF63F0DD1E91}" type="datetimeFigureOut">
              <a:rPr lang="zh-CN" altLang="en-US" smtClean="0"/>
              <a:t>2021-04-22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14CC-208E-493E-B0F5-049EFFEFA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8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B0D4-502A-0F45-9C47-7E93A75663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1E94-5830-B444-8D2F-D3F43BBE2A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376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A1E94-5830-B444-8D2F-D3F43BBE2AF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A1E94-5830-B444-8D2F-D3F43BBE2AF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B803-39BC-AE46-A046-6752799C1840}" type="datetimeFigureOut">
              <a:rPr kumimoji="1" lang="zh-CN" altLang="en-US" smtClean="0"/>
              <a:t>2021-04-22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ABFA-43C9-A34D-8857-7B671D75DF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550"/>
            <a:ext cx="9144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0" y="4280535"/>
            <a:ext cx="914463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The universal language</a:t>
            </a: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unit &amp; Reading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131403" y="6104749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季佩丽　江苏省通州高级中学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138045" y="1220470"/>
            <a:ext cx="5388610" cy="705485"/>
          </a:xfrm>
          <a:prstGeom prst="rect">
            <a:avLst/>
          </a:prstGeom>
          <a:noFill/>
          <a:ln w="76200" cap="rnd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92350" y="1281430"/>
            <a:ext cx="50590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information of the story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765" y="1970405"/>
            <a:ext cx="919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43585" y="4095750"/>
            <a:ext cx="1183005" cy="116078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285365" y="2371090"/>
            <a:ext cx="3201035" cy="112903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6065" y="530733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7680" y="5307330"/>
            <a:ext cx="179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5320" y="345059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5320" y="3450590"/>
            <a:ext cx="2037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790565" y="2063750"/>
            <a:ext cx="112522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21045" y="2073910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6353175" y="2615565"/>
            <a:ext cx="501650" cy="1604645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5977890" y="4331335"/>
            <a:ext cx="1387475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139180" y="4330065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</a:p>
        </p:txBody>
      </p:sp>
      <p:sp>
        <p:nvSpPr>
          <p:cNvPr id="18" name="横卷形 17"/>
          <p:cNvSpPr/>
          <p:nvPr/>
        </p:nvSpPr>
        <p:spPr>
          <a:xfrm>
            <a:off x="2285365" y="5287010"/>
            <a:ext cx="4446905" cy="65024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lovers first meet.</a:t>
            </a:r>
          </a:p>
        </p:txBody>
      </p:sp>
      <p:sp>
        <p:nvSpPr>
          <p:cNvPr id="20" name="横卷形 19"/>
          <p:cNvSpPr/>
          <p:nvPr/>
        </p:nvSpPr>
        <p:spPr>
          <a:xfrm>
            <a:off x="3020060" y="3201670"/>
            <a:ext cx="6115685" cy="101854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butterflies and fly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 to be together forever.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横卷形 22"/>
          <p:cNvSpPr/>
          <p:nvPr/>
        </p:nvSpPr>
        <p:spPr>
          <a:xfrm>
            <a:off x="944245" y="1864995"/>
            <a:ext cx="4876800" cy="1541780"/>
          </a:xfrm>
          <a:prstGeom prst="horizontalScroll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lovers are separated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Zhu’s father.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Liang falls sick and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dies.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 weeps bitterly and jumps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his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grave.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横卷形 24"/>
          <p:cNvSpPr/>
          <p:nvPr/>
        </p:nvSpPr>
        <p:spPr>
          <a:xfrm>
            <a:off x="1458295" y="4270064"/>
            <a:ext cx="4332605" cy="977756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lovers spend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school together.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065" y="159385"/>
            <a:ext cx="552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Detailed reading </a:t>
            </a:r>
            <a:r>
              <a:rPr kumimoji="1"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(email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3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138045" y="687070"/>
            <a:ext cx="5388610" cy="705485"/>
          </a:xfrm>
          <a:prstGeom prst="rect">
            <a:avLst/>
          </a:prstGeom>
          <a:noFill/>
          <a:ln w="76200" cap="rnd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3790" y="748030"/>
            <a:ext cx="475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music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43585" y="3562350"/>
            <a:ext cx="1183005" cy="116078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285365" y="1837690"/>
            <a:ext cx="3201035" cy="112903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6065" y="477393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7680" y="4773930"/>
            <a:ext cx="179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5320" y="291719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5320" y="2917190"/>
            <a:ext cx="2037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790565" y="1530350"/>
            <a:ext cx="112522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21045" y="1540510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6353175" y="2082165"/>
            <a:ext cx="501650" cy="1604645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5977890" y="3797935"/>
            <a:ext cx="1387475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139180" y="3796665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</a:p>
        </p:txBody>
      </p:sp>
      <p:sp>
        <p:nvSpPr>
          <p:cNvPr id="18" name="横卷形 17"/>
          <p:cNvSpPr/>
          <p:nvPr/>
        </p:nvSpPr>
        <p:spPr>
          <a:xfrm>
            <a:off x="2285365" y="4753610"/>
            <a:ext cx="3772535" cy="65024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and pleasant</a:t>
            </a:r>
          </a:p>
        </p:txBody>
      </p:sp>
      <p:sp>
        <p:nvSpPr>
          <p:cNvPr id="20" name="横卷形 19"/>
          <p:cNvSpPr/>
          <p:nvPr/>
        </p:nvSpPr>
        <p:spPr>
          <a:xfrm>
            <a:off x="4504055" y="2668270"/>
            <a:ext cx="4631690" cy="90424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aking a softer turn and ending on a bittersweet note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横卷形 22"/>
          <p:cNvSpPr/>
          <p:nvPr/>
        </p:nvSpPr>
        <p:spPr>
          <a:xfrm>
            <a:off x="1186815" y="1564005"/>
            <a:ext cx="4469130" cy="829310"/>
          </a:xfrm>
          <a:prstGeom prst="horizontalScroll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with heavier notes</a:t>
            </a:r>
          </a:p>
        </p:txBody>
      </p:sp>
      <p:sp>
        <p:nvSpPr>
          <p:cNvPr id="25" name="横卷形 24"/>
          <p:cNvSpPr/>
          <p:nvPr/>
        </p:nvSpPr>
        <p:spPr>
          <a:xfrm>
            <a:off x="1527175" y="3647440"/>
            <a:ext cx="3586480" cy="82169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and cheerful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3" grpId="0" bldLvl="0" animBg="1"/>
      <p:bldP spid="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138044" y="687070"/>
            <a:ext cx="5691375" cy="705485"/>
          </a:xfrm>
          <a:prstGeom prst="rect">
            <a:avLst/>
          </a:prstGeom>
          <a:noFill/>
          <a:ln w="76200" cap="rnd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61870" y="748030"/>
            <a:ext cx="568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95312" y="3464512"/>
            <a:ext cx="1183005" cy="116078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285365" y="1837690"/>
            <a:ext cx="3201035" cy="1129030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6065" y="477393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7680" y="4773930"/>
            <a:ext cx="1797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5320" y="2917190"/>
            <a:ext cx="187198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5320" y="2917190"/>
            <a:ext cx="2037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790565" y="1530350"/>
            <a:ext cx="1125220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21045" y="1540510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6353175" y="2082165"/>
            <a:ext cx="501650" cy="1604645"/>
          </a:xfrm>
          <a:prstGeom prst="line">
            <a:avLst/>
          </a:pr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5977890" y="3797935"/>
            <a:ext cx="1387475" cy="459105"/>
          </a:xfrm>
          <a:prstGeom prst="roundRect">
            <a:avLst/>
          </a:prstGeom>
          <a:solidFill>
            <a:srgbClr val="F2F1EF"/>
          </a:solidFill>
          <a:ln w="539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139180" y="3796665"/>
            <a:ext cx="1273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</a:p>
        </p:txBody>
      </p:sp>
      <p:sp>
        <p:nvSpPr>
          <p:cNvPr id="18" name="横卷形 17"/>
          <p:cNvSpPr/>
          <p:nvPr/>
        </p:nvSpPr>
        <p:spPr>
          <a:xfrm>
            <a:off x="2285365" y="4753609"/>
            <a:ext cx="3772535" cy="1008835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if whispering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audience</a:t>
            </a:r>
          </a:p>
        </p:txBody>
      </p:sp>
      <p:sp>
        <p:nvSpPr>
          <p:cNvPr id="20" name="横卷形 19"/>
          <p:cNvSpPr/>
          <p:nvPr/>
        </p:nvSpPr>
        <p:spPr>
          <a:xfrm>
            <a:off x="4504055" y="2668270"/>
            <a:ext cx="4631690" cy="90424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exciting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横卷形 22"/>
          <p:cNvSpPr/>
          <p:nvPr/>
        </p:nvSpPr>
        <p:spPr>
          <a:xfrm>
            <a:off x="1186815" y="1564005"/>
            <a:ext cx="4469130" cy="829310"/>
          </a:xfrm>
          <a:prstGeom prst="horizontalScroll">
            <a:avLst/>
          </a:prstGeom>
          <a:solidFill>
            <a:srgbClr val="C0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 and sad</a:t>
            </a:r>
          </a:p>
        </p:txBody>
      </p:sp>
      <p:sp>
        <p:nvSpPr>
          <p:cNvPr id="25" name="横卷形 24"/>
          <p:cNvSpPr/>
          <p:nvPr/>
        </p:nvSpPr>
        <p:spPr>
          <a:xfrm>
            <a:off x="1527175" y="3647440"/>
            <a:ext cx="3586480" cy="821690"/>
          </a:xfrm>
          <a:prstGeom prst="horizontalScroll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3" grpId="0" bldLvl="0" animBg="1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p\Desktop\PP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666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1628775" y="558800"/>
            <a:ext cx="3058795" cy="705485"/>
          </a:xfrm>
          <a:prstGeom prst="rect">
            <a:avLst/>
          </a:prstGeom>
          <a:noFill/>
          <a:ln w="762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3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06270" y="619760"/>
            <a:ext cx="2553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Story-retelling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1586" y="2132330"/>
            <a:ext cx="45535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...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weeps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transforms 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61380" y="1816735"/>
            <a:ext cx="0" cy="305181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263640" y="2132330"/>
            <a:ext cx="2474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Liang shanbo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Yingtai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Zhu’s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06270" y="619760"/>
            <a:ext cx="2553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Story-retelling</a:t>
            </a:r>
          </a:p>
        </p:txBody>
      </p:sp>
      <p:sp>
        <p:nvSpPr>
          <p:cNvPr id="2" name="矩形 1"/>
          <p:cNvSpPr/>
          <p:nvPr/>
        </p:nvSpPr>
        <p:spPr>
          <a:xfrm>
            <a:off x="846455" y="5225534"/>
            <a:ext cx="7682230" cy="1076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b="1" dirty="0" smtClean="0">
                <a:latin typeface="Times New Roman" panose="02020603050405020304"/>
                <a:cs typeface="Times New Roman" panose="02020603050405020304"/>
              </a:rPr>
              <a:t>What’s </a:t>
            </a:r>
            <a:r>
              <a:rPr kumimoji="1" lang="en-US" altLang="zh-CN" sz="3200" b="1" dirty="0">
                <a:latin typeface="Times New Roman" panose="02020603050405020304"/>
                <a:cs typeface="Times New Roman" panose="02020603050405020304"/>
              </a:rPr>
              <a:t>the relationship between </a:t>
            </a:r>
          </a:p>
          <a:p>
            <a:pPr algn="ctr"/>
            <a:r>
              <a:rPr kumimoji="1" lang="en-US" altLang="zh-CN" sz="3200" b="1" dirty="0">
                <a:latin typeface="Times New Roman" panose="02020603050405020304"/>
                <a:cs typeface="Times New Roman" panose="02020603050405020304"/>
              </a:rPr>
              <a:t>the story and music?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666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658855" y="1139825"/>
            <a:ext cx="3338195" cy="1568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History</a:t>
            </a: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●born out of blues and folk music</a:t>
            </a: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  <a:sym typeface="+mn-ea"/>
              </a:rPr>
              <a:t>●became popular:</a:t>
            </a: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  time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  place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065" y="159385"/>
            <a:ext cx="552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Detailed reading </a:t>
            </a:r>
            <a:r>
              <a:rPr kumimoji="1" lang="en-US" altLang="zh-C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(email 2)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0062" y="3448297"/>
            <a:ext cx="2472931" cy="460375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Country </a:t>
            </a:r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music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75" y="3038475"/>
            <a:ext cx="2575560" cy="1383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The typical </a:t>
            </a:r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instrument(s</a:t>
            </a:r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)</a:t>
            </a:r>
          </a:p>
          <a:p>
            <a:pPr algn="l"/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90605" y="4743450"/>
            <a:ext cx="3338195" cy="1568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Characteristics</a:t>
            </a: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● tunes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  <a:sym typeface="+mn-ea"/>
              </a:rPr>
              <a:t>● lyrics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  <a:sym typeface="+mn-ea"/>
              </a:rPr>
              <a:t>● themes: hardship, heartbreak </a:t>
            </a: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  <a:sym typeface="+mn-ea"/>
              </a:rPr>
              <a:t>   and hope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54090" y="3209290"/>
            <a:ext cx="3202053" cy="12926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Examples</a:t>
            </a:r>
            <a:endParaRPr kumimoji="1" lang="en-US" sz="2400" b="1" dirty="0">
              <a:latin typeface="Times New Roman" panose="02020603050405020304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</a:rPr>
              <a:t>●The musician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r>
              <a:rPr kumimoji="1" lang="en-US" dirty="0">
                <a:latin typeface="Times New Roman" panose="02020603050405020304" pitchFamily="18" charset="0"/>
                <a:cs typeface="Times New Roman" panose="02020603050405020304"/>
                <a:sym typeface="+mn-ea"/>
              </a:rPr>
              <a:t>●The song</a:t>
            </a:r>
            <a:r>
              <a:rPr kumimoji="1" lang="en-US" dirty="0" smtClean="0">
                <a:latin typeface="Times New Roman" panose="02020603050405020304" pitchFamily="18" charset="0"/>
                <a:cs typeface="Times New Roman" panose="02020603050405020304"/>
              </a:rPr>
              <a:t>: _______________</a:t>
            </a:r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  <a:p>
            <a:pPr algn="l"/>
            <a:endParaRPr kumimoji="1" lang="en-US" dirty="0">
              <a:latin typeface="Times New Roman" panose="02020603050405020304" pitchFamily="18" charset="0"/>
              <a:cs typeface="Times New Roman" panose="02020603050405020304"/>
            </a:endParaRPr>
          </a:p>
        </p:txBody>
      </p:sp>
      <p:sp>
        <p:nvSpPr>
          <p:cNvPr id="16" name="上箭头 15"/>
          <p:cNvSpPr/>
          <p:nvPr/>
        </p:nvSpPr>
        <p:spPr>
          <a:xfrm>
            <a:off x="4050030" y="2708275"/>
            <a:ext cx="423545" cy="73977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 rot="16200000">
            <a:off x="2642235" y="3381375"/>
            <a:ext cx="423545" cy="6083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上箭头 17"/>
          <p:cNvSpPr/>
          <p:nvPr/>
        </p:nvSpPr>
        <p:spPr>
          <a:xfrm rot="10800000">
            <a:off x="4072255" y="3909060"/>
            <a:ext cx="423545" cy="79946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上箭头 18"/>
          <p:cNvSpPr/>
          <p:nvPr/>
        </p:nvSpPr>
        <p:spPr>
          <a:xfrm rot="5400000">
            <a:off x="5659120" y="3442335"/>
            <a:ext cx="423545" cy="51879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555365" y="2070100"/>
            <a:ext cx="2037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1940s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15030" y="2339975"/>
            <a:ext cx="311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7315" y="3765550"/>
            <a:ext cx="311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guitar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42030" y="5143500"/>
            <a:ext cx="311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sing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54730" y="5394325"/>
            <a:ext cx="3112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in thought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64755" y="3584575"/>
            <a:ext cx="1550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Denver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48525" y="385572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“Take Me Home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Roads”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381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线连接符 8"/>
          <p:cNvCxnSpPr/>
          <p:nvPr/>
        </p:nvCxnSpPr>
        <p:spPr>
          <a:xfrm>
            <a:off x="5354387" y="2012777"/>
            <a:ext cx="0" cy="4149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5960306" y="2012777"/>
            <a:ext cx="0" cy="4149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559868" y="1778635"/>
            <a:ext cx="2430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“Take </a:t>
            </a:r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Me Home, Country </a:t>
            </a:r>
            <a:r>
              <a:rPr kumimoji="1" lang="en-US" sz="2400" b="1" dirty="0" smtClean="0">
                <a:latin typeface="Times New Roman" panose="02020603050405020304"/>
                <a:cs typeface="Times New Roman" panose="02020603050405020304"/>
              </a:rPr>
              <a:t>Roads”</a:t>
            </a:r>
            <a:endParaRPr kumimoji="1" lang="en-US" sz="2400" b="1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19367" y="1778635"/>
            <a:ext cx="15946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i="1" dirty="0">
                <a:latin typeface="Times New Roman" panose="02020603050405020304"/>
                <a:cs typeface="Times New Roman" panose="02020603050405020304"/>
              </a:rPr>
              <a:t>Butterfly Lovers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09358" y="1078141"/>
            <a:ext cx="4210020" cy="460375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Comparison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0312" y="262310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Critical 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286" y="2678940"/>
            <a:ext cx="2375922" cy="576064"/>
          </a:xfrm>
          <a:prstGeom prst="flowChartTerminator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Type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84780" y="2733040"/>
            <a:ext cx="2463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violin concerto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43040" y="2688590"/>
            <a:ext cx="2463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country music</a:t>
            </a:r>
          </a:p>
        </p:txBody>
      </p:sp>
      <p:sp>
        <p:nvSpPr>
          <p:cNvPr id="6" name="流程图: 终止 5"/>
          <p:cNvSpPr/>
          <p:nvPr/>
        </p:nvSpPr>
        <p:spPr>
          <a:xfrm>
            <a:off x="20606" y="3575560"/>
            <a:ext cx="2375922" cy="576064"/>
          </a:xfrm>
          <a:prstGeom prst="flowChartTerminator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04391" y="3575560"/>
            <a:ext cx="10245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violin</a:t>
            </a:r>
            <a:endParaRPr kumimoji="1" lang="en-US" altLang="zh-CN" sz="2800" u="sng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-4794" y="4445510"/>
            <a:ext cx="2375922" cy="576064"/>
          </a:xfrm>
          <a:prstGeom prst="flowChartTerminator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43040" y="3629660"/>
            <a:ext cx="2463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guitar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84780" y="4481830"/>
            <a:ext cx="2463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a loving story (Chinese)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43040" y="4504690"/>
            <a:ext cx="2463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peaceful green fields and simple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" y="2349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46710" y="1205230"/>
            <a:ext cx="8350885" cy="1137285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</a:t>
            </a:r>
            <a:r>
              <a:rPr kumimoji="1"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language—</a:t>
            </a:r>
            <a:r>
              <a:rPr kumimoji="1"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kumimoji="1"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two emails</a:t>
            </a:r>
            <a:r>
              <a:rPr kumimoji="1"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1" lang="en-US" sz="2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710" y="2705735"/>
            <a:ext cx="8350885" cy="1383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i="1" u="sng" dirty="0">
                <a:latin typeface="Times New Roman" panose="02020603050405020304"/>
                <a:cs typeface="Times New Roman" panose="02020603050405020304"/>
              </a:rPr>
              <a:t>From the first email, we see</a:t>
            </a:r>
            <a:r>
              <a:rPr kumimoji="1" lang="en-US" altLang="zh-CN" sz="2800" dirty="0">
                <a:latin typeface="Times New Roman" panose="02020603050405020304"/>
                <a:cs typeface="Times New Roman" panose="02020603050405020304"/>
              </a:rPr>
              <a:t> by composing Chinese music using Western instruments, the composers show that music has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no boundaries</a:t>
            </a:r>
            <a:r>
              <a:rPr kumimoji="1" lang="en-US" altLang="zh-CN" sz="2800" dirty="0">
                <a:latin typeface="Times New Roman" panose="02020603050405020304"/>
                <a:cs typeface="Times New Roman" panose="02020603050405020304"/>
              </a:rPr>
              <a:t>.</a:t>
            </a:r>
            <a:endParaRPr kumimoji="1" lang="zh-CN" altLang="en-US" sz="2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0312" y="262310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Critical 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710" y="4452620"/>
            <a:ext cx="8350885" cy="18148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i="1" u="sng" dirty="0">
                <a:latin typeface="Times New Roman" panose="02020603050405020304"/>
                <a:cs typeface="Times New Roman" panose="02020603050405020304"/>
              </a:rPr>
              <a:t>From the second email, we see</a:t>
            </a:r>
            <a:r>
              <a:rPr kumimoji="1" lang="en-US" altLang="zh-CN" sz="2800" i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kumimoji="1" lang="en-US" altLang="zh-CN" sz="2800" dirty="0">
                <a:latin typeface="Times New Roman" panose="02020603050405020304"/>
                <a:cs typeface="Times New Roman" panose="02020603050405020304"/>
              </a:rPr>
              <a:t>the masters of country music like John Denver can make you feel the same without understanding the lyrics. It shows music is a form of communication that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doesn’t require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words</a:t>
            </a:r>
            <a:r>
              <a:rPr kumimoji="1" lang="en-US" altLang="zh-CN" sz="2800" dirty="0">
                <a:latin typeface="Times New Roman" panose="02020603050405020304"/>
                <a:cs typeface="Times New Roman" panose="02020603050405020304"/>
              </a:rPr>
              <a:t>.</a:t>
            </a:r>
            <a:endParaRPr kumimoji="1" lang="zh-CN" altLang="en-US" sz="28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381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线连接符 8"/>
          <p:cNvCxnSpPr/>
          <p:nvPr/>
        </p:nvCxnSpPr>
        <p:spPr>
          <a:xfrm>
            <a:off x="4165667" y="1967230"/>
            <a:ext cx="0" cy="4149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>
            <a:off x="4771586" y="1967230"/>
            <a:ext cx="0" cy="4149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02435" y="1967230"/>
            <a:ext cx="1822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The 1st mail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20638" y="1078141"/>
            <a:ext cx="4210020" cy="460375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Similarity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0312" y="262310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Critical 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0040" y="2688590"/>
            <a:ext cx="3689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u="sng" dirty="0">
                <a:latin typeface="Arial" panose="020B0604020202020204" pitchFamily="34" charset="0"/>
                <a:cs typeface="Times New Roman" panose="02020603050405020304"/>
                <a:sym typeface="+mn-ea"/>
              </a:rPr>
              <a:t>●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It’s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a piece that really deserves to be heard.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54320" y="2688590"/>
            <a:ext cx="31381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600" u="sng" dirty="0">
                <a:latin typeface="Arial" panose="020B0604020202020204" pitchFamily="34" charset="0"/>
                <a:cs typeface="Times New Roman" panose="02020603050405020304"/>
                <a:sym typeface="+mn-ea"/>
              </a:rPr>
              <a:t>●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Why 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don’t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you try to listen to some great country music? </a:t>
            </a:r>
          </a:p>
          <a:p>
            <a:pPr algn="l"/>
            <a:r>
              <a:rPr kumimoji="1" lang="en-US" altLang="zh-CN" sz="1600" u="sng" dirty="0">
                <a:latin typeface="Arial" panose="020B0604020202020204" pitchFamily="34" charset="0"/>
                <a:cs typeface="Times New Roman" panose="02020603050405020304"/>
              </a:rPr>
              <a:t>●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I guarantee 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you’ll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enjoy it. 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2232025" y="5400040"/>
            <a:ext cx="4285615" cy="782320"/>
          </a:xfrm>
          <a:prstGeom prst="flowChartTerminator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8465" y="1967230"/>
            <a:ext cx="1998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2400" b="1" dirty="0">
                <a:latin typeface="Times New Roman" panose="02020603050405020304"/>
                <a:cs typeface="Times New Roman" panose="02020603050405020304"/>
              </a:rPr>
              <a:t>The 2nd mail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5765" y="3895090"/>
            <a:ext cx="36899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u="sng" dirty="0">
                <a:latin typeface="Arial" panose="020B0604020202020204" pitchFamily="34" charset="0"/>
                <a:cs typeface="Times New Roman" panose="02020603050405020304"/>
                <a:sym typeface="+mn-ea"/>
              </a:rPr>
              <a:t>●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You should 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definitely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listen to 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...—I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bet </a:t>
            </a:r>
            <a:r>
              <a:rPr kumimoji="1" lang="en-US" altLang="zh-CN" sz="2800" u="sng" dirty="0" smtClean="0">
                <a:latin typeface="Times New Roman" panose="02020603050405020304"/>
                <a:cs typeface="Times New Roman" panose="02020603050405020304"/>
              </a:rPr>
              <a:t>you’ll </a:t>
            </a:r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like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6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346710" y="2048510"/>
            <a:ext cx="8350885" cy="2256155"/>
          </a:xfrm>
          <a:prstGeom prst="rect">
            <a:avLst/>
          </a:prstGeom>
          <a:ln w="28575" cmpd="sng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lvl="0" indent="-457200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Listen to the whole piece of </a:t>
            </a:r>
            <a:r>
              <a:rPr kumimoji="1" lang="en-US" altLang="zh-CN" sz="3200" i="1" dirty="0">
                <a:latin typeface="Times New Roman" panose="02020603050405020304"/>
                <a:cs typeface="Times New Roman" panose="02020603050405020304"/>
                <a:sym typeface="+mn-ea"/>
              </a:rPr>
              <a:t>Butterfly Lovers</a:t>
            </a: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.</a:t>
            </a:r>
          </a:p>
          <a:p>
            <a:pPr marL="457200" lvl="0" indent="-457200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Choose a section that </a:t>
            </a:r>
            <a:r>
              <a:rPr kumimoji="1" lang="en-US" altLang="zh-CN" sz="3200" dirty="0" smtClean="0">
                <a:latin typeface="Times New Roman" panose="02020603050405020304"/>
                <a:cs typeface="Times New Roman" panose="02020603050405020304"/>
                <a:sym typeface="+mn-ea"/>
              </a:rPr>
              <a:t>impresses </a:t>
            </a: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you most.</a:t>
            </a:r>
          </a:p>
          <a:p>
            <a:pPr marL="457200" lvl="0" indent="-457200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Discuss it with your partners.</a:t>
            </a:r>
          </a:p>
          <a:p>
            <a:pPr marL="457200" lvl="0" indent="-457200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  <a:sym typeface="+mn-ea"/>
              </a:rPr>
              <a:t>Present a detailed description.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632" y="600130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Post-reading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6875" y="1659890"/>
            <a:ext cx="8350885" cy="43999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800" dirty="0">
                <a:latin typeface="Times New Roman" panose="02020603050405020304"/>
                <a:cs typeface="Times New Roman" panose="02020603050405020304"/>
              </a:rPr>
              <a:t>What impresses me the most is the part when Liang and Zhu reunite after a long time of being apart. This part of music is so _________. At first, the melody sounds a bit ____________ with the violin showing the short happiness of their reunion. Then the tone becomes very _________, symbolizing their deep love. Gradually, the melody becomes lower, slower and very ______. The melancholic tone causes me to visualize a scene where the two of them are hugging and weeping, with their hearts bleeding. </a:t>
            </a:r>
            <a:endParaRPr kumimoji="1" lang="zh-CN" altLang="en-US" sz="28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54997" y="600130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smtClean="0">
                <a:latin typeface="Times New Roman" panose="02020603050405020304"/>
                <a:cs typeface="Times New Roman" panose="02020603050405020304"/>
              </a:rPr>
              <a:t>Example</a:t>
            </a:r>
            <a:endParaRPr kumimoji="1" lang="zh-CN" altLang="en-US" sz="3600" b="1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2345" y="2489835"/>
            <a:ext cx="1805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0225" y="2897505"/>
            <a:ext cx="2748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light-hearted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" y="3772535"/>
            <a:ext cx="1805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31915" y="4204335"/>
            <a:ext cx="7970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6900545" y="817245"/>
            <a:ext cx="1565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</a:rPr>
              <a:t>季佩丽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3" name="矩形 15"/>
          <p:cNvSpPr/>
          <p:nvPr/>
        </p:nvSpPr>
        <p:spPr>
          <a:xfrm>
            <a:off x="3998594" y="4308499"/>
            <a:ext cx="4793615" cy="15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江苏省通州高级中学教师</a:t>
            </a: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曾获南通市优质课评比一等奖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5124" name="直接连接符 6"/>
          <p:cNvCxnSpPr/>
          <p:nvPr/>
        </p:nvCxnSpPr>
        <p:spPr>
          <a:xfrm flipH="1">
            <a:off x="0" y="1370013"/>
            <a:ext cx="85328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 descr="C:/Users/hp/AppData/Local/Temp/picturescale_20200518091806/output_20200518091808.jpgoutput_202005180918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" y="1687195"/>
            <a:ext cx="3468370" cy="462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44" y="13886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50580" y="714743"/>
            <a:ext cx="791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Homework</a:t>
            </a:r>
          </a:p>
        </p:txBody>
      </p:sp>
      <p:sp>
        <p:nvSpPr>
          <p:cNvPr id="3" name="矩形 2"/>
          <p:cNvSpPr/>
          <p:nvPr/>
        </p:nvSpPr>
        <p:spPr>
          <a:xfrm>
            <a:off x="1038476" y="1808180"/>
            <a:ext cx="6842760" cy="1714500"/>
          </a:xfrm>
          <a:prstGeom prst="rect">
            <a:avLst/>
          </a:prstGeom>
          <a:ln w="28575">
            <a:solidFill>
              <a:schemeClr val="accent6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Write a letter to recommend a piece of traditional Chinese music to your foreign </a:t>
            </a:r>
            <a:r>
              <a:rPr kumimoji="1" lang="en-US" altLang="zh-CN" sz="3200" dirty="0" smtClean="0">
                <a:latin typeface="Times New Roman" panose="02020603050405020304"/>
                <a:cs typeface="Times New Roman" panose="02020603050405020304"/>
              </a:rPr>
              <a:t>friends.</a:t>
            </a:r>
            <a:endParaRPr kumimoji="1" lang="zh-CN" altLang="en-US" sz="32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6" name="Picture 2" descr="E:\工作\高中必修一 必修二 必修三 选必一教材\选择性必修1\选择性必修第一册教材高清图片 57张\M4U2 13张\VCG41N82911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56" y="4060785"/>
            <a:ext cx="6104087" cy="21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 dirty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470"/>
            <a:ext cx="9144635" cy="2085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1524" y="890166"/>
            <a:ext cx="7920066" cy="2061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is the utmost pleasure in life; music is the clear spring of life; music is the </a:t>
            </a:r>
            <a:r>
              <a:rPr kumimoji="1"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 </a:t>
            </a:r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temperamental </a:t>
            </a:r>
            <a:r>
              <a:rPr kumimoji="1"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</a:t>
            </a:r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1" lang="zh-C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Xian Xinghai</a:t>
            </a:r>
            <a:endParaRPr kumimoji="1" lang="en-US" sz="3200" i="1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6065" y="228843"/>
            <a:ext cx="6190615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The universal language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53965" y="5443819"/>
            <a:ext cx="4090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latin typeface="Times New Roman" panose="02020603050405020304"/>
                <a:cs typeface="Times New Roman" panose="02020603050405020304"/>
              </a:rPr>
              <a:t>Is music </a:t>
            </a:r>
            <a:r>
              <a:rPr kumimoji="1" lang="en-US" altLang="zh-CN" sz="3200" b="1" i="1" dirty="0">
                <a:latin typeface="Times New Roman" panose="02020603050405020304"/>
                <a:cs typeface="Times New Roman" panose="02020603050405020304"/>
              </a:rPr>
              <a:t>universal</a:t>
            </a:r>
            <a:r>
              <a:rPr kumimoji="1" lang="en-US" altLang="zh-CN" sz="3200" b="1" dirty="0">
                <a:latin typeface="Times New Roman" panose="02020603050405020304"/>
                <a:cs typeface="Times New Roman" panose="02020603050405020304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QQ截图202104160830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59" y="1219200"/>
            <a:ext cx="8181975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3427966"/>
              </p:ext>
            </p:extLst>
          </p:nvPr>
        </p:nvGraphicFramePr>
        <p:xfrm>
          <a:off x="124142" y="509282"/>
          <a:ext cx="8895715" cy="5798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1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9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 Hu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Piano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Invention Time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3795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2180"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7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Masterpiece(s)</a:t>
                      </a:r>
                      <a:endParaRPr lang="en-US" altLang="en-US" sz="217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2530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Nationality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628265" y="1051536"/>
            <a:ext cx="2463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Tang Dynasty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16905" y="1054100"/>
            <a:ext cx="3628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u="sng" dirty="0">
                <a:latin typeface="Times New Roman" panose="02020603050405020304"/>
                <a:cs typeface="Times New Roman" panose="02020603050405020304"/>
              </a:rPr>
              <a:t>the early 18th century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83715" y="1965007"/>
            <a:ext cx="2076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Hua Yanjun</a:t>
            </a:r>
          </a:p>
          <a:p>
            <a:pPr algn="ctr"/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(A Bing)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20514" y="1999615"/>
            <a:ext cx="1299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Liu </a:t>
            </a:r>
          </a:p>
          <a:p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Tianhua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79576" y="1749633"/>
            <a:ext cx="2135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Wolfgang Amadeus Mozart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58210" y="1727251"/>
            <a:ext cx="2135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Frédéric Francois Chopin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39105" y="3332856"/>
            <a:ext cx="2135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Moonlight </a:t>
            </a:r>
          </a:p>
          <a:p>
            <a:pPr algn="l"/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on the Second Spring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60165" y="3238716"/>
            <a:ext cx="19475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200" u="sng" dirty="0" smtClean="0">
                <a:latin typeface="Arial" panose="020B0604020202020204" pitchFamily="34" charset="0"/>
                <a:cs typeface="Times New Roman" panose="02020603050405020304"/>
                <a:sym typeface="+mn-ea"/>
              </a:rPr>
              <a:t>● </a:t>
            </a:r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Moon </a:t>
            </a:r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Night </a:t>
            </a:r>
          </a:p>
          <a:p>
            <a:pPr algn="l"/>
            <a:r>
              <a:rPr kumimoji="1" lang="en-US" altLang="zh-CN" sz="1200" u="sng" dirty="0" smtClean="0">
                <a:latin typeface="Arial" panose="020B0604020202020204" pitchFamily="34" charset="0"/>
                <a:cs typeface="Times New Roman" panose="02020603050405020304"/>
                <a:sym typeface="+mn-ea"/>
              </a:rPr>
              <a:t>● </a:t>
            </a:r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Birdsong </a:t>
            </a:r>
            <a:endParaRPr kumimoji="1" lang="en-US" altLang="zh-CN" sz="2400" i="1" u="sng" dirty="0">
              <a:latin typeface="Times New Roman" panose="02020603050405020304"/>
              <a:cs typeface="Times New Roman" panose="02020603050405020304"/>
            </a:endParaRPr>
          </a:p>
          <a:p>
            <a:pPr algn="l"/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over Empty Mountain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79576" y="2963286"/>
            <a:ext cx="19475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200" u="sng" dirty="0" smtClean="0">
                <a:latin typeface="Arial" panose="020B0604020202020204" pitchFamily="34" charset="0"/>
                <a:cs typeface="Times New Roman" panose="02020603050405020304"/>
              </a:rPr>
              <a:t>●</a:t>
            </a:r>
            <a:r>
              <a:rPr kumimoji="1" lang="en-US" altLang="zh-CN" sz="1200" i="1" u="sng" dirty="0" smtClean="0">
                <a:latin typeface="Arial" panose="020B0604020202020204" pitchFamily="34" charset="0"/>
                <a:cs typeface="Times New Roman" panose="02020603050405020304"/>
              </a:rPr>
              <a:t> </a:t>
            </a:r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Symphony </a:t>
            </a:r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No. 41</a:t>
            </a:r>
          </a:p>
          <a:p>
            <a:pPr algn="l"/>
            <a:r>
              <a:rPr kumimoji="1" lang="en-US" altLang="zh-CN" sz="1200" u="sng" dirty="0" smtClean="0">
                <a:latin typeface="Arial" panose="020B0604020202020204" pitchFamily="34" charset="0"/>
                <a:cs typeface="Times New Roman" panose="02020603050405020304"/>
                <a:sym typeface="+mn-ea"/>
              </a:rPr>
              <a:t>●</a:t>
            </a:r>
            <a:r>
              <a:rPr kumimoji="1" lang="en-US" altLang="zh-CN" sz="1200" i="1" u="sng" dirty="0" smtClean="0">
                <a:latin typeface="Arial" panose="020B0604020202020204" pitchFamily="34" charset="0"/>
                <a:cs typeface="Times New Roman" panose="02020603050405020304"/>
                <a:sym typeface="+mn-ea"/>
              </a:rPr>
              <a:t> </a:t>
            </a:r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Piano </a:t>
            </a:r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Concerto </a:t>
            </a:r>
            <a:endParaRPr kumimoji="1" lang="en-US" altLang="zh-CN" sz="2400" i="1" u="sng" dirty="0" smtClean="0">
              <a:latin typeface="Times New Roman" panose="02020603050405020304"/>
              <a:cs typeface="Times New Roman" panose="02020603050405020304"/>
            </a:endParaRPr>
          </a:p>
          <a:p>
            <a:pPr algn="l"/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No. 23</a:t>
            </a:r>
            <a:endParaRPr kumimoji="1" lang="en-US" altLang="zh-CN" sz="2400" i="1" u="sng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1100" y="3632943"/>
            <a:ext cx="129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u="sng" dirty="0" smtClean="0">
                <a:latin typeface="Times New Roman" panose="02020603050405020304"/>
                <a:cs typeface="Times New Roman" panose="02020603050405020304"/>
              </a:rPr>
              <a:t>Minute </a:t>
            </a:r>
            <a:r>
              <a:rPr kumimoji="1" lang="en-US" altLang="zh-CN" sz="2400" i="1" u="sng" dirty="0">
                <a:latin typeface="Times New Roman" panose="02020603050405020304"/>
                <a:cs typeface="Times New Roman" panose="02020603050405020304"/>
              </a:rPr>
              <a:t>Waltz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68930" y="5481535"/>
            <a:ext cx="1299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Chinese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07710" y="5481534"/>
            <a:ext cx="1468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Australian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30984" y="5441186"/>
            <a:ext cx="1299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u="sng" dirty="0">
                <a:latin typeface="Times New Roman" panose="02020603050405020304"/>
                <a:cs typeface="Times New Roman" panose="02020603050405020304"/>
              </a:rPr>
              <a:t>Polish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80498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/>
                <a:cs typeface="Times New Roman" panose="02020603050405020304"/>
              </a:rPr>
              <a:t>Read the two posters and fill in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心形 6"/>
          <p:cNvSpPr/>
          <p:nvPr/>
        </p:nvSpPr>
        <p:spPr>
          <a:xfrm>
            <a:off x="4134564" y="1878390"/>
            <a:ext cx="4306746" cy="3871836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心形 3"/>
          <p:cNvSpPr/>
          <p:nvPr/>
        </p:nvSpPr>
        <p:spPr>
          <a:xfrm>
            <a:off x="407035" y="1861820"/>
            <a:ext cx="4384675" cy="3888740"/>
          </a:xfrm>
          <a:prstGeom prst="heart">
            <a:avLst/>
          </a:prstGeom>
          <a:solidFill>
            <a:srgbClr val="FFFF99">
              <a:alpha val="53725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63336" y="2775325"/>
            <a:ext cx="345876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Erhu</a:t>
            </a:r>
            <a:endParaRPr kumimoji="1" lang="en-US" altLang="zh-CN" sz="3200" b="1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91211" y="2621958"/>
            <a:ext cx="39934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Piano</a:t>
            </a:r>
            <a:endParaRPr kumimoji="1" lang="en-US" altLang="zh-CN" sz="3200" b="1" dirty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001" y="103162"/>
            <a:ext cx="71956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1" lang="en-US" sz="2800" b="1" dirty="0">
                <a:latin typeface="Times New Roman" panose="02020603050405020304"/>
                <a:cs typeface="Times New Roman" panose="02020603050405020304"/>
              </a:rPr>
              <a:t>List feelings evoked by the music. </a:t>
            </a:r>
          </a:p>
        </p:txBody>
      </p:sp>
      <p:sp>
        <p:nvSpPr>
          <p:cNvPr id="5" name="矩形 4"/>
          <p:cNvSpPr/>
          <p:nvPr/>
        </p:nvSpPr>
        <p:spPr>
          <a:xfrm>
            <a:off x="28700" y="5656705"/>
            <a:ext cx="8873760" cy="645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kumimoji="1" lang="en-US" sz="3600" b="1" i="1" dirty="0">
                <a:solidFill>
                  <a:schemeClr val="accent6"/>
                </a:solidFill>
                <a:latin typeface="Times New Roman" panose="02020603050405020304"/>
                <a:cs typeface="Times New Roman" panose="02020603050405020304"/>
              </a:rPr>
              <a:t>What can this universal language tell you?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3336" y="3214110"/>
            <a:ext cx="345876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sad</a:t>
            </a:r>
          </a:p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peaceful</a:t>
            </a:r>
          </a:p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relaxed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91211" y="3038518"/>
            <a:ext cx="399345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energetic</a:t>
            </a:r>
          </a:p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uplifting</a:t>
            </a:r>
          </a:p>
          <a:p>
            <a:pPr algn="ctr"/>
            <a:r>
              <a:rPr kumimoji="1" lang="en-US" altLang="zh-CN" sz="3200" dirty="0">
                <a:latin typeface="Times New Roman" panose="02020603050405020304"/>
                <a:cs typeface="Times New Roman" panose="02020603050405020304"/>
              </a:rPr>
              <a:t>joyful</a:t>
            </a:r>
          </a:p>
          <a:p>
            <a:pPr algn="ctr"/>
            <a:endParaRPr kumimoji="1" lang="en-US" altLang="zh-CN" sz="3200" b="1" dirty="0">
              <a:solidFill>
                <a:srgbClr val="FFFF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  <p:bldP spid="3" grpId="0"/>
      <p:bldP spid="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31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QQ截图20210416094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5" y="387350"/>
            <a:ext cx="7956550" cy="1504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" y="96520"/>
            <a:ext cx="1062990" cy="2087245"/>
          </a:xfrm>
          <a:prstGeom prst="rect">
            <a:avLst/>
          </a:prstGeom>
          <a:ln w="12700" cmpd="sng">
            <a:noFill/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12700" y="2573655"/>
            <a:ext cx="9131300" cy="237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1:</a:t>
            </a:r>
          </a:p>
          <a:p>
            <a:pPr fontAlgn="auto">
              <a:lnSpc>
                <a:spcPts val="35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________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_____________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56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5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2:</a:t>
            </a:r>
          </a:p>
          <a:p>
            <a:pPr fontAlgn="auto">
              <a:lnSpc>
                <a:spcPts val="35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Understand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culture through _____________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1360" y="3061970"/>
            <a:ext cx="1588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5165" y="3061563"/>
            <a:ext cx="297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Butterfly Lovers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5073" y="4379559"/>
            <a:ext cx="2065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5165" y="4379595"/>
            <a:ext cx="236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44500" y="1961515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4500" y="3105785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500" y="4264660"/>
            <a:ext cx="116522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81655" y="1746250"/>
            <a:ext cx="5198745" cy="95313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watched a performance of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Lovers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 night.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1330" y="2890520"/>
            <a:ext cx="5198745" cy="95313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story and music of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Lovers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 well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21330" y="4109720"/>
            <a:ext cx="5198745" cy="138366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 Lovers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wonderfully Chinese 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musical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can mix.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989" y="381635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Global 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85774" y="1236225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5775" y="2853702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5774" y="4264660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63152" y="1099269"/>
            <a:ext cx="5880735" cy="95313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host family introduces me to country music.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63151" y="2269262"/>
            <a:ext cx="5880735" cy="1815882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 has a long history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features certain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instruments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lyrics that leave you deep in thought.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63152" y="4243933"/>
            <a:ext cx="5880735" cy="95313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music suggests a peaceful and simple life in rural America.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989" y="381635"/>
            <a:ext cx="353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Global reading</a:t>
            </a:r>
            <a:endParaRPr kumimoji="1" lang="zh-CN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775" y="5334635"/>
            <a:ext cx="117030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Para. 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63153" y="5380037"/>
            <a:ext cx="5880734" cy="953135"/>
          </a:xfrm>
          <a:prstGeom prst="rect">
            <a:avLst/>
          </a:prstGeom>
          <a:solidFill>
            <a:srgbClr val="FDF1D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listen to some country music.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214291-69fb-42ac-ab92-3a19e54fbfae}"/>
  <p:tag name="TABLE_ENDDRAG_ORIGIN_RECT" val="700*345"/>
  <p:tag name="TABLE_ENDDRAG_RECT" val="2*73*700*345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864</Words>
  <Application>Microsoft Office PowerPoint</Application>
  <PresentationFormat>全屏显示(4:3)</PresentationFormat>
  <Paragraphs>191</Paragraphs>
  <Slides>21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xiaojuan zhang</dc:creator>
  <cp:lastModifiedBy>Chen Yifan</cp:lastModifiedBy>
  <cp:revision>313</cp:revision>
  <cp:lastPrinted>2021-04-20T09:06:52Z</cp:lastPrinted>
  <dcterms:created xsi:type="dcterms:W3CDTF">2020-03-16T06:50:00Z</dcterms:created>
  <dcterms:modified xsi:type="dcterms:W3CDTF">2021-04-22T08:51:41Z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